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1D2092-E481-4CAB-8D88-45A67A664433}" type="doc">
      <dgm:prSet loTypeId="urn:microsoft.com/office/officeart/2005/8/layout/pList2" loCatId="picture" qsTypeId="urn:microsoft.com/office/officeart/2005/8/quickstyle/simple1" qsCatId="simple" csTypeId="urn:microsoft.com/office/officeart/2005/8/colors/accent2_1" csCatId="accent2" phldr="1"/>
      <dgm:spPr/>
    </dgm:pt>
    <dgm:pt modelId="{569B46AB-C3B8-46D2-B727-BDF9FF47CF29}">
      <dgm:prSet phldrT="[Text]" custT="1"/>
      <dgm:spPr>
        <a:solidFill>
          <a:srgbClr val="FFFF00"/>
        </a:solidFill>
      </dgm:spPr>
      <dgm:t>
        <a:bodyPr/>
        <a:lstStyle/>
        <a:p>
          <a:pPr algn="l"/>
          <a:r>
            <a:rPr lang="en-IN" sz="1200" b="1" i="0" dirty="0" smtClean="0">
              <a:latin typeface="Arial" panose="020B0604020202020204" pitchFamily="34" charset="0"/>
              <a:cs typeface="Arial" panose="020B0604020202020204" pitchFamily="34" charset="0"/>
            </a:rPr>
            <a:t>Interpretation Garage Quality VS House Price</a:t>
          </a:r>
          <a:endParaRPr lang="en-IN" sz="1200" b="0" i="0" dirty="0" smtClean="0">
            <a:latin typeface="Arial" panose="020B0604020202020204" pitchFamily="34" charset="0"/>
            <a:cs typeface="Arial" panose="020B0604020202020204" pitchFamily="34" charset="0"/>
          </a:endParaRPr>
        </a:p>
        <a:p>
          <a:pPr algn="l"/>
          <a:r>
            <a:rPr lang="en-US" sz="1400" b="0" i="0" dirty="0" smtClean="0">
              <a:latin typeface="Arial" panose="020B0604020202020204" pitchFamily="34" charset="0"/>
              <a:cs typeface="Arial" panose="020B0604020202020204" pitchFamily="34" charset="0"/>
            </a:rPr>
            <a:t>1.Excellent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dirty="0">
            <a:latin typeface="Arial" panose="020B0604020202020204" pitchFamily="34" charset="0"/>
            <a:cs typeface="Arial" panose="020B0604020202020204" pitchFamily="34" charset="0"/>
          </a:endParaRPr>
        </a:p>
      </dgm:t>
    </dgm:pt>
    <dgm:pt modelId="{C4F81879-7B4A-4009-96F1-8B5067768833}" type="parTrans" cxnId="{55E75668-B07D-417B-A9CB-674E2930598B}">
      <dgm:prSet/>
      <dgm:spPr/>
      <dgm:t>
        <a:bodyPr/>
        <a:lstStyle/>
        <a:p>
          <a:endParaRPr lang="en-US"/>
        </a:p>
      </dgm:t>
    </dgm:pt>
    <dgm:pt modelId="{3B76A2E0-DD89-4E8D-A5D4-9675E4F218D9}" type="sibTrans" cxnId="{55E75668-B07D-417B-A9CB-674E2930598B}">
      <dgm:prSet/>
      <dgm:spPr/>
      <dgm:t>
        <a:bodyPr/>
        <a:lstStyle/>
        <a:p>
          <a:endParaRPr lang="en-US"/>
        </a:p>
      </dgm:t>
    </dgm:pt>
    <dgm:pt modelId="{937F8ED4-B9D1-4A86-B223-697D7F94DCEE}">
      <dgm:prSet phldrT="[Text]" custT="1"/>
      <dgm:spPr>
        <a:solidFill>
          <a:srgbClr val="FFFF00"/>
        </a:solidFill>
      </dgm:spPr>
      <dgm:t>
        <a:bodyPr/>
        <a:lstStyle/>
        <a:p>
          <a:pPr algn="ctr"/>
          <a:r>
            <a:rPr lang="en-US" sz="1200" b="1" i="0" dirty="0" smtClean="0">
              <a:latin typeface="Arial" panose="020B0604020202020204" pitchFamily="34" charset="0"/>
              <a:cs typeface="Arial" panose="020B0604020202020204" pitchFamily="34" charset="0"/>
            </a:rPr>
            <a:t>Heating Quality and Condition VS House Price</a:t>
          </a:r>
        </a:p>
        <a:p>
          <a:pPr algn="ctr"/>
          <a:endParaRPr lang="en-US" sz="1200" b="1" i="0" dirty="0" smtClean="0">
            <a:latin typeface="Arial" panose="020B0604020202020204" pitchFamily="34" charset="0"/>
            <a:cs typeface="Arial" panose="020B0604020202020204" pitchFamily="34" charset="0"/>
          </a:endParaRPr>
        </a:p>
        <a:p>
          <a:pPr algn="l"/>
          <a:r>
            <a:rPr lang="en-US" sz="1400" b="0" i="0" dirty="0" smtClean="0">
              <a:latin typeface="Arial" panose="020B0604020202020204" pitchFamily="34" charset="0"/>
              <a:cs typeface="Arial" panose="020B0604020202020204" pitchFamily="34" charset="0"/>
            </a:rPr>
            <a:t>1.Excellent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dirty="0">
            <a:latin typeface="Arial" panose="020B0604020202020204" pitchFamily="34" charset="0"/>
            <a:cs typeface="Arial" panose="020B0604020202020204" pitchFamily="34" charset="0"/>
          </a:endParaRPr>
        </a:p>
      </dgm:t>
    </dgm:pt>
    <dgm:pt modelId="{81B6F951-53B1-477C-B5CA-996FDE3CCB3D}" type="parTrans" cxnId="{4305FD7D-EA9B-40F4-8DE4-24F0A8C2E5FC}">
      <dgm:prSet/>
      <dgm:spPr/>
      <dgm:t>
        <a:bodyPr/>
        <a:lstStyle/>
        <a:p>
          <a:endParaRPr lang="en-US"/>
        </a:p>
      </dgm:t>
    </dgm:pt>
    <dgm:pt modelId="{8AB5845D-E3C5-451C-B61D-17E6B75FC2D9}" type="sibTrans" cxnId="{4305FD7D-EA9B-40F4-8DE4-24F0A8C2E5FC}">
      <dgm:prSet/>
      <dgm:spPr/>
      <dgm:t>
        <a:bodyPr/>
        <a:lstStyle/>
        <a:p>
          <a:endParaRPr lang="en-US"/>
        </a:p>
      </dgm:t>
    </dgm:pt>
    <dgm:pt modelId="{AD09492D-4C6E-462E-89D7-683FC5BD4951}">
      <dgm:prSet phldrT="[Text]" custT="1"/>
      <dgm:spPr>
        <a:solidFill>
          <a:srgbClr val="FFFF00"/>
        </a:solidFill>
      </dgm:spPr>
      <dgm:t>
        <a:bodyPr/>
        <a:lstStyle/>
        <a:p>
          <a:pPr algn="ctr"/>
          <a:r>
            <a:rPr lang="en-US" sz="1400" b="1" i="0" dirty="0" smtClean="0">
              <a:latin typeface="Arial" panose="020B0604020202020204" pitchFamily="34" charset="0"/>
              <a:cs typeface="Arial" panose="020B0604020202020204" pitchFamily="34" charset="0"/>
            </a:rPr>
            <a:t>Kitchen Quality and House Price</a:t>
          </a:r>
          <a:endParaRPr lang="en-US" sz="1400" b="0" i="0" dirty="0" smtClean="0">
            <a:latin typeface="Arial" panose="020B0604020202020204" pitchFamily="34" charset="0"/>
            <a:cs typeface="Arial" panose="020B0604020202020204" pitchFamily="34" charset="0"/>
          </a:endParaRPr>
        </a:p>
        <a:p>
          <a:pPr algn="l"/>
          <a:r>
            <a:rPr lang="en-US" sz="1400" b="0" i="0" dirty="0" smtClean="0">
              <a:latin typeface="Arial" panose="020B0604020202020204" pitchFamily="34" charset="0"/>
              <a:cs typeface="Arial" panose="020B0604020202020204" pitchFamily="34" charset="0"/>
            </a:rPr>
            <a:t>1.Houses with Excellent Quality Kitchen are the ones with highest price</a:t>
          </a:r>
        </a:p>
        <a:p>
          <a:pPr algn="l"/>
          <a:r>
            <a:rPr lang="en-US" sz="1400" b="0" i="0" dirty="0" smtClean="0">
              <a:latin typeface="Arial" panose="020B0604020202020204" pitchFamily="34" charset="0"/>
              <a:cs typeface="Arial" panose="020B0604020202020204" pitchFamily="34" charset="0"/>
            </a:rPr>
            <a:t>2.Good Quality Kitchens are the ones with 2nd highest price</a:t>
          </a:r>
          <a:endParaRPr lang="en-US" sz="1400" b="0" i="0" dirty="0">
            <a:latin typeface="Arial" panose="020B0604020202020204" pitchFamily="34" charset="0"/>
            <a:cs typeface="Arial" panose="020B0604020202020204" pitchFamily="34" charset="0"/>
          </a:endParaRPr>
        </a:p>
      </dgm:t>
    </dgm:pt>
    <dgm:pt modelId="{46DBCA6C-E5A3-415E-B77C-4E0EAD8B38BA}" type="parTrans" cxnId="{2C7CED07-B533-4EE6-B496-307492FB8A88}">
      <dgm:prSet/>
      <dgm:spPr/>
      <dgm:t>
        <a:bodyPr/>
        <a:lstStyle/>
        <a:p>
          <a:endParaRPr lang="en-US"/>
        </a:p>
      </dgm:t>
    </dgm:pt>
    <dgm:pt modelId="{CD3DF2FC-E935-481A-B79C-A35B42D371C4}" type="sibTrans" cxnId="{2C7CED07-B533-4EE6-B496-307492FB8A88}">
      <dgm:prSet/>
      <dgm:spPr/>
      <dgm:t>
        <a:bodyPr/>
        <a:lstStyle/>
        <a:p>
          <a:endParaRPr lang="en-US"/>
        </a:p>
      </dgm:t>
    </dgm:pt>
    <dgm:pt modelId="{94CBBE12-BBBB-4845-A355-FF35484B7097}" type="pres">
      <dgm:prSet presAssocID="{CF1D2092-E481-4CAB-8D88-45A67A664433}" presName="Name0" presStyleCnt="0">
        <dgm:presLayoutVars>
          <dgm:dir/>
          <dgm:resizeHandles val="exact"/>
        </dgm:presLayoutVars>
      </dgm:prSet>
      <dgm:spPr/>
    </dgm:pt>
    <dgm:pt modelId="{0C9DBC4D-2E45-448F-BFA5-43E4A8E515C9}" type="pres">
      <dgm:prSet presAssocID="{CF1D2092-E481-4CAB-8D88-45A67A664433}" presName="bkgdShp" presStyleLbl="alignAccFollowNode1" presStyleIdx="0" presStyleCnt="1"/>
      <dgm:spPr/>
    </dgm:pt>
    <dgm:pt modelId="{1EBD5592-761D-470E-93F7-005C944C35C6}" type="pres">
      <dgm:prSet presAssocID="{CF1D2092-E481-4CAB-8D88-45A67A664433}" presName="linComp" presStyleCnt="0"/>
      <dgm:spPr/>
    </dgm:pt>
    <dgm:pt modelId="{DF485E6A-CCCD-4501-8833-EA160E636204}" type="pres">
      <dgm:prSet presAssocID="{569B46AB-C3B8-46D2-B727-BDF9FF47CF29}" presName="compNode" presStyleCnt="0"/>
      <dgm:spPr/>
    </dgm:pt>
    <dgm:pt modelId="{6C4820CB-AFE2-44CF-8195-7546785B7E81}" type="pres">
      <dgm:prSet presAssocID="{569B46AB-C3B8-46D2-B727-BDF9FF47CF29}" presName="node" presStyleLbl="node1" presStyleIdx="0" presStyleCnt="3" custScaleX="255392" custScaleY="92666">
        <dgm:presLayoutVars>
          <dgm:bulletEnabled val="1"/>
        </dgm:presLayoutVars>
      </dgm:prSet>
      <dgm:spPr/>
      <dgm:t>
        <a:bodyPr/>
        <a:lstStyle/>
        <a:p>
          <a:endParaRPr lang="en-US"/>
        </a:p>
      </dgm:t>
    </dgm:pt>
    <dgm:pt modelId="{D8FB4D1D-A66F-4011-9CAE-25133531311F}" type="pres">
      <dgm:prSet presAssocID="{569B46AB-C3B8-46D2-B727-BDF9FF47CF29}" presName="invisiNode" presStyleLbl="node1" presStyleIdx="0" presStyleCnt="3"/>
      <dgm:spPr/>
    </dgm:pt>
    <dgm:pt modelId="{5AE5F5FE-B52B-4A71-A734-00FABB626385}" type="pres">
      <dgm:prSet presAssocID="{569B46AB-C3B8-46D2-B727-BDF9FF47CF29}" presName="imagNode" presStyleLbl="fgImgPlace1" presStyleIdx="0" presStyleCnt="3" custScaleX="236219" custScaleY="122924"/>
      <dgm:spPr>
        <a:blipFill rotWithShape="1">
          <a:blip xmlns:r="http://schemas.openxmlformats.org/officeDocument/2006/relationships" r:embed="rId1"/>
          <a:stretch>
            <a:fillRect/>
          </a:stretch>
        </a:blipFill>
      </dgm:spPr>
    </dgm:pt>
    <dgm:pt modelId="{75F4DEDD-8E50-4170-A4F7-F2612A2ACD31}" type="pres">
      <dgm:prSet presAssocID="{3B76A2E0-DD89-4E8D-A5D4-9675E4F218D9}" presName="sibTrans" presStyleLbl="sibTrans2D1" presStyleIdx="0" presStyleCnt="0"/>
      <dgm:spPr/>
      <dgm:t>
        <a:bodyPr/>
        <a:lstStyle/>
        <a:p>
          <a:endParaRPr lang="en-US"/>
        </a:p>
      </dgm:t>
    </dgm:pt>
    <dgm:pt modelId="{57A2F0DD-0EC2-4DE3-9D12-E056077C4A14}" type="pres">
      <dgm:prSet presAssocID="{937F8ED4-B9D1-4A86-B223-697D7F94DCEE}" presName="compNode" presStyleCnt="0"/>
      <dgm:spPr/>
    </dgm:pt>
    <dgm:pt modelId="{A0226D26-25C4-47E4-9CD2-FAFBF02C0EED}" type="pres">
      <dgm:prSet presAssocID="{937F8ED4-B9D1-4A86-B223-697D7F94DCEE}" presName="node" presStyleLbl="node1" presStyleIdx="1" presStyleCnt="3" custScaleX="214927">
        <dgm:presLayoutVars>
          <dgm:bulletEnabled val="1"/>
        </dgm:presLayoutVars>
      </dgm:prSet>
      <dgm:spPr/>
      <dgm:t>
        <a:bodyPr/>
        <a:lstStyle/>
        <a:p>
          <a:endParaRPr lang="en-US"/>
        </a:p>
      </dgm:t>
    </dgm:pt>
    <dgm:pt modelId="{857D5C6A-B4F1-49B6-AF21-F18D49C553BA}" type="pres">
      <dgm:prSet presAssocID="{937F8ED4-B9D1-4A86-B223-697D7F94DCEE}" presName="invisiNode" presStyleLbl="node1" presStyleIdx="1" presStyleCnt="3"/>
      <dgm:spPr/>
    </dgm:pt>
    <dgm:pt modelId="{3B50004E-A93F-47EE-BDA1-84222A15DE02}" type="pres">
      <dgm:prSet presAssocID="{937F8ED4-B9D1-4A86-B223-697D7F94DCEE}" presName="imagNode" presStyleLbl="fgImgPlace1" presStyleIdx="1" presStyleCnt="3" custScaleX="271689" custScaleY="129432"/>
      <dgm:spPr>
        <a:blipFill rotWithShape="1">
          <a:blip xmlns:r="http://schemas.openxmlformats.org/officeDocument/2006/relationships" r:embed="rId2"/>
          <a:stretch>
            <a:fillRect/>
          </a:stretch>
        </a:blipFill>
      </dgm:spPr>
    </dgm:pt>
    <dgm:pt modelId="{9DB01A94-834E-4359-9C63-B5B0DE51E517}" type="pres">
      <dgm:prSet presAssocID="{8AB5845D-E3C5-451C-B61D-17E6B75FC2D9}" presName="sibTrans" presStyleLbl="sibTrans2D1" presStyleIdx="0" presStyleCnt="0"/>
      <dgm:spPr/>
      <dgm:t>
        <a:bodyPr/>
        <a:lstStyle/>
        <a:p>
          <a:endParaRPr lang="en-US"/>
        </a:p>
      </dgm:t>
    </dgm:pt>
    <dgm:pt modelId="{34D79796-901F-4051-AE4A-18DD8620AD10}" type="pres">
      <dgm:prSet presAssocID="{AD09492D-4C6E-462E-89D7-683FC5BD4951}" presName="compNode" presStyleCnt="0"/>
      <dgm:spPr/>
    </dgm:pt>
    <dgm:pt modelId="{92E4B5EC-7869-4B2D-8D74-E98791424A56}" type="pres">
      <dgm:prSet presAssocID="{AD09492D-4C6E-462E-89D7-683FC5BD4951}" presName="node" presStyleLbl="node1" presStyleIdx="2" presStyleCnt="3" custScaleX="182713">
        <dgm:presLayoutVars>
          <dgm:bulletEnabled val="1"/>
        </dgm:presLayoutVars>
      </dgm:prSet>
      <dgm:spPr/>
      <dgm:t>
        <a:bodyPr/>
        <a:lstStyle/>
        <a:p>
          <a:endParaRPr lang="en-US"/>
        </a:p>
      </dgm:t>
    </dgm:pt>
    <dgm:pt modelId="{92E8B558-65DF-4280-AA5B-B318A5216B4D}" type="pres">
      <dgm:prSet presAssocID="{AD09492D-4C6E-462E-89D7-683FC5BD4951}" presName="invisiNode" presStyleLbl="node1" presStyleIdx="2" presStyleCnt="3"/>
      <dgm:spPr/>
    </dgm:pt>
    <dgm:pt modelId="{187CD384-D3C7-43DB-A9B6-726CC2BB8D31}" type="pres">
      <dgm:prSet presAssocID="{AD09492D-4C6E-462E-89D7-683FC5BD4951}" presName="imagNode" presStyleLbl="fgImgPlace1" presStyleIdx="2" presStyleCnt="3" custScaleX="261992" custScaleY="132402"/>
      <dgm:spPr>
        <a:blipFill rotWithShape="1">
          <a:blip xmlns:r="http://schemas.openxmlformats.org/officeDocument/2006/relationships" r:embed="rId3"/>
          <a:stretch>
            <a:fillRect/>
          </a:stretch>
        </a:blipFill>
      </dgm:spPr>
    </dgm:pt>
  </dgm:ptLst>
  <dgm:cxnLst>
    <dgm:cxn modelId="{55E75668-B07D-417B-A9CB-674E2930598B}" srcId="{CF1D2092-E481-4CAB-8D88-45A67A664433}" destId="{569B46AB-C3B8-46D2-B727-BDF9FF47CF29}" srcOrd="0" destOrd="0" parTransId="{C4F81879-7B4A-4009-96F1-8B5067768833}" sibTransId="{3B76A2E0-DD89-4E8D-A5D4-9675E4F218D9}"/>
    <dgm:cxn modelId="{4305FD7D-EA9B-40F4-8DE4-24F0A8C2E5FC}" srcId="{CF1D2092-E481-4CAB-8D88-45A67A664433}" destId="{937F8ED4-B9D1-4A86-B223-697D7F94DCEE}" srcOrd="1" destOrd="0" parTransId="{81B6F951-53B1-477C-B5CA-996FDE3CCB3D}" sibTransId="{8AB5845D-E3C5-451C-B61D-17E6B75FC2D9}"/>
    <dgm:cxn modelId="{997A88F3-AAF4-48B8-9201-7E31F26D4203}" type="presOf" srcId="{8AB5845D-E3C5-451C-B61D-17E6B75FC2D9}" destId="{9DB01A94-834E-4359-9C63-B5B0DE51E517}" srcOrd="0" destOrd="0" presId="urn:microsoft.com/office/officeart/2005/8/layout/pList2"/>
    <dgm:cxn modelId="{41429B94-7E6E-4B82-A331-F315F5123362}" type="presOf" srcId="{3B76A2E0-DD89-4E8D-A5D4-9675E4F218D9}" destId="{75F4DEDD-8E50-4170-A4F7-F2612A2ACD31}" srcOrd="0" destOrd="0" presId="urn:microsoft.com/office/officeart/2005/8/layout/pList2"/>
    <dgm:cxn modelId="{A083F9EA-43FA-4DCD-8E31-832F7A797F31}" type="presOf" srcId="{AD09492D-4C6E-462E-89D7-683FC5BD4951}" destId="{92E4B5EC-7869-4B2D-8D74-E98791424A56}" srcOrd="0" destOrd="0" presId="urn:microsoft.com/office/officeart/2005/8/layout/pList2"/>
    <dgm:cxn modelId="{584E6535-94AF-4249-B197-D3D2C45A5A47}" type="presOf" srcId="{CF1D2092-E481-4CAB-8D88-45A67A664433}" destId="{94CBBE12-BBBB-4845-A355-FF35484B7097}" srcOrd="0" destOrd="0" presId="urn:microsoft.com/office/officeart/2005/8/layout/pList2"/>
    <dgm:cxn modelId="{2C7CED07-B533-4EE6-B496-307492FB8A88}" srcId="{CF1D2092-E481-4CAB-8D88-45A67A664433}" destId="{AD09492D-4C6E-462E-89D7-683FC5BD4951}" srcOrd="2" destOrd="0" parTransId="{46DBCA6C-E5A3-415E-B77C-4E0EAD8B38BA}" sibTransId="{CD3DF2FC-E935-481A-B79C-A35B42D371C4}"/>
    <dgm:cxn modelId="{240B122B-919D-4277-B4B1-08DBF78A5710}" type="presOf" srcId="{937F8ED4-B9D1-4A86-B223-697D7F94DCEE}" destId="{A0226D26-25C4-47E4-9CD2-FAFBF02C0EED}" srcOrd="0" destOrd="0" presId="urn:microsoft.com/office/officeart/2005/8/layout/pList2"/>
    <dgm:cxn modelId="{36A6DB3D-0794-4A89-A4B0-5497492304A7}" type="presOf" srcId="{569B46AB-C3B8-46D2-B727-BDF9FF47CF29}" destId="{6C4820CB-AFE2-44CF-8195-7546785B7E81}" srcOrd="0" destOrd="0" presId="urn:microsoft.com/office/officeart/2005/8/layout/pList2"/>
    <dgm:cxn modelId="{FE6C4204-F554-4F4A-AB44-B916A4F4C326}" type="presParOf" srcId="{94CBBE12-BBBB-4845-A355-FF35484B7097}" destId="{0C9DBC4D-2E45-448F-BFA5-43E4A8E515C9}" srcOrd="0" destOrd="0" presId="urn:microsoft.com/office/officeart/2005/8/layout/pList2"/>
    <dgm:cxn modelId="{4043A747-B95F-4499-9B8C-C10C4FBE919C}" type="presParOf" srcId="{94CBBE12-BBBB-4845-A355-FF35484B7097}" destId="{1EBD5592-761D-470E-93F7-005C944C35C6}" srcOrd="1" destOrd="0" presId="urn:microsoft.com/office/officeart/2005/8/layout/pList2"/>
    <dgm:cxn modelId="{B175E06E-1D4D-48FC-B696-167708B6FB12}" type="presParOf" srcId="{1EBD5592-761D-470E-93F7-005C944C35C6}" destId="{DF485E6A-CCCD-4501-8833-EA160E636204}" srcOrd="0" destOrd="0" presId="urn:microsoft.com/office/officeart/2005/8/layout/pList2"/>
    <dgm:cxn modelId="{2A2239FB-9A4D-452A-8683-B332784F7185}" type="presParOf" srcId="{DF485E6A-CCCD-4501-8833-EA160E636204}" destId="{6C4820CB-AFE2-44CF-8195-7546785B7E81}" srcOrd="0" destOrd="0" presId="urn:microsoft.com/office/officeart/2005/8/layout/pList2"/>
    <dgm:cxn modelId="{DA3D481B-FBA9-4902-A961-B379FD560E49}" type="presParOf" srcId="{DF485E6A-CCCD-4501-8833-EA160E636204}" destId="{D8FB4D1D-A66F-4011-9CAE-25133531311F}" srcOrd="1" destOrd="0" presId="urn:microsoft.com/office/officeart/2005/8/layout/pList2"/>
    <dgm:cxn modelId="{599F2926-2C13-4713-A21C-7E2648686955}" type="presParOf" srcId="{DF485E6A-CCCD-4501-8833-EA160E636204}" destId="{5AE5F5FE-B52B-4A71-A734-00FABB626385}" srcOrd="2" destOrd="0" presId="urn:microsoft.com/office/officeart/2005/8/layout/pList2"/>
    <dgm:cxn modelId="{728F7AA4-0219-4BF1-8E3A-99D109B21A3A}" type="presParOf" srcId="{1EBD5592-761D-470E-93F7-005C944C35C6}" destId="{75F4DEDD-8E50-4170-A4F7-F2612A2ACD31}" srcOrd="1" destOrd="0" presId="urn:microsoft.com/office/officeart/2005/8/layout/pList2"/>
    <dgm:cxn modelId="{F45C6BB1-12DC-4C6F-9C1B-53F8DA48D4D7}" type="presParOf" srcId="{1EBD5592-761D-470E-93F7-005C944C35C6}" destId="{57A2F0DD-0EC2-4DE3-9D12-E056077C4A14}" srcOrd="2" destOrd="0" presId="urn:microsoft.com/office/officeart/2005/8/layout/pList2"/>
    <dgm:cxn modelId="{FF31B953-55E3-4005-9B80-04D8519E4CEF}" type="presParOf" srcId="{57A2F0DD-0EC2-4DE3-9D12-E056077C4A14}" destId="{A0226D26-25C4-47E4-9CD2-FAFBF02C0EED}" srcOrd="0" destOrd="0" presId="urn:microsoft.com/office/officeart/2005/8/layout/pList2"/>
    <dgm:cxn modelId="{0C07FC9E-FB20-4573-AC2C-C33414AC9713}" type="presParOf" srcId="{57A2F0DD-0EC2-4DE3-9D12-E056077C4A14}" destId="{857D5C6A-B4F1-49B6-AF21-F18D49C553BA}" srcOrd="1" destOrd="0" presId="urn:microsoft.com/office/officeart/2005/8/layout/pList2"/>
    <dgm:cxn modelId="{D91F67A5-8795-4562-8625-3C3AD66670D3}" type="presParOf" srcId="{57A2F0DD-0EC2-4DE3-9D12-E056077C4A14}" destId="{3B50004E-A93F-47EE-BDA1-84222A15DE02}" srcOrd="2" destOrd="0" presId="urn:microsoft.com/office/officeart/2005/8/layout/pList2"/>
    <dgm:cxn modelId="{FDDAB279-D739-495E-A134-00CF40DCA10F}" type="presParOf" srcId="{1EBD5592-761D-470E-93F7-005C944C35C6}" destId="{9DB01A94-834E-4359-9C63-B5B0DE51E517}" srcOrd="3" destOrd="0" presId="urn:microsoft.com/office/officeart/2005/8/layout/pList2"/>
    <dgm:cxn modelId="{6D494874-DDE6-4665-93AF-9B578B930B3E}" type="presParOf" srcId="{1EBD5592-761D-470E-93F7-005C944C35C6}" destId="{34D79796-901F-4051-AE4A-18DD8620AD10}" srcOrd="4" destOrd="0" presId="urn:microsoft.com/office/officeart/2005/8/layout/pList2"/>
    <dgm:cxn modelId="{86B76901-BA95-4780-92AC-C593F79EC879}" type="presParOf" srcId="{34D79796-901F-4051-AE4A-18DD8620AD10}" destId="{92E4B5EC-7869-4B2D-8D74-E98791424A56}" srcOrd="0" destOrd="0" presId="urn:microsoft.com/office/officeart/2005/8/layout/pList2"/>
    <dgm:cxn modelId="{2A970C39-2E38-4F90-B885-0DC4B728A999}" type="presParOf" srcId="{34D79796-901F-4051-AE4A-18DD8620AD10}" destId="{92E8B558-65DF-4280-AA5B-B318A5216B4D}" srcOrd="1" destOrd="0" presId="urn:microsoft.com/office/officeart/2005/8/layout/pList2"/>
    <dgm:cxn modelId="{FAC0D88C-E8C1-4FE5-BE73-EB0AE298DE1E}" type="presParOf" srcId="{34D79796-901F-4051-AE4A-18DD8620AD10}" destId="{187CD384-D3C7-43DB-A9B6-726CC2BB8D31}"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DBC4D-2E45-448F-BFA5-43E4A8E515C9}">
      <dsp:nvSpPr>
        <dsp:cNvPr id="0" name=""/>
        <dsp:cNvSpPr/>
      </dsp:nvSpPr>
      <dsp:spPr>
        <a:xfrm>
          <a:off x="0" y="0"/>
          <a:ext cx="11379200" cy="2543693"/>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E5F5FE-B52B-4A71-A734-00FABB626385}">
      <dsp:nvSpPr>
        <dsp:cNvPr id="0" name=""/>
        <dsp:cNvSpPr/>
      </dsp:nvSpPr>
      <dsp:spPr>
        <a:xfrm>
          <a:off x="470780" y="182352"/>
          <a:ext cx="3121368" cy="2292994"/>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820CB-AFE2-44CF-8195-7546785B7E81}">
      <dsp:nvSpPr>
        <dsp:cNvPr id="0" name=""/>
        <dsp:cNvSpPr/>
      </dsp:nvSpPr>
      <dsp:spPr>
        <a:xfrm rot="10800000">
          <a:off x="344105" y="2714702"/>
          <a:ext cx="3374717" cy="2880948"/>
        </a:xfrm>
        <a:prstGeom prst="round2SameRect">
          <a:avLst>
            <a:gd name="adj1" fmla="val 10500"/>
            <a:gd name="adj2" fmla="val 0"/>
          </a:avLst>
        </a:prstGeom>
        <a:solidFill>
          <a:srgbClr val="FFFF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IN" sz="1200" b="1" i="0" kern="1200" dirty="0" smtClean="0">
              <a:latin typeface="Arial" panose="020B0604020202020204" pitchFamily="34" charset="0"/>
              <a:cs typeface="Arial" panose="020B0604020202020204" pitchFamily="34" charset="0"/>
            </a:rPr>
            <a:t>Interpretation Garage Quality VS House Price</a:t>
          </a:r>
          <a:endParaRPr lang="en-IN" sz="1200" b="0" i="0" kern="1200" dirty="0" smtClean="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1.Excellent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kern="1200" dirty="0">
            <a:latin typeface="Arial" panose="020B0604020202020204" pitchFamily="34" charset="0"/>
            <a:cs typeface="Arial" panose="020B0604020202020204" pitchFamily="34" charset="0"/>
          </a:endParaRPr>
        </a:p>
      </dsp:txBody>
      <dsp:txXfrm rot="10800000">
        <a:off x="432704" y="2714702"/>
        <a:ext cx="3197519" cy="2792349"/>
      </dsp:txXfrm>
    </dsp:sp>
    <dsp:sp modelId="{3B50004E-A93F-47EE-BDA1-84222A15DE02}">
      <dsp:nvSpPr>
        <dsp:cNvPr id="0" name=""/>
        <dsp:cNvSpPr/>
      </dsp:nvSpPr>
      <dsp:spPr>
        <a:xfrm>
          <a:off x="3850962" y="64650"/>
          <a:ext cx="3590064" cy="2414392"/>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226D26-25C4-47E4-9CD2-FAFBF02C0EED}">
      <dsp:nvSpPr>
        <dsp:cNvPr id="0" name=""/>
        <dsp:cNvSpPr/>
      </dsp:nvSpPr>
      <dsp:spPr>
        <a:xfrm rot="10800000">
          <a:off x="4225985" y="2543693"/>
          <a:ext cx="2840018" cy="3108959"/>
        </a:xfrm>
        <a:prstGeom prst="round2SameRect">
          <a:avLst>
            <a:gd name="adj1" fmla="val 10500"/>
            <a:gd name="adj2" fmla="val 0"/>
          </a:avLst>
        </a:prstGeom>
        <a:solidFill>
          <a:srgbClr val="FFFF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i="0" kern="1200" dirty="0" smtClean="0">
              <a:latin typeface="Arial" panose="020B0604020202020204" pitchFamily="34" charset="0"/>
              <a:cs typeface="Arial" panose="020B0604020202020204" pitchFamily="34" charset="0"/>
            </a:rPr>
            <a:t>Heating Quality and Condition VS House Price</a:t>
          </a:r>
        </a:p>
        <a:p>
          <a:pPr lvl="0" algn="ctr" defTabSz="533400">
            <a:lnSpc>
              <a:spcPct val="90000"/>
            </a:lnSpc>
            <a:spcBef>
              <a:spcPct val="0"/>
            </a:spcBef>
            <a:spcAft>
              <a:spcPct val="35000"/>
            </a:spcAft>
          </a:pPr>
          <a:endParaRPr lang="en-US" sz="1200" b="1" i="0" kern="1200" dirty="0" smtClean="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1.Excellent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kern="1200" dirty="0">
            <a:latin typeface="Arial" panose="020B0604020202020204" pitchFamily="34" charset="0"/>
            <a:cs typeface="Arial" panose="020B0604020202020204" pitchFamily="34" charset="0"/>
          </a:endParaRPr>
        </a:p>
      </dsp:txBody>
      <dsp:txXfrm rot="10800000">
        <a:off x="4313325" y="2543693"/>
        <a:ext cx="2665338" cy="3021619"/>
      </dsp:txXfrm>
    </dsp:sp>
    <dsp:sp modelId="{187CD384-D3C7-43DB-A9B6-726CC2BB8D31}">
      <dsp:nvSpPr>
        <dsp:cNvPr id="0" name=""/>
        <dsp:cNvSpPr/>
      </dsp:nvSpPr>
      <dsp:spPr>
        <a:xfrm>
          <a:off x="7573165" y="36949"/>
          <a:ext cx="3461929" cy="2469794"/>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E4B5EC-7869-4B2D-8D74-E98791424A56}">
      <dsp:nvSpPr>
        <dsp:cNvPr id="0" name=""/>
        <dsp:cNvSpPr/>
      </dsp:nvSpPr>
      <dsp:spPr>
        <a:xfrm rot="10800000">
          <a:off x="8096956" y="2543693"/>
          <a:ext cx="2414346" cy="3108959"/>
        </a:xfrm>
        <a:prstGeom prst="round2SameRect">
          <a:avLst>
            <a:gd name="adj1" fmla="val 10500"/>
            <a:gd name="adj2" fmla="val 0"/>
          </a:avLst>
        </a:prstGeom>
        <a:solidFill>
          <a:srgbClr val="FFFF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b="1" i="0" kern="1200" dirty="0" smtClean="0">
              <a:latin typeface="Arial" panose="020B0604020202020204" pitchFamily="34" charset="0"/>
              <a:cs typeface="Arial" panose="020B0604020202020204" pitchFamily="34" charset="0"/>
            </a:rPr>
            <a:t>Kitchen Quality and House Price</a:t>
          </a:r>
          <a:endParaRPr lang="en-US" sz="1400" b="0" i="0" kern="1200" dirty="0" smtClean="0">
            <a:latin typeface="Arial" panose="020B0604020202020204" pitchFamily="34" charset="0"/>
            <a:cs typeface="Arial" panose="020B0604020202020204" pitchFamily="34" charset="0"/>
          </a:endParaRPr>
        </a:p>
        <a:p>
          <a:pPr lvl="0" algn="l" defTabSz="6223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1.Houses with Excellent Quality Kitchen are the ones with highest price</a:t>
          </a:r>
        </a:p>
        <a:p>
          <a:pPr lvl="0" algn="l" defTabSz="6223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2.Good Quality Kitchens are the ones with 2nd highest price</a:t>
          </a:r>
          <a:endParaRPr lang="en-US" sz="1400" b="0" i="0" kern="1200" dirty="0">
            <a:latin typeface="Arial" panose="020B0604020202020204" pitchFamily="34" charset="0"/>
            <a:cs typeface="Arial" panose="020B0604020202020204" pitchFamily="34" charset="0"/>
          </a:endParaRPr>
        </a:p>
      </dsp:txBody>
      <dsp:txXfrm rot="10800000">
        <a:off x="8171205" y="2543693"/>
        <a:ext cx="2265848" cy="303471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BF2DF-7CE9-4BD0-AC82-F2C6F9335AFD}"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21FB5-037C-4132-B609-A6E8035F7C8F}" type="slidenum">
              <a:rPr lang="en-IN" smtClean="0"/>
              <a:t>‹#›</a:t>
            </a:fld>
            <a:endParaRPr lang="en-IN"/>
          </a:p>
        </p:txBody>
      </p:sp>
    </p:spTree>
    <p:extLst>
      <p:ext uri="{BB962C8B-B14F-4D97-AF65-F5344CB8AC3E}">
        <p14:creationId xmlns:p14="http://schemas.microsoft.com/office/powerpoint/2010/main" val="399699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EA21FB5-037C-4132-B609-A6E8035F7C8F}" type="slidenum">
              <a:rPr lang="en-IN" smtClean="0"/>
              <a:t>8</a:t>
            </a:fld>
            <a:endParaRPr lang="en-IN"/>
          </a:p>
        </p:txBody>
      </p:sp>
    </p:spTree>
    <p:extLst>
      <p:ext uri="{BB962C8B-B14F-4D97-AF65-F5344CB8AC3E}">
        <p14:creationId xmlns:p14="http://schemas.microsoft.com/office/powerpoint/2010/main" val="111206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67315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102613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58215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303885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06F6E-F51F-45CD-87AF-6C9E122B5EA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17991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E06F6E-F51F-45CD-87AF-6C9E122B5EA8}"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394456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E06F6E-F51F-45CD-87AF-6C9E122B5EA8}"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136548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E06F6E-F51F-45CD-87AF-6C9E122B5EA8}"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423996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06F6E-F51F-45CD-87AF-6C9E122B5EA8}"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38578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E06F6E-F51F-45CD-87AF-6C9E122B5EA8}"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29488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E06F6E-F51F-45CD-87AF-6C9E122B5EA8}"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02054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06F6E-F51F-45CD-87AF-6C9E122B5EA8}" type="datetimeFigureOut">
              <a:rPr lang="en-IN" smtClean="0"/>
              <a:t>13-08-2024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9B276-D637-4484-AF3E-E4F27CE046DD}" type="slidenum">
              <a:rPr lang="en-IN" smtClean="0"/>
              <a:t>‹#›</a:t>
            </a:fld>
            <a:endParaRPr lang="en-IN"/>
          </a:p>
        </p:txBody>
      </p:sp>
    </p:spTree>
    <p:extLst>
      <p:ext uri="{BB962C8B-B14F-4D97-AF65-F5344CB8AC3E}">
        <p14:creationId xmlns:p14="http://schemas.microsoft.com/office/powerpoint/2010/main" val="170166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4643" y="492557"/>
            <a:ext cx="5578764" cy="646690"/>
          </a:xfrm>
          <a:solidFill>
            <a:schemeClr val="accent1">
              <a:lumMod val="20000"/>
              <a:lumOff val="80000"/>
            </a:schemeClr>
          </a:solidFill>
        </p:spPr>
        <p:txBody>
          <a:bodyPr>
            <a:noAutofit/>
          </a:bodyPr>
          <a:lstStyle/>
          <a:p>
            <a:r>
              <a:rPr lang="en-US" sz="3200" b="1" dirty="0" smtClean="0">
                <a:latin typeface="Arial" panose="020B0604020202020204" pitchFamily="34" charset="0"/>
                <a:cs typeface="Arial" panose="020B0604020202020204" pitchFamily="34" charset="0"/>
              </a:rPr>
              <a:t>Real Estate House Pricing</a:t>
            </a:r>
            <a:endParaRPr lang="en-IN" sz="32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228436" y="1413164"/>
            <a:ext cx="9144000" cy="1330037"/>
          </a:xfrm>
          <a:solidFill>
            <a:schemeClr val="accent4">
              <a:lumMod val="20000"/>
              <a:lumOff val="80000"/>
            </a:schemeClr>
          </a:solidFill>
        </p:spPr>
        <p:txBody>
          <a:bodyPr>
            <a:normAutofit lnSpcReduction="10000"/>
          </a:bodyPr>
          <a:lstStyle/>
          <a:p>
            <a:r>
              <a:rPr lang="en-US" b="1" dirty="0" smtClean="0">
                <a:solidFill>
                  <a:schemeClr val="accent2">
                    <a:lumMod val="75000"/>
                  </a:schemeClr>
                </a:solidFill>
              </a:rPr>
              <a:t>Data Visualization-Project-</a:t>
            </a:r>
          </a:p>
          <a:p>
            <a:r>
              <a:rPr lang="en-US" dirty="0" err="1" smtClean="0"/>
              <a:t>Debasis</a:t>
            </a:r>
            <a:r>
              <a:rPr lang="en-US" dirty="0" smtClean="0"/>
              <a:t> Panda</a:t>
            </a:r>
          </a:p>
          <a:p>
            <a:r>
              <a:rPr lang="en-US" b="1" dirty="0" smtClean="0">
                <a:solidFill>
                  <a:schemeClr val="accent5"/>
                </a:solidFill>
              </a:rPr>
              <a:t>GitHub Link-</a:t>
            </a:r>
            <a:r>
              <a:rPr lang="en-US" dirty="0" smtClean="0"/>
              <a:t>https://github.com/Deb052024/Data-</a:t>
            </a:r>
            <a:r>
              <a:rPr lang="en-US" dirty="0" err="1" smtClean="0"/>
              <a:t>Visualization.git</a:t>
            </a:r>
            <a:endParaRPr lang="en-US" dirty="0" smtClean="0"/>
          </a:p>
          <a:p>
            <a:endParaRPr lang="en-US" dirty="0" smtClean="0"/>
          </a:p>
        </p:txBody>
      </p:sp>
      <p:pic>
        <p:nvPicPr>
          <p:cNvPr id="4" name="Picture 3" descr="house purchase, finance, cost, real estate, save, budget, quandar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436" y="3325090"/>
            <a:ext cx="5685943" cy="3057237"/>
          </a:xfrm>
          <a:prstGeom prst="rect">
            <a:avLst/>
          </a:prstGeom>
        </p:spPr>
      </p:pic>
      <p:pic>
        <p:nvPicPr>
          <p:cNvPr id="5" name="Picture 4" descr="Algebra 1 PARCC: home price stats | Voxitatis Blo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42" y="3325091"/>
            <a:ext cx="5121794" cy="3057237"/>
          </a:xfrm>
          <a:prstGeom prst="rect">
            <a:avLst/>
          </a:prstGeom>
        </p:spPr>
      </p:pic>
    </p:spTree>
    <p:extLst>
      <p:ext uri="{BB962C8B-B14F-4D97-AF65-F5344CB8AC3E}">
        <p14:creationId xmlns:p14="http://schemas.microsoft.com/office/powerpoint/2010/main" val="278239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766" y="78798"/>
            <a:ext cx="5227780" cy="447675"/>
          </a:xfrm>
          <a:solidFill>
            <a:schemeClr val="accent4">
              <a:lumMod val="20000"/>
              <a:lumOff val="80000"/>
            </a:schemeClr>
          </a:solidFill>
        </p:spPr>
        <p:txBody>
          <a:bodyPr>
            <a:normAutofit fontScale="90000"/>
          </a:bodyPr>
          <a:lstStyle/>
          <a:p>
            <a:r>
              <a:rPr lang="en-US" sz="2800" b="1" dirty="0" smtClean="0">
                <a:latin typeface="Arial" panose="020B0604020202020204" pitchFamily="34" charset="0"/>
                <a:cs typeface="Arial" panose="020B0604020202020204" pitchFamily="34" charset="0"/>
              </a:rPr>
              <a:t>Univariate and Bivariate Analysis</a:t>
            </a:r>
            <a:endParaRPr lang="en-IN" sz="28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0" y="526472"/>
            <a:ext cx="4224704" cy="2678545"/>
          </a:xfrm>
          <a:prstGeom prst="rect">
            <a:avLst/>
          </a:prstGeom>
        </p:spPr>
      </p:pic>
      <p:pic>
        <p:nvPicPr>
          <p:cNvPr id="6" name="Picture 5"/>
          <p:cNvPicPr>
            <a:picLocks noChangeAspect="1"/>
          </p:cNvPicPr>
          <p:nvPr/>
        </p:nvPicPr>
        <p:blipFill>
          <a:blip r:embed="rId3"/>
          <a:stretch>
            <a:fillRect/>
          </a:stretch>
        </p:blipFill>
        <p:spPr>
          <a:xfrm>
            <a:off x="4224705" y="609599"/>
            <a:ext cx="4161914" cy="2595418"/>
          </a:xfrm>
          <a:prstGeom prst="rect">
            <a:avLst/>
          </a:prstGeom>
        </p:spPr>
      </p:pic>
      <p:pic>
        <p:nvPicPr>
          <p:cNvPr id="7" name="Picture 6"/>
          <p:cNvPicPr>
            <a:picLocks noChangeAspect="1"/>
          </p:cNvPicPr>
          <p:nvPr/>
        </p:nvPicPr>
        <p:blipFill>
          <a:blip r:embed="rId4"/>
          <a:stretch>
            <a:fillRect/>
          </a:stretch>
        </p:blipFill>
        <p:spPr>
          <a:xfrm>
            <a:off x="8386619" y="609599"/>
            <a:ext cx="3408217" cy="2595418"/>
          </a:xfrm>
          <a:prstGeom prst="rect">
            <a:avLst/>
          </a:prstGeom>
        </p:spPr>
      </p:pic>
      <p:pic>
        <p:nvPicPr>
          <p:cNvPr id="9" name="Picture 8"/>
          <p:cNvPicPr>
            <a:picLocks noChangeAspect="1"/>
          </p:cNvPicPr>
          <p:nvPr/>
        </p:nvPicPr>
        <p:blipFill>
          <a:blip r:embed="rId5"/>
          <a:stretch>
            <a:fillRect/>
          </a:stretch>
        </p:blipFill>
        <p:spPr>
          <a:xfrm>
            <a:off x="105785" y="3426688"/>
            <a:ext cx="4118919" cy="3232729"/>
          </a:xfrm>
          <a:prstGeom prst="rect">
            <a:avLst/>
          </a:prstGeom>
        </p:spPr>
      </p:pic>
      <p:pic>
        <p:nvPicPr>
          <p:cNvPr id="10" name="Picture 9"/>
          <p:cNvPicPr>
            <a:picLocks noChangeAspect="1"/>
          </p:cNvPicPr>
          <p:nvPr/>
        </p:nvPicPr>
        <p:blipFill>
          <a:blip r:embed="rId6"/>
          <a:stretch>
            <a:fillRect/>
          </a:stretch>
        </p:blipFill>
        <p:spPr>
          <a:xfrm>
            <a:off x="4451926" y="3491345"/>
            <a:ext cx="3934693" cy="2872510"/>
          </a:xfrm>
          <a:prstGeom prst="rect">
            <a:avLst/>
          </a:prstGeom>
        </p:spPr>
      </p:pic>
      <p:sp>
        <p:nvSpPr>
          <p:cNvPr id="11" name="TextBox 10"/>
          <p:cNvSpPr txBox="1"/>
          <p:nvPr/>
        </p:nvSpPr>
        <p:spPr>
          <a:xfrm>
            <a:off x="8386619" y="3666836"/>
            <a:ext cx="3537526" cy="2539157"/>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Interpretation</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Typical garage Quality with maximum Sale Price</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Slightly Irregular Shape of Property with highest Sale Price</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Houses with Air Conditioning with more price</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Customers Prefer </a:t>
            </a:r>
            <a:r>
              <a:rPr lang="en-US" sz="1300" b="1" dirty="0" smtClean="0">
                <a:latin typeface="Arial" panose="020B0604020202020204" pitchFamily="34" charset="0"/>
                <a:cs typeface="Arial" panose="020B0604020202020204" pitchFamily="34" charset="0"/>
              </a:rPr>
              <a:t>“Good Exposure” </a:t>
            </a:r>
            <a:r>
              <a:rPr lang="en-US" sz="1300" dirty="0" smtClean="0">
                <a:latin typeface="Arial" panose="020B0604020202020204" pitchFamily="34" charset="0"/>
                <a:cs typeface="Arial" panose="020B0604020202020204" pitchFamily="34" charset="0"/>
              </a:rPr>
              <a:t>garden level walks </a:t>
            </a:r>
          </a:p>
          <a:p>
            <a:pPr marL="285750" indent="-285750">
              <a:buFont typeface="Wingdings" panose="05000000000000000000" pitchFamily="2" charset="2"/>
              <a:buChar char="v"/>
            </a:pPr>
            <a:r>
              <a:rPr lang="en-US" sz="1300" b="1" dirty="0" smtClean="0">
                <a:latin typeface="Arial" panose="020B0604020202020204" pitchFamily="34" charset="0"/>
                <a:cs typeface="Arial" panose="020B0604020202020204" pitchFamily="34" charset="0"/>
              </a:rPr>
              <a:t>Good Living Quarters and unfinished </a:t>
            </a:r>
            <a:r>
              <a:rPr lang="en-US" sz="1300" dirty="0" smtClean="0">
                <a:latin typeface="Arial" panose="020B0604020202020204" pitchFamily="34" charset="0"/>
                <a:cs typeface="Arial" panose="020B0604020202020204" pitchFamily="34" charset="0"/>
              </a:rPr>
              <a:t>are the ones with highest and 2</a:t>
            </a:r>
            <a:r>
              <a:rPr lang="en-US" sz="1300" baseline="30000" dirty="0" smtClean="0">
                <a:latin typeface="Arial" panose="020B0604020202020204" pitchFamily="34" charset="0"/>
                <a:cs typeface="Arial" panose="020B0604020202020204" pitchFamily="34" charset="0"/>
              </a:rPr>
              <a:t>nd</a:t>
            </a:r>
            <a:r>
              <a:rPr lang="en-US" sz="1300" dirty="0" smtClean="0">
                <a:latin typeface="Arial" panose="020B0604020202020204" pitchFamily="34" charset="0"/>
                <a:cs typeface="Arial" panose="020B0604020202020204" pitchFamily="34" charset="0"/>
              </a:rPr>
              <a:t> highest prices </a:t>
            </a:r>
            <a:endParaRPr lang="en-IN"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010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710" y="69562"/>
            <a:ext cx="4223328" cy="604694"/>
          </a:xfrm>
          <a:solidFill>
            <a:schemeClr val="accent4">
              <a:lumMod val="20000"/>
              <a:lumOff val="80000"/>
            </a:schemeClr>
          </a:solidFill>
        </p:spPr>
        <p:txBody>
          <a:bodyPr>
            <a:normAutofit/>
          </a:bodyPr>
          <a:lstStyle/>
          <a:p>
            <a:r>
              <a:rPr lang="en-US" sz="3200" b="1" dirty="0" smtClean="0">
                <a:latin typeface="Arial" panose="020B0604020202020204" pitchFamily="34" charset="0"/>
                <a:cs typeface="Arial" panose="020B0604020202020204" pitchFamily="34" charset="0"/>
              </a:rPr>
              <a:t>Multivariate Analysis</a:t>
            </a:r>
            <a:endParaRPr lang="en-IN" sz="3200" b="1" dirty="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735308668"/>
              </p:ext>
            </p:extLst>
          </p:nvPr>
        </p:nvGraphicFramePr>
        <p:xfrm>
          <a:off x="166255" y="803564"/>
          <a:ext cx="11379200" cy="5652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298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8692" y="138545"/>
            <a:ext cx="5246254" cy="258617"/>
          </a:xfrm>
          <a:solidFill>
            <a:schemeClr val="accent4">
              <a:lumMod val="20000"/>
              <a:lumOff val="80000"/>
            </a:schemeClr>
          </a:solidFill>
        </p:spPr>
        <p:txBody>
          <a:bodyPr>
            <a:normAutofit fontScale="90000"/>
          </a:bodyPr>
          <a:lstStyle/>
          <a:p>
            <a:pPr algn="ctr"/>
            <a:r>
              <a:rPr lang="en-US" sz="2400" b="1" dirty="0" smtClean="0">
                <a:latin typeface="Arial" panose="020B0604020202020204" pitchFamily="34" charset="0"/>
                <a:cs typeface="Arial" panose="020B0604020202020204" pitchFamily="34" charset="0"/>
              </a:rPr>
              <a:t>Important Finding and Conclusion</a:t>
            </a:r>
            <a:endParaRPr lang="en-IN" sz="2400" b="1" dirty="0">
              <a:latin typeface="Arial" panose="020B0604020202020204" pitchFamily="34" charset="0"/>
              <a:cs typeface="Arial" panose="020B0604020202020204" pitchFamily="34" charset="0"/>
            </a:endParaRPr>
          </a:p>
        </p:txBody>
      </p:sp>
      <p:sp>
        <p:nvSpPr>
          <p:cNvPr id="4" name="TextBox 3"/>
          <p:cNvSpPr txBox="1"/>
          <p:nvPr/>
        </p:nvSpPr>
        <p:spPr>
          <a:xfrm>
            <a:off x="0" y="572653"/>
            <a:ext cx="12071927" cy="6601807"/>
          </a:xfrm>
          <a:prstGeom prst="rect">
            <a:avLst/>
          </a:prstGeom>
          <a:noFill/>
        </p:spPr>
        <p:txBody>
          <a:bodyPr wrap="square" rtlCol="0">
            <a:spAutoFit/>
          </a:bodyPr>
          <a:lstStyle/>
          <a:p>
            <a:pPr marL="285750" indent="-285750">
              <a:buFont typeface="Wingdings" panose="05000000000000000000" pitchFamily="2" charset="2"/>
              <a:buChar char="v"/>
            </a:pPr>
            <a:r>
              <a:rPr lang="en-US" sz="1350" dirty="0" smtClean="0">
                <a:latin typeface="Arial" panose="020B0604020202020204" pitchFamily="34" charset="0"/>
                <a:cs typeface="Arial" panose="020B0604020202020204" pitchFamily="34" charset="0"/>
              </a:rPr>
              <a:t> </a:t>
            </a:r>
            <a:r>
              <a:rPr lang="en-US" sz="1350" b="1" dirty="0" err="1" smtClean="0">
                <a:latin typeface="Arial" panose="020B0604020202020204" pitchFamily="34" charset="0"/>
                <a:cs typeface="Arial" panose="020B0604020202020204" pitchFamily="34" charset="0"/>
              </a:rPr>
              <a:t>LotFrontage</a:t>
            </a:r>
            <a:r>
              <a:rPr lang="en-US" sz="1350" b="1" dirty="0" smtClean="0">
                <a:latin typeface="Arial" panose="020B0604020202020204" pitchFamily="34" charset="0"/>
                <a:cs typeface="Arial" panose="020B0604020202020204" pitchFamily="34" charset="0"/>
              </a:rPr>
              <a:t> </a:t>
            </a:r>
            <a:r>
              <a:rPr lang="en-US" sz="1350" b="1" dirty="0">
                <a:latin typeface="Arial" panose="020B0604020202020204" pitchFamily="34" charset="0"/>
                <a:cs typeface="Arial" panose="020B0604020202020204" pitchFamily="34" charset="0"/>
              </a:rPr>
              <a:t>(</a:t>
            </a:r>
            <a:r>
              <a:rPr lang="en-IN" sz="1350" b="1" dirty="0">
                <a:latin typeface="Arial" panose="020B0604020202020204" pitchFamily="34" charset="0"/>
                <a:cs typeface="Arial" panose="020B0604020202020204" pitchFamily="34" charset="0"/>
              </a:rPr>
              <a:t>Linear feet of street connected to the property</a:t>
            </a:r>
            <a:r>
              <a:rPr lang="en-US" sz="1350" b="1" dirty="0">
                <a:latin typeface="Arial" panose="020B0604020202020204" pitchFamily="34" charset="0"/>
                <a:cs typeface="Arial" panose="020B0604020202020204" pitchFamily="34" charset="0"/>
              </a:rPr>
              <a:t>)</a:t>
            </a:r>
            <a:r>
              <a:rPr lang="en-US" sz="1350" dirty="0">
                <a:latin typeface="Arial" panose="020B0604020202020204" pitchFamily="34" charset="0"/>
                <a:cs typeface="Arial" panose="020B0604020202020204" pitchFamily="34" charset="0"/>
              </a:rPr>
              <a:t>, </a:t>
            </a:r>
            <a:r>
              <a:rPr lang="en-US" sz="1350" b="1" dirty="0" err="1">
                <a:latin typeface="Arial" panose="020B0604020202020204" pitchFamily="34" charset="0"/>
                <a:cs typeface="Arial" panose="020B0604020202020204" pitchFamily="34" charset="0"/>
              </a:rPr>
              <a:t>Ovear</a:t>
            </a:r>
            <a:r>
              <a:rPr lang="en-US" sz="1350" b="1" dirty="0">
                <a:latin typeface="Arial" panose="020B0604020202020204" pitchFamily="34" charset="0"/>
                <a:cs typeface="Arial" panose="020B0604020202020204" pitchFamily="34" charset="0"/>
              </a:rPr>
              <a:t> all </a:t>
            </a:r>
            <a:r>
              <a:rPr lang="en-US" sz="1350" b="1" dirty="0" err="1">
                <a:latin typeface="Arial" panose="020B0604020202020204" pitchFamily="34" charset="0"/>
                <a:cs typeface="Arial" panose="020B0604020202020204" pitchFamily="34" charset="0"/>
              </a:rPr>
              <a:t>Qual,Year</a:t>
            </a:r>
            <a:r>
              <a:rPr lang="en-US" sz="1350" b="1" dirty="0">
                <a:latin typeface="Arial" panose="020B0604020202020204" pitchFamily="34" charset="0"/>
                <a:cs typeface="Arial" panose="020B0604020202020204" pitchFamily="34" charset="0"/>
              </a:rPr>
              <a:t> </a:t>
            </a:r>
            <a:r>
              <a:rPr lang="en-US" sz="1350" b="1" dirty="0" err="1">
                <a:latin typeface="Arial" panose="020B0604020202020204" pitchFamily="34" charset="0"/>
                <a:cs typeface="Arial" panose="020B0604020202020204" pitchFamily="34" charset="0"/>
              </a:rPr>
              <a:t>Bulit</a:t>
            </a:r>
            <a:r>
              <a:rPr lang="en-US" sz="1350" b="1" dirty="0">
                <a:latin typeface="Arial" panose="020B0604020202020204" pitchFamily="34" charset="0"/>
                <a:cs typeface="Arial" panose="020B0604020202020204" pitchFamily="34" charset="0"/>
              </a:rPr>
              <a:t>, Masonry veneer area,Type2 Finished </a:t>
            </a:r>
            <a:r>
              <a:rPr lang="en-US" sz="1350" b="1" dirty="0" err="1">
                <a:latin typeface="Arial" panose="020B0604020202020204" pitchFamily="34" charset="0"/>
                <a:cs typeface="Arial" panose="020B0604020202020204" pitchFamily="34" charset="0"/>
              </a:rPr>
              <a:t>sqft,Second</a:t>
            </a:r>
            <a:r>
              <a:rPr lang="en-US" sz="1350" b="1" dirty="0">
                <a:latin typeface="Arial" panose="020B0604020202020204" pitchFamily="34" charset="0"/>
                <a:cs typeface="Arial" panose="020B0604020202020204" pitchFamily="34" charset="0"/>
              </a:rPr>
              <a:t> Floor </a:t>
            </a:r>
            <a:r>
              <a:rPr lang="en-US" sz="1350" b="1" dirty="0" err="1">
                <a:latin typeface="Arial" panose="020B0604020202020204" pitchFamily="34" charset="0"/>
                <a:cs typeface="Arial" panose="020B0604020202020204" pitchFamily="34" charset="0"/>
              </a:rPr>
              <a:t>Sqft</a:t>
            </a:r>
            <a:r>
              <a:rPr lang="en-US" sz="1350" b="1" dirty="0">
                <a:latin typeface="Arial" panose="020B0604020202020204" pitchFamily="34" charset="0"/>
                <a:cs typeface="Arial" panose="020B0604020202020204" pitchFamily="34" charset="0"/>
              </a:rPr>
              <a:t>, Above Ground Living area </a:t>
            </a:r>
            <a:r>
              <a:rPr lang="en-US" sz="1350" dirty="0">
                <a:latin typeface="Arial" panose="020B0604020202020204" pitchFamily="34" charset="0"/>
                <a:cs typeface="Arial" panose="020B0604020202020204" pitchFamily="34" charset="0"/>
              </a:rPr>
              <a:t>are having positive correlation with </a:t>
            </a:r>
            <a:r>
              <a:rPr lang="en-US" sz="1350" b="1" dirty="0">
                <a:solidFill>
                  <a:srgbClr val="0070C0"/>
                </a:solidFill>
                <a:latin typeface="Arial" panose="020B0604020202020204" pitchFamily="34" charset="0"/>
                <a:cs typeface="Arial" panose="020B0604020202020204" pitchFamily="34" charset="0"/>
              </a:rPr>
              <a:t>Sale </a:t>
            </a:r>
            <a:r>
              <a:rPr lang="en-US" sz="1350" b="1" dirty="0" smtClean="0">
                <a:solidFill>
                  <a:srgbClr val="0070C0"/>
                </a:solidFill>
                <a:latin typeface="Arial" panose="020B0604020202020204" pitchFamily="34" charset="0"/>
                <a:cs typeface="Arial" panose="020B0604020202020204" pitchFamily="34" charset="0"/>
              </a:rPr>
              <a:t>Price</a:t>
            </a:r>
          </a:p>
          <a:p>
            <a:endParaRPr lang="en-IN" sz="1350" b="1" dirty="0">
              <a:solidFill>
                <a:srgbClr val="0070C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dirty="0" smtClean="0">
                <a:latin typeface="Arial" panose="020B0604020202020204" pitchFamily="34" charset="0"/>
                <a:cs typeface="Arial" panose="020B0604020202020204" pitchFamily="34" charset="0"/>
              </a:rPr>
              <a:t> </a:t>
            </a:r>
            <a:r>
              <a:rPr lang="en-US" sz="1350" b="1" dirty="0">
                <a:latin typeface="Arial" panose="020B0604020202020204" pitchFamily="34" charset="0"/>
                <a:cs typeface="Arial" panose="020B0604020202020204" pitchFamily="34" charset="0"/>
              </a:rPr>
              <a:t>BsmtFullBath,CentralAir,FirePlaces,FullBath,GarageCars,HalfBath,PaveDrive </a:t>
            </a:r>
            <a:r>
              <a:rPr lang="en-US" sz="1350" dirty="0">
                <a:latin typeface="Arial" panose="020B0604020202020204" pitchFamily="34" charset="0"/>
                <a:cs typeface="Arial" panose="020B0604020202020204" pitchFamily="34" charset="0"/>
              </a:rPr>
              <a:t>are few key features with high positive correlation with </a:t>
            </a:r>
            <a:r>
              <a:rPr lang="en-US" sz="1350" b="1" dirty="0" err="1">
                <a:solidFill>
                  <a:schemeClr val="accent5"/>
                </a:solidFill>
                <a:latin typeface="Arial" panose="020B0604020202020204" pitchFamily="34" charset="0"/>
                <a:cs typeface="Arial" panose="020B0604020202020204" pitchFamily="34" charset="0"/>
              </a:rPr>
              <a:t>SalePrice</a:t>
            </a:r>
            <a:endParaRPr lang="en-US" sz="1350" b="1" dirty="0">
              <a:solidFill>
                <a:schemeClr val="accent5"/>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dirty="0" smtClean="0">
                <a:latin typeface="Arial" panose="020B0604020202020204" pitchFamily="34" charset="0"/>
                <a:cs typeface="Arial" panose="020B0604020202020204" pitchFamily="34" charset="0"/>
              </a:rPr>
              <a:t> Customer prefer houses </a:t>
            </a:r>
            <a:r>
              <a:rPr lang="en-US" sz="1350" b="1" dirty="0" smtClean="0">
                <a:latin typeface="Arial" panose="020B0604020202020204" pitchFamily="34" charset="0"/>
                <a:cs typeface="Arial" panose="020B0604020202020204" pitchFamily="34" charset="0"/>
              </a:rPr>
              <a:t>with maximum 2 no of Fireplaces, air conditioning </a:t>
            </a:r>
          </a:p>
          <a:p>
            <a:pPr marL="285750" indent="-285750">
              <a:buFont typeface="Wingdings" panose="05000000000000000000" pitchFamily="2" charset="2"/>
              <a:buChar char="v"/>
            </a:pPr>
            <a:endParaRPr lang="en-US" sz="135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dirty="0">
                <a:latin typeface="Arial" panose="020B0604020202020204" pitchFamily="34" charset="0"/>
                <a:cs typeface="Arial" panose="020B0604020202020204" pitchFamily="34" charset="0"/>
              </a:rPr>
              <a:t> </a:t>
            </a:r>
            <a:r>
              <a:rPr lang="en-US" sz="1350" dirty="0" smtClean="0">
                <a:latin typeface="Arial" panose="020B0604020202020204" pitchFamily="34" charset="0"/>
                <a:cs typeface="Arial" panose="020B0604020202020204" pitchFamily="34" charset="0"/>
              </a:rPr>
              <a:t>There exists a strong positive trend between </a:t>
            </a:r>
            <a:r>
              <a:rPr lang="en-US" sz="1350" b="1" dirty="0" smtClean="0">
                <a:latin typeface="Arial" panose="020B0604020202020204" pitchFamily="34" charset="0"/>
                <a:cs typeface="Arial" panose="020B0604020202020204" pitchFamily="34" charset="0"/>
              </a:rPr>
              <a:t>second Floor </a:t>
            </a:r>
            <a:r>
              <a:rPr lang="en-US" sz="1350" b="1" dirty="0" err="1" smtClean="0">
                <a:latin typeface="Arial" panose="020B0604020202020204" pitchFamily="34" charset="0"/>
                <a:cs typeface="Arial" panose="020B0604020202020204" pitchFamily="34" charset="0"/>
              </a:rPr>
              <a:t>sqft</a:t>
            </a:r>
            <a:r>
              <a:rPr lang="en-US" sz="1350" b="1" dirty="0" smtClean="0">
                <a:latin typeface="Arial" panose="020B0604020202020204" pitchFamily="34" charset="0"/>
                <a:cs typeface="Arial" panose="020B0604020202020204" pitchFamily="34" charset="0"/>
              </a:rPr>
              <a:t> and the </a:t>
            </a:r>
            <a:r>
              <a:rPr lang="en-US" sz="1350" b="1" dirty="0" smtClean="0">
                <a:latin typeface="Arial" panose="020B0604020202020204" pitchFamily="34" charset="0"/>
                <a:cs typeface="Arial" panose="020B0604020202020204" pitchFamily="34" charset="0"/>
              </a:rPr>
              <a:t>price </a:t>
            </a:r>
            <a:r>
              <a:rPr lang="en-US" sz="1350" dirty="0" smtClean="0">
                <a:latin typeface="Arial" panose="020B0604020202020204" pitchFamily="34" charset="0"/>
                <a:cs typeface="Arial" panose="020B0604020202020204" pitchFamily="34" charset="0"/>
              </a:rPr>
              <a:t>, so second floor planning need to be implemented accordingly. </a:t>
            </a:r>
            <a:endParaRPr lang="en-US" sz="135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dirty="0">
                <a:latin typeface="Arial" panose="020B0604020202020204" pitchFamily="34" charset="0"/>
                <a:cs typeface="Arial" panose="020B0604020202020204" pitchFamily="34" charset="0"/>
              </a:rPr>
              <a:t> </a:t>
            </a:r>
            <a:r>
              <a:rPr lang="en-US" sz="1350" b="1" dirty="0" smtClean="0">
                <a:latin typeface="Arial" panose="020B0604020202020204" pitchFamily="34" charset="0"/>
                <a:cs typeface="Arial" panose="020B0604020202020204" pitchFamily="34" charset="0"/>
              </a:rPr>
              <a:t>Good Exposure garden area </a:t>
            </a:r>
            <a:r>
              <a:rPr lang="en-US" sz="1350" dirty="0" smtClean="0">
                <a:latin typeface="Arial" panose="020B0604020202020204" pitchFamily="34" charset="0"/>
                <a:cs typeface="Arial" panose="020B0604020202020204" pitchFamily="34" charset="0"/>
              </a:rPr>
              <a:t>is a demand from the customers </a:t>
            </a:r>
          </a:p>
          <a:p>
            <a:pPr marL="285750" indent="-285750">
              <a:buFont typeface="Wingdings" panose="05000000000000000000" pitchFamily="2" charset="2"/>
              <a:buChar char="v"/>
            </a:pPr>
            <a:endParaRPr lang="en-US" sz="13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dirty="0" smtClean="0">
                <a:latin typeface="Arial" panose="020B0604020202020204" pitchFamily="34" charset="0"/>
                <a:cs typeface="Arial" panose="020B0604020202020204" pitchFamily="34" charset="0"/>
              </a:rPr>
              <a:t> </a:t>
            </a:r>
            <a:r>
              <a:rPr lang="en-US" sz="1350" b="1" dirty="0" smtClean="0">
                <a:latin typeface="Arial" panose="020B0604020202020204" pitchFamily="34" charset="0"/>
                <a:cs typeface="Arial" panose="020B0604020202020204" pitchFamily="34" charset="0"/>
              </a:rPr>
              <a:t>Full Bath spaces are having high degree </a:t>
            </a:r>
            <a:r>
              <a:rPr lang="en-US" sz="1350" dirty="0" smtClean="0">
                <a:latin typeface="Arial" panose="020B0604020202020204" pitchFamily="34" charset="0"/>
                <a:cs typeface="Arial" panose="020B0604020202020204" pitchFamily="34" charset="0"/>
              </a:rPr>
              <a:t>of preference by the customers and its impacting sales Price, they are preferred over Half Bath spaces</a:t>
            </a:r>
          </a:p>
          <a:p>
            <a:endParaRPr lang="en-US" sz="13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smtClean="0">
              <a:latin typeface="Arial" panose="020B0604020202020204" pitchFamily="34" charset="0"/>
              <a:cs typeface="Arial" panose="020B0604020202020204" pitchFamily="34" charset="0"/>
            </a:endParaRPr>
          </a:p>
          <a:p>
            <a:r>
              <a:rPr lang="en-US" sz="1350" dirty="0">
                <a:latin typeface="Arial" panose="020B0604020202020204" pitchFamily="34" charset="0"/>
                <a:cs typeface="Arial" panose="020B0604020202020204" pitchFamily="34" charset="0"/>
              </a:rPr>
              <a:t> </a:t>
            </a:r>
            <a:r>
              <a:rPr lang="en-US" sz="135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en-US" sz="1350" b="1" dirty="0" smtClean="0">
                <a:latin typeface="Arial" panose="020B0604020202020204" pitchFamily="34" charset="0"/>
                <a:cs typeface="Arial" panose="020B0604020202020204" pitchFamily="34" charset="0"/>
              </a:rPr>
              <a:t>  </a:t>
            </a:r>
            <a:r>
              <a:rPr lang="en-US" sz="1350" b="1" dirty="0" err="1" smtClean="0">
                <a:latin typeface="Arial" panose="020B0604020202020204" pitchFamily="34" charset="0"/>
                <a:cs typeface="Arial" panose="020B0604020202020204" pitchFamily="34" charset="0"/>
              </a:rPr>
              <a:t>PavedDrive</a:t>
            </a:r>
            <a:r>
              <a:rPr lang="en-US" sz="1350" b="1" dirty="0" smtClean="0">
                <a:latin typeface="Arial" panose="020B0604020202020204" pitchFamily="34" charset="0"/>
                <a:cs typeface="Arial" panose="020B0604020202020204" pitchFamily="34" charset="0"/>
              </a:rPr>
              <a:t> way is the  choice </a:t>
            </a:r>
            <a:r>
              <a:rPr lang="en-US" sz="1350" dirty="0" smtClean="0">
                <a:latin typeface="Arial" panose="020B0604020202020204" pitchFamily="34" charset="0"/>
                <a:cs typeface="Arial" panose="020B0604020202020204" pitchFamily="34" charset="0"/>
              </a:rPr>
              <a:t>that customers are looing for , it should be incorporated on the design and implementation part </a:t>
            </a: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dirty="0">
                <a:latin typeface="Arial" panose="020B0604020202020204" pitchFamily="34" charset="0"/>
                <a:cs typeface="Arial" panose="020B0604020202020204" pitchFamily="34" charset="0"/>
              </a:rPr>
              <a:t> </a:t>
            </a:r>
            <a:r>
              <a:rPr lang="en-US" sz="1350" b="1" dirty="0" smtClean="0">
                <a:latin typeface="Arial" panose="020B0604020202020204" pitchFamily="34" charset="0"/>
                <a:cs typeface="Arial" panose="020B0604020202020204" pitchFamily="34" charset="0"/>
              </a:rPr>
              <a:t>2006-2007 and 2008-2009 </a:t>
            </a:r>
            <a:r>
              <a:rPr lang="en-US" sz="1350" dirty="0" smtClean="0">
                <a:latin typeface="Arial" panose="020B0604020202020204" pitchFamily="34" charset="0"/>
                <a:cs typeface="Arial" panose="020B0604020202020204" pitchFamily="34" charset="0"/>
              </a:rPr>
              <a:t>years homes have shown </a:t>
            </a:r>
            <a:r>
              <a:rPr lang="en-US" sz="1350" b="1" dirty="0" smtClean="0">
                <a:latin typeface="Arial" panose="020B0604020202020204" pitchFamily="34" charset="0"/>
                <a:cs typeface="Arial" panose="020B0604020202020204" pitchFamily="34" charset="0"/>
              </a:rPr>
              <a:t>an upward swing </a:t>
            </a:r>
            <a:r>
              <a:rPr lang="en-US" sz="1350" dirty="0" smtClean="0">
                <a:latin typeface="Arial" panose="020B0604020202020204" pitchFamily="34" charset="0"/>
                <a:cs typeface="Arial" panose="020B0604020202020204" pitchFamily="34" charset="0"/>
              </a:rPr>
              <a:t>on the sale Price , mostly </a:t>
            </a: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dirty="0">
                <a:latin typeface="Arial" panose="020B0604020202020204" pitchFamily="34" charset="0"/>
                <a:cs typeface="Arial" panose="020B0604020202020204" pitchFamily="34" charset="0"/>
              </a:rPr>
              <a:t> </a:t>
            </a:r>
            <a:r>
              <a:rPr lang="en-US" sz="1350" dirty="0" smtClean="0">
                <a:latin typeface="Arial" panose="020B0604020202020204" pitchFamily="34" charset="0"/>
                <a:cs typeface="Arial" panose="020B0604020202020204" pitchFamily="34" charset="0"/>
              </a:rPr>
              <a:t>Houses built on the year </a:t>
            </a:r>
            <a:r>
              <a:rPr lang="en-US" sz="1350" b="1" dirty="0" smtClean="0">
                <a:latin typeface="Arial" panose="020B0604020202020204" pitchFamily="34" charset="0"/>
                <a:cs typeface="Arial" panose="020B0604020202020204" pitchFamily="34" charset="0"/>
              </a:rPr>
              <a:t>1991 and 2005 have got the highest and 2</a:t>
            </a:r>
            <a:r>
              <a:rPr lang="en-US" sz="1350" b="1" baseline="30000" dirty="0" smtClean="0">
                <a:latin typeface="Arial" panose="020B0604020202020204" pitchFamily="34" charset="0"/>
                <a:cs typeface="Arial" panose="020B0604020202020204" pitchFamily="34" charset="0"/>
              </a:rPr>
              <a:t>nd</a:t>
            </a:r>
            <a:r>
              <a:rPr lang="en-US" sz="1350" b="1" dirty="0" smtClean="0">
                <a:latin typeface="Arial" panose="020B0604020202020204" pitchFamily="34" charset="0"/>
                <a:cs typeface="Arial" panose="020B0604020202020204" pitchFamily="34" charset="0"/>
              </a:rPr>
              <a:t> highest overall quality feed back from the customers </a:t>
            </a:r>
            <a:r>
              <a:rPr lang="en-US" sz="1350" dirty="0" smtClean="0">
                <a:latin typeface="Arial" panose="020B0604020202020204" pitchFamily="34" charset="0"/>
                <a:cs typeface="Arial" panose="020B0604020202020204" pitchFamily="34" charset="0"/>
              </a:rPr>
              <a:t>, the houses features, properties  can be replicated for subsequent years for construction</a:t>
            </a:r>
            <a:endParaRPr lang="en-US" sz="135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35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350" b="1" dirty="0">
                <a:latin typeface="Arial" panose="020B0604020202020204" pitchFamily="34" charset="0"/>
                <a:cs typeface="Arial" panose="020B0604020202020204" pitchFamily="34" charset="0"/>
              </a:rPr>
              <a:t> Fair height of basement that is (70-79) inches </a:t>
            </a:r>
            <a:r>
              <a:rPr lang="en-US" sz="1350" dirty="0">
                <a:latin typeface="Arial" panose="020B0604020202020204" pitchFamily="34" charset="0"/>
                <a:cs typeface="Arial" panose="020B0604020202020204" pitchFamily="34" charset="0"/>
              </a:rPr>
              <a:t>are the most </a:t>
            </a:r>
            <a:r>
              <a:rPr lang="en-US" sz="1350" dirty="0" smtClean="0">
                <a:latin typeface="Arial" panose="020B0604020202020204" pitchFamily="34" charset="0"/>
                <a:cs typeface="Arial" panose="020B0604020202020204" pitchFamily="34" charset="0"/>
              </a:rPr>
              <a:t>preferred </a:t>
            </a:r>
            <a:r>
              <a:rPr lang="en-US" sz="1350" dirty="0">
                <a:latin typeface="Arial" panose="020B0604020202020204" pitchFamily="34" charset="0"/>
                <a:cs typeface="Arial" panose="020B0604020202020204" pitchFamily="34" charset="0"/>
              </a:rPr>
              <a:t>among the customers</a:t>
            </a:r>
          </a:p>
          <a:p>
            <a:pPr marL="285750" indent="-285750">
              <a:buFont typeface="Wingdings" panose="05000000000000000000" pitchFamily="2" charset="2"/>
              <a:buChar char="v"/>
            </a:pPr>
            <a:endParaRPr lang="en-IN"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1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616" y="69562"/>
            <a:ext cx="6707909" cy="678584"/>
          </a:xfrm>
          <a:solidFill>
            <a:schemeClr val="accent3">
              <a:lumMod val="40000"/>
              <a:lumOff val="60000"/>
            </a:schemeClr>
          </a:solidFill>
        </p:spPr>
        <p:txBody>
          <a:bodyPr>
            <a:normAutofit/>
          </a:bodyPr>
          <a:lstStyle/>
          <a:p>
            <a:pPr algn="ctr"/>
            <a:r>
              <a:rPr lang="en-US" sz="3600" b="1" dirty="0" smtClean="0">
                <a:latin typeface="Arial" panose="020B0604020202020204" pitchFamily="34" charset="0"/>
                <a:cs typeface="Arial" panose="020B0604020202020204" pitchFamily="34" charset="0"/>
              </a:rPr>
              <a:t>House Pricing Case Flow</a:t>
            </a:r>
            <a:endParaRPr lang="en-IN"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748146"/>
            <a:ext cx="11988800" cy="5966690"/>
          </a:xfrm>
        </p:spPr>
        <p:txBody>
          <a:bodyPr anchor="ctr">
            <a:noAutofit/>
          </a:bodyPr>
          <a:lstStyle/>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 </a:t>
            </a: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Problem Statement and Situation Overview</a:t>
            </a:r>
          </a:p>
          <a:p>
            <a:pPr marL="0" indent="0">
              <a:buNone/>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 Attribute Information and EDA</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Feature Engineering and Size Impact</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Market Trend and Historical Pricing</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Customer Preference and Amenities</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Univariate analysis</a:t>
            </a:r>
          </a:p>
          <a:p>
            <a:pPr marL="0" indent="0">
              <a:buNone/>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Multivariate Analysis</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Important Findings and Conclusion </a:t>
            </a:r>
          </a:p>
          <a:p>
            <a:pPr>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p:txBody>
      </p:sp>
      <p:pic>
        <p:nvPicPr>
          <p:cNvPr id="5" name="Picture 4" descr="New report: Seattle area hottest housing market in country for 2017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9164" y="1163782"/>
            <a:ext cx="6031345" cy="2927927"/>
          </a:xfrm>
          <a:prstGeom prst="rect">
            <a:avLst/>
          </a:prstGeom>
        </p:spPr>
      </p:pic>
      <p:pic>
        <p:nvPicPr>
          <p:cNvPr id="7" name="Picture 6"/>
          <p:cNvPicPr>
            <a:picLocks noChangeAspect="1"/>
          </p:cNvPicPr>
          <p:nvPr/>
        </p:nvPicPr>
        <p:blipFill>
          <a:blip r:embed="rId3"/>
          <a:stretch>
            <a:fillRect/>
          </a:stretch>
        </p:blipFill>
        <p:spPr>
          <a:xfrm>
            <a:off x="4839854" y="4091709"/>
            <a:ext cx="6160655" cy="2766291"/>
          </a:xfrm>
          <a:prstGeom prst="rect">
            <a:avLst/>
          </a:prstGeom>
        </p:spPr>
      </p:pic>
    </p:spTree>
    <p:extLst>
      <p:ext uri="{BB962C8B-B14F-4D97-AF65-F5344CB8AC3E}">
        <p14:creationId xmlns:p14="http://schemas.microsoft.com/office/powerpoint/2010/main" val="127411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091" y="97270"/>
            <a:ext cx="7493000" cy="881785"/>
          </a:xfrm>
          <a:solidFill>
            <a:schemeClr val="accent3">
              <a:lumMod val="20000"/>
              <a:lumOff val="80000"/>
            </a:schemeClr>
          </a:solidFill>
        </p:spPr>
        <p:txBody>
          <a:bodyPr>
            <a:normAutofit/>
          </a:bodyPr>
          <a:lstStyle/>
          <a:p>
            <a:r>
              <a:rPr lang="en-US" sz="2800" b="1" dirty="0">
                <a:latin typeface="Arial" panose="020B0604020202020204" pitchFamily="34" charset="0"/>
                <a:cs typeface="Arial" panose="020B0604020202020204" pitchFamily="34" charset="0"/>
              </a:rPr>
              <a:t>Problem Statement and Situation Overview</a:t>
            </a:r>
            <a:br>
              <a:rPr lang="en-US" sz="2800" b="1" dirty="0">
                <a:latin typeface="Arial" panose="020B0604020202020204" pitchFamily="34" charset="0"/>
                <a:cs typeface="Arial" panose="020B0604020202020204" pitchFamily="34" charset="0"/>
              </a:rPr>
            </a:br>
            <a:endParaRPr lang="en-IN" sz="2800" b="1" dirty="0"/>
          </a:p>
        </p:txBody>
      </p:sp>
      <p:sp>
        <p:nvSpPr>
          <p:cNvPr id="4" name="TextBox 3"/>
          <p:cNvSpPr txBox="1"/>
          <p:nvPr/>
        </p:nvSpPr>
        <p:spPr>
          <a:xfrm>
            <a:off x="0" y="979055"/>
            <a:ext cx="10206182" cy="1477328"/>
          </a:xfrm>
          <a:prstGeom prst="rect">
            <a:avLst/>
          </a:prstGeom>
          <a:noFill/>
        </p:spPr>
        <p:txBody>
          <a:bodyPr wrap="square" rtlCol="0">
            <a:spAutoFit/>
          </a:bodyPr>
          <a:lstStyle/>
          <a:p>
            <a:r>
              <a:rPr lang="en-US" sz="1500" b="1" u="sng" dirty="0" smtClean="0">
                <a:solidFill>
                  <a:schemeClr val="accent5">
                    <a:lumMod val="60000"/>
                    <a:lumOff val="40000"/>
                  </a:schemeClr>
                </a:solidFill>
                <a:latin typeface="Arial" panose="020B0604020202020204" pitchFamily="34" charset="0"/>
                <a:cs typeface="Arial" panose="020B0604020202020204" pitchFamily="34" charset="0"/>
              </a:rPr>
              <a:t>Problem Statement</a:t>
            </a:r>
          </a:p>
          <a:p>
            <a:r>
              <a:rPr lang="en-US" sz="1500" dirty="0" smtClean="0">
                <a:latin typeface="Arial" panose="020B0604020202020204" pitchFamily="34" charset="0"/>
                <a:cs typeface="Arial" panose="020B0604020202020204" pitchFamily="34" charset="0"/>
              </a:rPr>
              <a:t>In </a:t>
            </a:r>
            <a:r>
              <a:rPr lang="en-US" sz="1500" dirty="0">
                <a:latin typeface="Arial" panose="020B0604020202020204" pitchFamily="34" charset="0"/>
                <a:cs typeface="Arial" panose="020B0604020202020204" pitchFamily="34" charset="0"/>
              </a:rPr>
              <a:t>the dynamic landscape of the residential real estate market, determining an optimal and competitive price for a house is a multifaceted </a:t>
            </a:r>
            <a:r>
              <a:rPr lang="en-US" sz="1500" dirty="0" smtClean="0">
                <a:latin typeface="Arial" panose="020B0604020202020204" pitchFamily="34" charset="0"/>
                <a:cs typeface="Arial" panose="020B0604020202020204" pitchFamily="34" charset="0"/>
              </a:rPr>
              <a:t>challenge. Here task </a:t>
            </a:r>
            <a:r>
              <a:rPr lang="en-US" sz="1500" dirty="0">
                <a:latin typeface="Arial" panose="020B0604020202020204" pitchFamily="34" charset="0"/>
                <a:cs typeface="Arial" panose="020B0604020202020204" pitchFamily="34" charset="0"/>
              </a:rPr>
              <a:t>is to conduct a comprehensive analysis to identify and understand the </a:t>
            </a:r>
            <a:r>
              <a:rPr lang="en-US" sz="1500" b="1" dirty="0">
                <a:latin typeface="Arial" panose="020B0604020202020204" pitchFamily="34" charset="0"/>
                <a:cs typeface="Arial" panose="020B0604020202020204" pitchFamily="34" charset="0"/>
              </a:rPr>
              <a:t>myriad variables that significantly influence house prices. </a:t>
            </a:r>
            <a:r>
              <a:rPr lang="en-US" sz="1500" dirty="0">
                <a:latin typeface="Arial" panose="020B0604020202020204" pitchFamily="34" charset="0"/>
                <a:cs typeface="Arial" panose="020B0604020202020204" pitchFamily="34" charset="0"/>
              </a:rPr>
              <a:t>By leveraging advanced </a:t>
            </a:r>
            <a:r>
              <a:rPr lang="en-US" sz="1500" b="1" dirty="0">
                <a:latin typeface="Arial" panose="020B0604020202020204" pitchFamily="34" charset="0"/>
                <a:cs typeface="Arial" panose="020B0604020202020204" pitchFamily="34" charset="0"/>
              </a:rPr>
              <a:t>data analytics techniques and visualization tools, </a:t>
            </a:r>
            <a:r>
              <a:rPr lang="en-US" sz="1500" b="1" dirty="0" smtClean="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goal is to uncover patterns, correlations, and trends within the dataset</a:t>
            </a:r>
            <a:r>
              <a:rPr lang="en-US" sz="1500" dirty="0">
                <a:latin typeface="Arial" panose="020B0604020202020204" pitchFamily="34" charset="0"/>
                <a:cs typeface="Arial" panose="020B0604020202020204" pitchFamily="34" charset="0"/>
              </a:rPr>
              <a:t>, enabling the company to make informed decisions and strategically position properties </a:t>
            </a:r>
            <a:r>
              <a:rPr lang="en-US" sz="1500" b="1" dirty="0">
                <a:latin typeface="Arial" panose="020B0604020202020204" pitchFamily="34" charset="0"/>
                <a:cs typeface="Arial" panose="020B0604020202020204" pitchFamily="34" charset="0"/>
              </a:rPr>
              <a:t>for better business </a:t>
            </a:r>
            <a:r>
              <a:rPr lang="en-US" sz="1500" b="1" dirty="0" smtClean="0">
                <a:latin typeface="Arial" panose="020B0604020202020204" pitchFamily="34" charset="0"/>
                <a:cs typeface="Arial" panose="020B0604020202020204" pitchFamily="34" charset="0"/>
              </a:rPr>
              <a:t>opportunities.</a:t>
            </a:r>
            <a:endParaRPr lang="en-IN" sz="1500" b="1" dirty="0">
              <a:latin typeface="Arial" panose="020B0604020202020204" pitchFamily="34" charset="0"/>
              <a:cs typeface="Arial" panose="020B0604020202020204" pitchFamily="34" charset="0"/>
            </a:endParaRPr>
          </a:p>
        </p:txBody>
      </p:sp>
      <p:sp>
        <p:nvSpPr>
          <p:cNvPr id="5" name="TextBox 4"/>
          <p:cNvSpPr txBox="1"/>
          <p:nvPr/>
        </p:nvSpPr>
        <p:spPr>
          <a:xfrm>
            <a:off x="27709" y="2549128"/>
            <a:ext cx="10178473" cy="4539704"/>
          </a:xfrm>
          <a:prstGeom prst="rect">
            <a:avLst/>
          </a:prstGeom>
          <a:noFill/>
        </p:spPr>
        <p:txBody>
          <a:bodyPr wrap="square" rtlCol="0">
            <a:spAutoFit/>
          </a:bodyPr>
          <a:lstStyle/>
          <a:p>
            <a:r>
              <a:rPr lang="en-US" sz="1600" b="1" u="sng" dirty="0" smtClean="0">
                <a:solidFill>
                  <a:schemeClr val="accent5">
                    <a:lumMod val="60000"/>
                    <a:lumOff val="40000"/>
                  </a:schemeClr>
                </a:solidFill>
                <a:latin typeface="Arial" panose="020B0604020202020204" pitchFamily="34" charset="0"/>
                <a:cs typeface="Arial" panose="020B0604020202020204" pitchFamily="34" charset="0"/>
              </a:rPr>
              <a:t>Situation Overview</a:t>
            </a:r>
          </a:p>
          <a:p>
            <a:endParaRPr lang="en-US" sz="1600" b="1" u="sng" dirty="0" smtClean="0">
              <a:solidFill>
                <a:schemeClr val="accent5">
                  <a:lumMod val="60000"/>
                  <a:lumOff val="4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real estate industry is inherently complex, influenced by numerous factors that collectively impact the pricing of residential properties. The task at hand is to navigate through this complexity and extract meaningful insights from the available </a:t>
            </a:r>
            <a:r>
              <a:rPr lang="en-US" sz="1500" dirty="0" smtClean="0">
                <a:latin typeface="Arial" panose="020B0604020202020204" pitchFamily="34" charset="0"/>
                <a:cs typeface="Arial" panose="020B0604020202020204" pitchFamily="34" charset="0"/>
              </a:rPr>
              <a:t>data. Here the objective is to not </a:t>
            </a:r>
            <a:r>
              <a:rPr lang="en-US" sz="1500" dirty="0">
                <a:latin typeface="Arial" panose="020B0604020202020204" pitchFamily="34" charset="0"/>
                <a:cs typeface="Arial" panose="020B0604020202020204" pitchFamily="34" charset="0"/>
              </a:rPr>
              <a:t>only identify the </a:t>
            </a:r>
            <a:r>
              <a:rPr lang="en-US" sz="1500" b="1" dirty="0">
                <a:latin typeface="Arial" panose="020B0604020202020204" pitchFamily="34" charset="0"/>
                <a:cs typeface="Arial" panose="020B0604020202020204" pitchFamily="34" charset="0"/>
              </a:rPr>
              <a:t>key variables affecting house prices</a:t>
            </a:r>
            <a:r>
              <a:rPr lang="en-US" sz="1500" dirty="0">
                <a:latin typeface="Arial" panose="020B0604020202020204" pitchFamily="34" charset="0"/>
                <a:cs typeface="Arial" panose="020B0604020202020204" pitchFamily="34" charset="0"/>
              </a:rPr>
              <a:t> but also to provide </a:t>
            </a:r>
            <a:r>
              <a:rPr lang="en-US" sz="1500" b="1" dirty="0">
                <a:latin typeface="Arial" panose="020B0604020202020204" pitchFamily="34" charset="0"/>
                <a:cs typeface="Arial" panose="020B0604020202020204" pitchFamily="34" charset="0"/>
              </a:rPr>
              <a:t>actionable recommendations</a:t>
            </a:r>
            <a:r>
              <a:rPr lang="en-US" sz="1500" dirty="0">
                <a:latin typeface="Arial" panose="020B0604020202020204" pitchFamily="34" charset="0"/>
                <a:cs typeface="Arial" panose="020B0604020202020204" pitchFamily="34" charset="0"/>
              </a:rPr>
              <a:t> based on your findings.</a:t>
            </a:r>
          </a:p>
          <a:p>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dataset </a:t>
            </a:r>
            <a:r>
              <a:rPr lang="en-US" sz="1500" dirty="0" smtClean="0">
                <a:latin typeface="Arial" panose="020B0604020202020204" pitchFamily="34" charset="0"/>
                <a:cs typeface="Arial" panose="020B0604020202020204" pitchFamily="34" charset="0"/>
              </a:rPr>
              <a:t>comprises </a:t>
            </a:r>
            <a:r>
              <a:rPr lang="en-US" sz="1500" dirty="0">
                <a:latin typeface="Arial" panose="020B0604020202020204" pitchFamily="34" charset="0"/>
                <a:cs typeface="Arial" panose="020B0604020202020204" pitchFamily="34" charset="0"/>
              </a:rPr>
              <a:t>diverse parameters such as </a:t>
            </a:r>
            <a:r>
              <a:rPr lang="en-US" sz="1500" b="1" dirty="0">
                <a:latin typeface="Arial" panose="020B0604020202020204" pitchFamily="34" charset="0"/>
                <a:cs typeface="Arial" panose="020B0604020202020204" pitchFamily="34" charset="0"/>
              </a:rPr>
              <a:t>location, size, amenities, market trends, economic indicators, and historical transaction data</a:t>
            </a:r>
            <a:r>
              <a:rPr lang="en-US" sz="1500" dirty="0">
                <a:latin typeface="Arial" panose="020B0604020202020204" pitchFamily="34" charset="0"/>
                <a:cs typeface="Arial" panose="020B0604020202020204" pitchFamily="34" charset="0"/>
              </a:rPr>
              <a:t>. These variables contribute to the intricate web of pricing dynamics, and </a:t>
            </a:r>
            <a:r>
              <a:rPr lang="en-US" sz="1500" dirty="0" smtClean="0">
                <a:latin typeface="Arial" panose="020B0604020202020204" pitchFamily="34" charset="0"/>
                <a:cs typeface="Arial" panose="020B0604020202020204" pitchFamily="34" charset="0"/>
              </a:rPr>
              <a:t>goal is  </a:t>
            </a:r>
            <a:r>
              <a:rPr lang="en-US" sz="1500" dirty="0">
                <a:latin typeface="Arial" panose="020B0604020202020204" pitchFamily="34" charset="0"/>
                <a:cs typeface="Arial" panose="020B0604020202020204" pitchFamily="34" charset="0"/>
              </a:rPr>
              <a:t>to </a:t>
            </a:r>
            <a:r>
              <a:rPr lang="en-US" sz="1500" b="1" dirty="0">
                <a:latin typeface="Arial" panose="020B0604020202020204" pitchFamily="34" charset="0"/>
                <a:cs typeface="Arial" panose="020B0604020202020204" pitchFamily="34" charset="0"/>
              </a:rPr>
              <a:t>unravel their interdependencies </a:t>
            </a:r>
            <a:r>
              <a:rPr lang="en-US" sz="1500" dirty="0">
                <a:latin typeface="Arial" panose="020B0604020202020204" pitchFamily="34" charset="0"/>
                <a:cs typeface="Arial" panose="020B0604020202020204" pitchFamily="34" charset="0"/>
              </a:rPr>
              <a:t>through meticulous analysis.</a:t>
            </a:r>
          </a:p>
          <a:p>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ultimate objective is to empower the real estate company with a deeper understanding of the market forces at play. </a:t>
            </a:r>
            <a:r>
              <a:rPr lang="en-US" sz="1500" dirty="0" smtClean="0">
                <a:latin typeface="Arial" panose="020B0604020202020204" pitchFamily="34" charset="0"/>
                <a:cs typeface="Arial" panose="020B0604020202020204" pitchFamily="34" charset="0"/>
              </a:rPr>
              <a:t>Idea is these </a:t>
            </a:r>
            <a:r>
              <a:rPr lang="en-US" sz="1500" dirty="0">
                <a:latin typeface="Arial" panose="020B0604020202020204" pitchFamily="34" charset="0"/>
                <a:cs typeface="Arial" panose="020B0604020202020204" pitchFamily="34" charset="0"/>
              </a:rPr>
              <a:t>insights will guide </a:t>
            </a:r>
            <a:r>
              <a:rPr lang="en-US" sz="1500" b="1" dirty="0">
                <a:latin typeface="Arial" panose="020B0604020202020204" pitchFamily="34" charset="0"/>
                <a:cs typeface="Arial" panose="020B0604020202020204" pitchFamily="34" charset="0"/>
              </a:rPr>
              <a:t>the pricing strategy</a:t>
            </a:r>
            <a:r>
              <a:rPr lang="en-US" sz="1500" dirty="0">
                <a:latin typeface="Arial" panose="020B0604020202020204" pitchFamily="34" charset="0"/>
                <a:cs typeface="Arial" panose="020B0604020202020204" pitchFamily="34" charset="0"/>
              </a:rPr>
              <a:t>, facilitating better decision-making for </a:t>
            </a:r>
            <a:r>
              <a:rPr lang="en-US" sz="1500" b="1" dirty="0">
                <a:latin typeface="Arial" panose="020B0604020202020204" pitchFamily="34" charset="0"/>
                <a:cs typeface="Arial" panose="020B0604020202020204" pitchFamily="34" charset="0"/>
              </a:rPr>
              <a:t>property acquisition, sales, and negotiation</a:t>
            </a: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Moreover</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the case  </a:t>
            </a:r>
            <a:r>
              <a:rPr lang="en-US" sz="1500" dirty="0">
                <a:latin typeface="Arial" panose="020B0604020202020204" pitchFamily="34" charset="0"/>
                <a:cs typeface="Arial" panose="020B0604020202020204" pitchFamily="34" charset="0"/>
              </a:rPr>
              <a:t>findings may uncover opportunities for </a:t>
            </a:r>
            <a:r>
              <a:rPr lang="en-US" sz="1500" b="1" dirty="0">
                <a:latin typeface="Arial" panose="020B0604020202020204" pitchFamily="34" charset="0"/>
                <a:cs typeface="Arial" panose="020B0604020202020204" pitchFamily="34" charset="0"/>
              </a:rPr>
              <a:t>optimizing property values, enhancing customer satisfaction, and gaining a competitive edge</a:t>
            </a:r>
            <a:r>
              <a:rPr lang="en-US" sz="1500" dirty="0">
                <a:latin typeface="Arial" panose="020B0604020202020204" pitchFamily="34" charset="0"/>
                <a:cs typeface="Arial" panose="020B0604020202020204" pitchFamily="34" charset="0"/>
              </a:rPr>
              <a:t> in a dynamic and ever-evolving real estate </a:t>
            </a:r>
            <a:r>
              <a:rPr lang="en-US" sz="1500" dirty="0" smtClean="0">
                <a:latin typeface="Arial" panose="020B0604020202020204" pitchFamily="34" charset="0"/>
                <a:cs typeface="Arial" panose="020B0604020202020204" pitchFamily="34" charset="0"/>
              </a:rPr>
              <a:t>landscape.</a:t>
            </a:r>
            <a:endParaRPr lang="en-US" sz="1500" dirty="0">
              <a:latin typeface="Arial" panose="020B0604020202020204" pitchFamily="34" charset="0"/>
              <a:cs typeface="Arial" panose="020B0604020202020204" pitchFamily="34" charset="0"/>
            </a:endParaRPr>
          </a:p>
          <a:p>
            <a:endParaRPr lang="en-US" sz="1600" b="1" u="sng" dirty="0">
              <a:solidFill>
                <a:schemeClr val="accent5">
                  <a:lumMod val="60000"/>
                  <a:lumOff val="40000"/>
                </a:schemeClr>
              </a:solidFill>
              <a:latin typeface="Arial" panose="020B0604020202020204" pitchFamily="34" charset="0"/>
              <a:cs typeface="Arial" panose="020B0604020202020204" pitchFamily="34" charset="0"/>
            </a:endParaRPr>
          </a:p>
          <a:p>
            <a:endParaRPr lang="en-IN" sz="1600" dirty="0">
              <a:solidFill>
                <a:schemeClr val="accent5">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838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772" y="101600"/>
            <a:ext cx="6997701" cy="720436"/>
          </a:xfrm>
          <a:solidFill>
            <a:schemeClr val="accent3">
              <a:lumMod val="20000"/>
              <a:lumOff val="80000"/>
            </a:schemeClr>
          </a:solidFill>
        </p:spPr>
        <p:txBody>
          <a:bodyPr>
            <a:normAutofit fontScale="90000"/>
          </a:bodyPr>
          <a:lstStyle/>
          <a:p>
            <a:pPr algn="ctr"/>
            <a:r>
              <a:rPr lang="en-US" sz="3000" b="1" dirty="0">
                <a:latin typeface="Arial" panose="020B0604020202020204" pitchFamily="34" charset="0"/>
                <a:cs typeface="Arial" panose="020B0604020202020204" pitchFamily="34" charset="0"/>
              </a:rPr>
              <a:t>Attribute Information and EDA</a:t>
            </a:r>
            <a:br>
              <a:rPr lang="en-US" sz="3000" b="1" dirty="0">
                <a:latin typeface="Arial" panose="020B0604020202020204" pitchFamily="34" charset="0"/>
                <a:cs typeface="Arial" panose="020B0604020202020204" pitchFamily="34" charset="0"/>
              </a:rPr>
            </a:br>
            <a:endParaRPr lang="en-IN" sz="3000" b="1" dirty="0"/>
          </a:p>
        </p:txBody>
      </p:sp>
      <p:pic>
        <p:nvPicPr>
          <p:cNvPr id="6" name="Picture 5"/>
          <p:cNvPicPr>
            <a:picLocks noChangeAspect="1"/>
          </p:cNvPicPr>
          <p:nvPr/>
        </p:nvPicPr>
        <p:blipFill>
          <a:blip r:embed="rId2"/>
          <a:stretch>
            <a:fillRect/>
          </a:stretch>
        </p:blipFill>
        <p:spPr>
          <a:xfrm>
            <a:off x="1857375" y="1453500"/>
            <a:ext cx="2257425" cy="4048125"/>
          </a:xfrm>
          <a:prstGeom prst="rect">
            <a:avLst/>
          </a:prstGeom>
        </p:spPr>
      </p:pic>
      <p:pic>
        <p:nvPicPr>
          <p:cNvPr id="7" name="Picture 6"/>
          <p:cNvPicPr>
            <a:picLocks noChangeAspect="1"/>
          </p:cNvPicPr>
          <p:nvPr/>
        </p:nvPicPr>
        <p:blipFill>
          <a:blip r:embed="rId3"/>
          <a:stretch>
            <a:fillRect/>
          </a:stretch>
        </p:blipFill>
        <p:spPr>
          <a:xfrm>
            <a:off x="0" y="1082025"/>
            <a:ext cx="1857375" cy="4419600"/>
          </a:xfrm>
          <a:prstGeom prst="rect">
            <a:avLst/>
          </a:prstGeom>
        </p:spPr>
      </p:pic>
      <p:sp>
        <p:nvSpPr>
          <p:cNvPr id="9" name="TextBox 8"/>
          <p:cNvSpPr txBox="1"/>
          <p:nvPr/>
        </p:nvSpPr>
        <p:spPr>
          <a:xfrm>
            <a:off x="5624945" y="912748"/>
            <a:ext cx="2512291"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Null Value Identification</a:t>
            </a:r>
            <a:endParaRPr lang="en-IN" sz="16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5218834" y="1251302"/>
            <a:ext cx="3638550" cy="628650"/>
          </a:xfrm>
          <a:prstGeom prst="rect">
            <a:avLst/>
          </a:prstGeom>
        </p:spPr>
      </p:pic>
      <p:pic>
        <p:nvPicPr>
          <p:cNvPr id="11" name="Picture 10"/>
          <p:cNvPicPr>
            <a:picLocks noChangeAspect="1"/>
          </p:cNvPicPr>
          <p:nvPr/>
        </p:nvPicPr>
        <p:blipFill>
          <a:blip r:embed="rId5"/>
          <a:stretch>
            <a:fillRect/>
          </a:stretch>
        </p:blipFill>
        <p:spPr>
          <a:xfrm>
            <a:off x="5237306" y="2028006"/>
            <a:ext cx="2095500" cy="381000"/>
          </a:xfrm>
          <a:prstGeom prst="rect">
            <a:avLst/>
          </a:prstGeom>
        </p:spPr>
      </p:pic>
      <p:pic>
        <p:nvPicPr>
          <p:cNvPr id="12" name="Picture 11"/>
          <p:cNvPicPr>
            <a:picLocks noChangeAspect="1"/>
          </p:cNvPicPr>
          <p:nvPr/>
        </p:nvPicPr>
        <p:blipFill>
          <a:blip r:embed="rId6"/>
          <a:stretch>
            <a:fillRect/>
          </a:stretch>
        </p:blipFill>
        <p:spPr>
          <a:xfrm>
            <a:off x="5237306" y="2395135"/>
            <a:ext cx="2095500" cy="323850"/>
          </a:xfrm>
          <a:prstGeom prst="rect">
            <a:avLst/>
          </a:prstGeom>
        </p:spPr>
      </p:pic>
      <p:pic>
        <p:nvPicPr>
          <p:cNvPr id="13" name="Picture 12"/>
          <p:cNvPicPr>
            <a:picLocks noChangeAspect="1"/>
          </p:cNvPicPr>
          <p:nvPr/>
        </p:nvPicPr>
        <p:blipFill>
          <a:blip r:embed="rId7"/>
          <a:stretch>
            <a:fillRect/>
          </a:stretch>
        </p:blipFill>
        <p:spPr>
          <a:xfrm>
            <a:off x="5237306" y="2733689"/>
            <a:ext cx="2095499" cy="352425"/>
          </a:xfrm>
          <a:prstGeom prst="rect">
            <a:avLst/>
          </a:prstGeom>
        </p:spPr>
      </p:pic>
      <p:pic>
        <p:nvPicPr>
          <p:cNvPr id="14" name="Picture 13"/>
          <p:cNvPicPr>
            <a:picLocks noChangeAspect="1"/>
          </p:cNvPicPr>
          <p:nvPr/>
        </p:nvPicPr>
        <p:blipFill>
          <a:blip r:embed="rId8"/>
          <a:stretch>
            <a:fillRect/>
          </a:stretch>
        </p:blipFill>
        <p:spPr>
          <a:xfrm>
            <a:off x="5366327" y="3086114"/>
            <a:ext cx="1966478" cy="333375"/>
          </a:xfrm>
          <a:prstGeom prst="rect">
            <a:avLst/>
          </a:prstGeom>
        </p:spPr>
      </p:pic>
      <p:sp>
        <p:nvSpPr>
          <p:cNvPr id="15" name="TextBox 14"/>
          <p:cNvSpPr txBox="1"/>
          <p:nvPr/>
        </p:nvSpPr>
        <p:spPr>
          <a:xfrm>
            <a:off x="1" y="544945"/>
            <a:ext cx="2438399"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EDA and Interpretation</a:t>
            </a:r>
            <a:endParaRPr lang="en-IN" sz="1600" b="1" dirty="0">
              <a:latin typeface="Arial" panose="020B0604020202020204" pitchFamily="34" charset="0"/>
              <a:cs typeface="Arial" panose="020B0604020202020204" pitchFamily="34" charset="0"/>
            </a:endParaRPr>
          </a:p>
        </p:txBody>
      </p:sp>
      <p:sp>
        <p:nvSpPr>
          <p:cNvPr id="16" name="TextBox 15"/>
          <p:cNvSpPr txBox="1"/>
          <p:nvPr/>
        </p:nvSpPr>
        <p:spPr>
          <a:xfrm>
            <a:off x="9291782" y="1251302"/>
            <a:ext cx="2613024"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Dropping</a:t>
            </a:r>
            <a:r>
              <a:rPr lang="en-US" sz="1400" dirty="0" smtClean="0">
                <a:latin typeface="Arial" panose="020B0604020202020204" pitchFamily="34" charset="0"/>
                <a:cs typeface="Arial" panose="020B0604020202020204" pitchFamily="34" charset="0"/>
              </a:rPr>
              <a:t> Unnamed Column, Not required for analysis</a:t>
            </a:r>
            <a:endParaRPr lang="en-IN" sz="1400" dirty="0">
              <a:latin typeface="Arial" panose="020B0604020202020204" pitchFamily="34" charset="0"/>
              <a:cs typeface="Arial" panose="020B0604020202020204" pitchFamily="34" charset="0"/>
            </a:endParaRPr>
          </a:p>
        </p:txBody>
      </p:sp>
      <p:sp>
        <p:nvSpPr>
          <p:cNvPr id="17" name="TextBox 16"/>
          <p:cNvSpPr txBox="1"/>
          <p:nvPr/>
        </p:nvSpPr>
        <p:spPr>
          <a:xfrm>
            <a:off x="-23091" y="5726056"/>
            <a:ext cx="4922982"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Data set has </a:t>
            </a:r>
            <a:r>
              <a:rPr lang="en-US" sz="1400" b="1" dirty="0" smtClean="0">
                <a:latin typeface="Arial" panose="020B0604020202020204" pitchFamily="34" charset="0"/>
                <a:cs typeface="Arial" panose="020B0604020202020204" pitchFamily="34" charset="0"/>
              </a:rPr>
              <a:t>1460 Rows and 80 columns</a:t>
            </a:r>
          </a:p>
          <a:p>
            <a:pPr marL="285750" indent="-285750">
              <a:buFont typeface="Wingdings" panose="05000000000000000000" pitchFamily="2" charset="2"/>
              <a:buChar char="v"/>
            </a:pPr>
            <a:r>
              <a:rPr lang="en-US" sz="1400" b="1" dirty="0" smtClean="0">
                <a:latin typeface="Arial" panose="020B0604020202020204" pitchFamily="34" charset="0"/>
                <a:cs typeface="Arial" panose="020B0604020202020204" pitchFamily="34" charset="0"/>
              </a:rPr>
              <a:t>4 columns have got Null Values</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Unnecessary column </a:t>
            </a:r>
            <a:r>
              <a:rPr lang="en-US" sz="1400" b="1" dirty="0" smtClean="0">
                <a:latin typeface="Arial" panose="020B0604020202020204" pitchFamily="34" charset="0"/>
                <a:cs typeface="Arial" panose="020B0604020202020204" pitchFamily="34" charset="0"/>
              </a:rPr>
              <a:t>”Unnamed “ </a:t>
            </a:r>
            <a:r>
              <a:rPr lang="en-US" sz="1400" dirty="0" smtClean="0">
                <a:latin typeface="Arial" panose="020B0604020202020204" pitchFamily="34" charset="0"/>
                <a:cs typeface="Arial" panose="020B0604020202020204" pitchFamily="34" charset="0"/>
              </a:rPr>
              <a:t>has been dropped</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45 Object, 35 Integer and 1 Float data Type in the data Set  </a:t>
            </a:r>
            <a:endParaRPr lang="en-IN" sz="14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9"/>
          <a:stretch>
            <a:fillRect/>
          </a:stretch>
        </p:blipFill>
        <p:spPr>
          <a:xfrm>
            <a:off x="5366327" y="3659187"/>
            <a:ext cx="3491057" cy="962025"/>
          </a:xfrm>
          <a:prstGeom prst="rect">
            <a:avLst/>
          </a:prstGeom>
        </p:spPr>
      </p:pic>
      <p:pic>
        <p:nvPicPr>
          <p:cNvPr id="21" name="Picture 20"/>
          <p:cNvPicPr>
            <a:picLocks noChangeAspect="1"/>
          </p:cNvPicPr>
          <p:nvPr/>
        </p:nvPicPr>
        <p:blipFill>
          <a:blip r:embed="rId10"/>
          <a:stretch>
            <a:fillRect/>
          </a:stretch>
        </p:blipFill>
        <p:spPr>
          <a:xfrm>
            <a:off x="4655126" y="4615800"/>
            <a:ext cx="7536873" cy="1238250"/>
          </a:xfrm>
          <a:prstGeom prst="rect">
            <a:avLst/>
          </a:prstGeom>
        </p:spPr>
      </p:pic>
      <p:sp>
        <p:nvSpPr>
          <p:cNvPr id="22" name="TextBox 21"/>
          <p:cNvSpPr txBox="1"/>
          <p:nvPr/>
        </p:nvSpPr>
        <p:spPr>
          <a:xfrm>
            <a:off x="4655126" y="5854050"/>
            <a:ext cx="7536873" cy="738664"/>
          </a:xfrm>
          <a:prstGeom prst="rect">
            <a:avLst/>
          </a:prstGeom>
          <a:noFill/>
        </p:spPr>
        <p:txBody>
          <a:bodyPr wrap="square" rtlCol="0">
            <a:spAutoFit/>
          </a:bodyPr>
          <a:lstStyle/>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 Columns are separated between Categorical and Numerical</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Columns with more than 5 unique value are categorized as Numerical</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Sale Price has been included in the  Numerical Column category </a:t>
            </a:r>
            <a:endParaRPr lang="en-IN" sz="1400" dirty="0">
              <a:latin typeface="Arial" panose="020B0604020202020204" pitchFamily="34" charset="0"/>
              <a:cs typeface="Arial" panose="020B0604020202020204" pitchFamily="34" charset="0"/>
            </a:endParaRPr>
          </a:p>
        </p:txBody>
      </p:sp>
      <p:pic>
        <p:nvPicPr>
          <p:cNvPr id="23" name="Picture 22"/>
          <p:cNvPicPr>
            <a:picLocks noChangeAspect="1"/>
          </p:cNvPicPr>
          <p:nvPr/>
        </p:nvPicPr>
        <p:blipFill>
          <a:blip r:embed="rId11"/>
          <a:stretch>
            <a:fillRect/>
          </a:stretch>
        </p:blipFill>
        <p:spPr>
          <a:xfrm>
            <a:off x="8857384" y="2601271"/>
            <a:ext cx="3131416" cy="528862"/>
          </a:xfrm>
          <a:prstGeom prst="rect">
            <a:avLst/>
          </a:prstGeom>
        </p:spPr>
      </p:pic>
      <p:sp>
        <p:nvSpPr>
          <p:cNvPr id="24" name="TextBox 23"/>
          <p:cNvSpPr txBox="1"/>
          <p:nvPr/>
        </p:nvSpPr>
        <p:spPr>
          <a:xfrm>
            <a:off x="8857384" y="2203788"/>
            <a:ext cx="3047422"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Null Values have been Replaced </a:t>
            </a:r>
            <a:endParaRPr lang="en-IN" sz="1400" b="1" dirty="0">
              <a:latin typeface="Arial" panose="020B0604020202020204" pitchFamily="34" charset="0"/>
              <a:cs typeface="Arial" panose="020B0604020202020204" pitchFamily="34" charset="0"/>
            </a:endParaRPr>
          </a:p>
        </p:txBody>
      </p:sp>
      <p:sp>
        <p:nvSpPr>
          <p:cNvPr id="26" name="TextBox 25"/>
          <p:cNvSpPr txBox="1"/>
          <p:nvPr/>
        </p:nvSpPr>
        <p:spPr>
          <a:xfrm>
            <a:off x="8857384" y="3291825"/>
            <a:ext cx="3334616" cy="1092607"/>
          </a:xfrm>
          <a:prstGeom prst="rect">
            <a:avLst/>
          </a:prstGeom>
          <a:noFill/>
        </p:spPr>
        <p:txBody>
          <a:bodyPr wrap="square" rtlCol="0">
            <a:spAutoFit/>
          </a:bodyPr>
          <a:lstStyle/>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4 columns with null values identified</a:t>
            </a:r>
          </a:p>
          <a:p>
            <a:pPr marL="285750" indent="-285750">
              <a:buFont typeface="Wingdings" panose="05000000000000000000" pitchFamily="2" charset="2"/>
              <a:buChar char="v"/>
            </a:pPr>
            <a:r>
              <a:rPr lang="en-US" sz="1300" dirty="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Alley feature </a:t>
            </a:r>
            <a:r>
              <a:rPr lang="en-US" sz="1300" dirty="0" smtClean="0">
                <a:latin typeface="Arial" panose="020B0604020202020204" pitchFamily="34" charset="0"/>
                <a:cs typeface="Arial" panose="020B0604020202020204" pitchFamily="34" charset="0"/>
              </a:rPr>
              <a:t>with more than </a:t>
            </a:r>
            <a:r>
              <a:rPr lang="en-US" sz="1300" b="1" dirty="0" smtClean="0">
                <a:latin typeface="Arial" panose="020B0604020202020204" pitchFamily="34" charset="0"/>
                <a:cs typeface="Arial" panose="020B0604020202020204" pitchFamily="34" charset="0"/>
              </a:rPr>
              <a:t>90%</a:t>
            </a:r>
            <a:r>
              <a:rPr lang="en-US" sz="1300" dirty="0" smtClean="0">
                <a:latin typeface="Arial" panose="020B0604020202020204" pitchFamily="34" charset="0"/>
                <a:cs typeface="Arial" panose="020B0604020202020204" pitchFamily="34" charset="0"/>
              </a:rPr>
              <a:t> null value, not healthy for analysis</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Rest null values have been replaced during analysis </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87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055" y="0"/>
            <a:ext cx="8545945" cy="715530"/>
          </a:xfrm>
          <a:solidFill>
            <a:schemeClr val="bg2">
              <a:lumMod val="90000"/>
            </a:schemeClr>
          </a:solidFill>
        </p:spPr>
        <p:txBody>
          <a:bodyPr>
            <a:normAutofit fontScale="90000"/>
          </a:bodyPr>
          <a:lstStyle/>
          <a:p>
            <a:r>
              <a:rPr lang="en-US" sz="2800" b="1" dirty="0" smtClean="0">
                <a:latin typeface="Arial" panose="020B0604020202020204" pitchFamily="34" charset="0"/>
                <a:cs typeface="Arial" panose="020B0604020202020204" pitchFamily="34" charset="0"/>
              </a:rPr>
              <a:t>Interpretation on Numeric Feature  and Correlation </a:t>
            </a:r>
            <a:endParaRPr lang="en-IN" sz="2800"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0" y="792930"/>
            <a:ext cx="7271327" cy="2798828"/>
          </a:xfrm>
          <a:prstGeom prst="rect">
            <a:avLst/>
          </a:prstGeom>
        </p:spPr>
      </p:pic>
      <p:pic>
        <p:nvPicPr>
          <p:cNvPr id="5" name="Picture 4"/>
          <p:cNvPicPr>
            <a:picLocks noChangeAspect="1"/>
          </p:cNvPicPr>
          <p:nvPr/>
        </p:nvPicPr>
        <p:blipFill>
          <a:blip r:embed="rId3"/>
          <a:stretch>
            <a:fillRect/>
          </a:stretch>
        </p:blipFill>
        <p:spPr>
          <a:xfrm>
            <a:off x="7666182" y="995041"/>
            <a:ext cx="4525818" cy="3057235"/>
          </a:xfrm>
          <a:prstGeom prst="rect">
            <a:avLst/>
          </a:prstGeom>
        </p:spPr>
      </p:pic>
      <p:pic>
        <p:nvPicPr>
          <p:cNvPr id="6" name="Picture 5"/>
          <p:cNvPicPr>
            <a:picLocks noChangeAspect="1"/>
          </p:cNvPicPr>
          <p:nvPr/>
        </p:nvPicPr>
        <p:blipFill>
          <a:blip r:embed="rId4"/>
          <a:stretch>
            <a:fillRect/>
          </a:stretch>
        </p:blipFill>
        <p:spPr>
          <a:xfrm>
            <a:off x="71581" y="3501881"/>
            <a:ext cx="7199746" cy="2834266"/>
          </a:xfrm>
          <a:prstGeom prst="rect">
            <a:avLst/>
          </a:prstGeom>
        </p:spPr>
      </p:pic>
      <p:pic>
        <p:nvPicPr>
          <p:cNvPr id="7" name="Picture 6"/>
          <p:cNvPicPr>
            <a:picLocks noChangeAspect="1"/>
          </p:cNvPicPr>
          <p:nvPr/>
        </p:nvPicPr>
        <p:blipFill>
          <a:blip r:embed="rId5"/>
          <a:stretch>
            <a:fillRect/>
          </a:stretch>
        </p:blipFill>
        <p:spPr>
          <a:xfrm>
            <a:off x="7162079" y="4012052"/>
            <a:ext cx="5029921" cy="1629087"/>
          </a:xfrm>
          <a:prstGeom prst="rect">
            <a:avLst/>
          </a:prstGeom>
        </p:spPr>
      </p:pic>
      <p:sp>
        <p:nvSpPr>
          <p:cNvPr id="8" name="TextBox 7"/>
          <p:cNvSpPr txBox="1"/>
          <p:nvPr/>
        </p:nvSpPr>
        <p:spPr>
          <a:xfrm>
            <a:off x="8407760" y="687264"/>
            <a:ext cx="3759200"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Heat Map of Numeric Features of Data Set</a:t>
            </a:r>
            <a:endParaRPr lang="en-IN" sz="1400" b="1" dirty="0">
              <a:latin typeface="Arial" panose="020B0604020202020204" pitchFamily="34" charset="0"/>
              <a:cs typeface="Arial" panose="020B0604020202020204" pitchFamily="34" charset="0"/>
            </a:endParaRPr>
          </a:p>
        </p:txBody>
      </p:sp>
      <p:sp>
        <p:nvSpPr>
          <p:cNvPr id="9" name="TextBox 8"/>
          <p:cNvSpPr txBox="1"/>
          <p:nvPr/>
        </p:nvSpPr>
        <p:spPr>
          <a:xfrm>
            <a:off x="71581" y="6300709"/>
            <a:ext cx="12095379" cy="646331"/>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Analysis of Feature Description and Heat Map</a:t>
            </a:r>
          </a:p>
          <a:p>
            <a:r>
              <a:rPr lang="en-US" sz="1200" dirty="0" smtClean="0">
                <a:latin typeface="Arial" panose="020B0604020202020204" pitchFamily="34" charset="0"/>
                <a:cs typeface="Arial" panose="020B0604020202020204" pitchFamily="34" charset="0"/>
              </a:rPr>
              <a:t>1. </a:t>
            </a:r>
            <a:r>
              <a:rPr lang="en-US" sz="1200" b="1" dirty="0" err="1" smtClean="0">
                <a:latin typeface="Arial" panose="020B0604020202020204" pitchFamily="34" charset="0"/>
                <a:cs typeface="Arial" panose="020B0604020202020204" pitchFamily="34" charset="0"/>
              </a:rPr>
              <a:t>LotFrontage</a:t>
            </a:r>
            <a:r>
              <a:rPr lang="en-US" sz="1200" b="1" dirty="0" smtClean="0">
                <a:latin typeface="Arial" panose="020B0604020202020204" pitchFamily="34" charset="0"/>
                <a:cs typeface="Arial" panose="020B0604020202020204" pitchFamily="34" charset="0"/>
              </a:rPr>
              <a:t>, </a:t>
            </a:r>
            <a:r>
              <a:rPr lang="en-US" sz="1200" b="1" dirty="0" err="1" smtClean="0">
                <a:latin typeface="Arial" panose="020B0604020202020204" pitchFamily="34" charset="0"/>
                <a:cs typeface="Arial" panose="020B0604020202020204" pitchFamily="34" charset="0"/>
              </a:rPr>
              <a:t>Ovear</a:t>
            </a:r>
            <a:r>
              <a:rPr lang="en-US" sz="1200" b="1" dirty="0" smtClean="0">
                <a:latin typeface="Arial" panose="020B0604020202020204" pitchFamily="34" charset="0"/>
                <a:cs typeface="Arial" panose="020B0604020202020204" pitchFamily="34" charset="0"/>
              </a:rPr>
              <a:t> all </a:t>
            </a:r>
            <a:r>
              <a:rPr lang="en-US" sz="1200" b="1" dirty="0" err="1" smtClean="0">
                <a:latin typeface="Arial" panose="020B0604020202020204" pitchFamily="34" charset="0"/>
                <a:cs typeface="Arial" panose="020B0604020202020204" pitchFamily="34" charset="0"/>
              </a:rPr>
              <a:t>Qual,Year</a:t>
            </a:r>
            <a:r>
              <a:rPr lang="en-US" sz="1200" b="1" dirty="0" smtClean="0">
                <a:latin typeface="Arial" panose="020B0604020202020204" pitchFamily="34" charset="0"/>
                <a:cs typeface="Arial" panose="020B0604020202020204" pitchFamily="34" charset="0"/>
              </a:rPr>
              <a:t> </a:t>
            </a:r>
            <a:r>
              <a:rPr lang="en-US" sz="1200" b="1" dirty="0" err="1" smtClean="0">
                <a:latin typeface="Arial" panose="020B0604020202020204" pitchFamily="34" charset="0"/>
                <a:cs typeface="Arial" panose="020B0604020202020204" pitchFamily="34" charset="0"/>
              </a:rPr>
              <a:t>Bulit</a:t>
            </a:r>
            <a:r>
              <a:rPr lang="en-US" sz="1200" b="1" dirty="0" smtClean="0">
                <a:latin typeface="Arial" panose="020B0604020202020204" pitchFamily="34" charset="0"/>
                <a:cs typeface="Arial" panose="020B0604020202020204" pitchFamily="34" charset="0"/>
              </a:rPr>
              <a:t>, Masonry veneer area,Type2 Finished </a:t>
            </a:r>
            <a:r>
              <a:rPr lang="en-US" sz="1200" b="1" dirty="0" err="1" smtClean="0">
                <a:latin typeface="Arial" panose="020B0604020202020204" pitchFamily="34" charset="0"/>
                <a:cs typeface="Arial" panose="020B0604020202020204" pitchFamily="34" charset="0"/>
              </a:rPr>
              <a:t>sqft,Second</a:t>
            </a:r>
            <a:r>
              <a:rPr lang="en-US" sz="1200" b="1" dirty="0" smtClean="0">
                <a:latin typeface="Arial" panose="020B0604020202020204" pitchFamily="34" charset="0"/>
                <a:cs typeface="Arial" panose="020B0604020202020204" pitchFamily="34" charset="0"/>
              </a:rPr>
              <a:t> Floor </a:t>
            </a:r>
            <a:r>
              <a:rPr lang="en-US" sz="1200" b="1" dirty="0" err="1" smtClean="0">
                <a:latin typeface="Arial" panose="020B0604020202020204" pitchFamily="34" charset="0"/>
                <a:cs typeface="Arial" panose="020B0604020202020204" pitchFamily="34" charset="0"/>
              </a:rPr>
              <a:t>Sqft</a:t>
            </a:r>
            <a:r>
              <a:rPr lang="en-US" sz="1200" b="1" dirty="0" smtClean="0">
                <a:latin typeface="Arial" panose="020B0604020202020204" pitchFamily="34" charset="0"/>
                <a:cs typeface="Arial" panose="020B0604020202020204" pitchFamily="34" charset="0"/>
              </a:rPr>
              <a:t>, Above Ground Living area </a:t>
            </a:r>
            <a:r>
              <a:rPr lang="en-US" sz="1200" dirty="0" smtClean="0">
                <a:latin typeface="Arial" panose="020B0604020202020204" pitchFamily="34" charset="0"/>
                <a:cs typeface="Arial" panose="020B0604020202020204" pitchFamily="34" charset="0"/>
              </a:rPr>
              <a:t>are having positive correlation with </a:t>
            </a:r>
            <a:r>
              <a:rPr lang="en-US" sz="1200" b="1" dirty="0" smtClean="0">
                <a:solidFill>
                  <a:srgbClr val="0070C0"/>
                </a:solidFill>
                <a:latin typeface="Arial" panose="020B0604020202020204" pitchFamily="34" charset="0"/>
                <a:cs typeface="Arial" panose="020B0604020202020204" pitchFamily="34" charset="0"/>
              </a:rPr>
              <a:t>Sale Price</a:t>
            </a:r>
            <a:endParaRPr lang="en-IN" sz="1200" b="1" dirty="0">
              <a:solidFill>
                <a:srgbClr val="0070C0"/>
              </a:solidFill>
              <a:latin typeface="Arial" panose="020B0604020202020204" pitchFamily="34" charset="0"/>
              <a:cs typeface="Arial" panose="020B0604020202020204" pitchFamily="34" charset="0"/>
            </a:endParaRPr>
          </a:p>
        </p:txBody>
      </p:sp>
      <p:sp>
        <p:nvSpPr>
          <p:cNvPr id="10" name="TextBox 9"/>
          <p:cNvSpPr txBox="1"/>
          <p:nvPr/>
        </p:nvSpPr>
        <p:spPr>
          <a:xfrm>
            <a:off x="7271328" y="5717309"/>
            <a:ext cx="2057400"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EDA of the Features </a:t>
            </a:r>
            <a:endParaRPr lang="en-IN" sz="1400" b="1" dirty="0">
              <a:latin typeface="Arial" panose="020B0604020202020204" pitchFamily="34" charset="0"/>
              <a:cs typeface="Arial" panose="020B0604020202020204" pitchFamily="34" charset="0"/>
            </a:endParaRPr>
          </a:p>
        </p:txBody>
      </p:sp>
      <p:sp>
        <p:nvSpPr>
          <p:cNvPr id="11" name="TextBox 10"/>
          <p:cNvSpPr txBox="1"/>
          <p:nvPr/>
        </p:nvSpPr>
        <p:spPr>
          <a:xfrm>
            <a:off x="9141331" y="5655754"/>
            <a:ext cx="3050669"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1. Highest sale Price 7.5L</a:t>
            </a:r>
          </a:p>
          <a:p>
            <a:r>
              <a:rPr lang="en-US" sz="1400" dirty="0" smtClean="0">
                <a:latin typeface="Arial" panose="020B0604020202020204" pitchFamily="34" charset="0"/>
                <a:cs typeface="Arial" panose="020B0604020202020204" pitchFamily="34" charset="0"/>
              </a:rPr>
              <a:t>2. Maximum 4 garages </a:t>
            </a:r>
          </a:p>
          <a:p>
            <a:r>
              <a:rPr lang="en-US" sz="1400" dirty="0" smtClean="0">
                <a:latin typeface="Arial" panose="020B0604020202020204" pitchFamily="34" charset="0"/>
                <a:cs typeface="Arial" panose="020B0604020202020204" pitchFamily="34" charset="0"/>
              </a:rPr>
              <a:t>3. Average Overall </a:t>
            </a:r>
            <a:r>
              <a:rPr lang="en-US" sz="1400" dirty="0" err="1" smtClean="0">
                <a:latin typeface="Arial" panose="020B0604020202020204" pitchFamily="34" charset="0"/>
                <a:cs typeface="Arial" panose="020B0604020202020204" pitchFamily="34" charset="0"/>
              </a:rPr>
              <a:t>Qual</a:t>
            </a:r>
            <a:r>
              <a:rPr lang="en-US" sz="1400" dirty="0" smtClean="0">
                <a:latin typeface="Arial" panose="020B0604020202020204" pitchFamily="34" charset="0"/>
                <a:cs typeface="Arial" panose="020B0604020202020204" pitchFamily="34" charset="0"/>
              </a:rPr>
              <a:t> is 6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2241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915" y="122444"/>
            <a:ext cx="7763664" cy="369332"/>
          </a:xfrm>
          <a:prstGeom prst="rect">
            <a:avLst/>
          </a:prstGeom>
          <a:solidFill>
            <a:schemeClr val="bg2">
              <a:lumMod val="90000"/>
            </a:schemeClr>
          </a:solidFill>
        </p:spPr>
        <p:txBody>
          <a:bodyPr wrap="none">
            <a:spAutoFit/>
          </a:bodyPr>
          <a:lstStyle/>
          <a:p>
            <a:r>
              <a:rPr lang="en-US" b="1" dirty="0">
                <a:latin typeface="Arial" panose="020B0604020202020204" pitchFamily="34" charset="0"/>
                <a:cs typeface="Arial" panose="020B0604020202020204" pitchFamily="34" charset="0"/>
              </a:rPr>
              <a:t>Interpretation on </a:t>
            </a:r>
            <a:r>
              <a:rPr lang="en-US" b="1" dirty="0" smtClean="0">
                <a:latin typeface="Arial" panose="020B0604020202020204" pitchFamily="34" charset="0"/>
                <a:cs typeface="Arial" panose="020B0604020202020204" pitchFamily="34" charset="0"/>
              </a:rPr>
              <a:t>Categorical </a:t>
            </a:r>
            <a:r>
              <a:rPr lang="en-US" b="1" dirty="0">
                <a:latin typeface="Arial" panose="020B0604020202020204" pitchFamily="34" charset="0"/>
                <a:cs typeface="Arial" panose="020B0604020202020204" pitchFamily="34" charset="0"/>
              </a:rPr>
              <a:t>Feature  and Correlation </a:t>
            </a:r>
            <a:r>
              <a:rPr lang="en-US" b="1" dirty="0" smtClean="0">
                <a:latin typeface="Arial" panose="020B0604020202020204" pitchFamily="34" charset="0"/>
                <a:cs typeface="Arial" panose="020B0604020202020204" pitchFamily="34" charset="0"/>
              </a:rPr>
              <a:t>with Sale Price</a:t>
            </a:r>
            <a:endParaRPr lang="en-IN" dirty="0"/>
          </a:p>
        </p:txBody>
      </p:sp>
      <p:sp>
        <p:nvSpPr>
          <p:cNvPr id="5" name="TextBox 4"/>
          <p:cNvSpPr txBox="1"/>
          <p:nvPr/>
        </p:nvSpPr>
        <p:spPr>
          <a:xfrm>
            <a:off x="184729" y="498485"/>
            <a:ext cx="9550398"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Categorical Feature in a Data Frame , Label Encoding and  Finding Correlation with </a:t>
            </a:r>
            <a:r>
              <a:rPr lang="en-US" sz="1600" b="1" dirty="0" err="1" smtClean="0">
                <a:latin typeface="Arial" panose="020B0604020202020204" pitchFamily="34" charset="0"/>
                <a:cs typeface="Arial" panose="020B0604020202020204" pitchFamily="34" charset="0"/>
              </a:rPr>
              <a:t>SalePrice</a:t>
            </a:r>
            <a:endParaRPr lang="en-IN" sz="1600" b="1" dirty="0">
              <a:latin typeface="Arial" panose="020B0604020202020204" pitchFamily="34" charset="0"/>
              <a:cs typeface="Arial" panose="020B0604020202020204" pitchFamily="34" charset="0"/>
            </a:endParaRPr>
          </a:p>
        </p:txBody>
      </p:sp>
      <p:sp>
        <p:nvSpPr>
          <p:cNvPr id="6" name="Rectangle 5"/>
          <p:cNvSpPr/>
          <p:nvPr/>
        </p:nvSpPr>
        <p:spPr>
          <a:xfrm>
            <a:off x="184729" y="975864"/>
            <a:ext cx="6003635" cy="1015663"/>
          </a:xfrm>
          <a:prstGeom prst="rect">
            <a:avLst/>
          </a:prstGeom>
          <a:solidFill>
            <a:schemeClr val="bg2">
              <a:lumMod val="90000"/>
            </a:schemeClr>
          </a:solidFill>
        </p:spPr>
        <p:txBody>
          <a:bodyPr wrap="square">
            <a:spAutoFit/>
          </a:bodyPr>
          <a:lstStyle/>
          <a:p>
            <a:r>
              <a:rPr lang="en-IN" sz="1200" dirty="0">
                <a:solidFill>
                  <a:srgbClr val="000000"/>
                </a:solidFill>
                <a:latin typeface="Arial" panose="020B0604020202020204" pitchFamily="34" charset="0"/>
                <a:cs typeface="Arial" panose="020B0604020202020204" pitchFamily="34" charset="0"/>
              </a:rPr>
              <a:t>categorical1_columns=</a:t>
            </a:r>
            <a:r>
              <a:rPr lang="en-IN" sz="1200" dirty="0" err="1">
                <a:solidFill>
                  <a:srgbClr val="000000"/>
                </a:solidFill>
                <a:latin typeface="Arial" panose="020B0604020202020204" pitchFamily="34" charset="0"/>
                <a:cs typeface="Arial" panose="020B0604020202020204" pitchFamily="34" charset="0"/>
              </a:rPr>
              <a:t>df</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'Alley'</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'BldgType'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'BsmtCond'</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'BsmtExposure'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'BsmtFullBath'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'BsmtHalfBath'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'BsmtQual'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'CentralAir'</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'Electrical'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'ExterCond'</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'ExterQual'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'Fence'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'Fireplaces'</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'FullBath'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'GarageCars'</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'GarageFinish'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'HalfBath'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'HeatingQC'</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'KitchenAbvGr'</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'KitchenQual'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'LandContour'</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'LandSlope'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'LotConfig'</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'LotShape'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'MSZoning'</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'MasVnrType'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'MiscFeature'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'PavedDrive'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'PoolQC'</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'Street'</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'Utilities'</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'SalePrice'</a:t>
            </a:r>
            <a:r>
              <a:rPr lang="en-IN" sz="1200" dirty="0">
                <a:solidFill>
                  <a:srgbClr val="000000"/>
                </a:solidFill>
                <a:latin typeface="Arial" panose="020B0604020202020204" pitchFamily="34" charset="0"/>
                <a:cs typeface="Arial" panose="020B0604020202020204" pitchFamily="34" charset="0"/>
              </a:rPr>
              <a:t>]]</a:t>
            </a:r>
            <a:endParaRPr lang="en-IN" sz="1200" b="0" dirty="0">
              <a:solidFill>
                <a:srgbClr val="000000"/>
              </a:solidFill>
              <a:effectLst/>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184729" y="1991527"/>
            <a:ext cx="6299198" cy="3486150"/>
          </a:xfrm>
          <a:prstGeom prst="rect">
            <a:avLst/>
          </a:prstGeom>
        </p:spPr>
      </p:pic>
      <p:pic>
        <p:nvPicPr>
          <p:cNvPr id="10" name="Picture 9"/>
          <p:cNvPicPr>
            <a:picLocks noChangeAspect="1"/>
          </p:cNvPicPr>
          <p:nvPr/>
        </p:nvPicPr>
        <p:blipFill>
          <a:blip r:embed="rId3"/>
          <a:stretch>
            <a:fillRect/>
          </a:stretch>
        </p:blipFill>
        <p:spPr>
          <a:xfrm>
            <a:off x="6483927" y="2040225"/>
            <a:ext cx="5708073" cy="3437451"/>
          </a:xfrm>
          <a:prstGeom prst="rect">
            <a:avLst/>
          </a:prstGeom>
        </p:spPr>
      </p:pic>
      <p:sp>
        <p:nvSpPr>
          <p:cNvPr id="11" name="TextBox 10"/>
          <p:cNvSpPr txBox="1"/>
          <p:nvPr/>
        </p:nvSpPr>
        <p:spPr>
          <a:xfrm>
            <a:off x="6188364" y="979668"/>
            <a:ext cx="6003636" cy="1015663"/>
          </a:xfrm>
          <a:prstGeom prst="rect">
            <a:avLst/>
          </a:prstGeom>
          <a:solidFill>
            <a:schemeClr val="bg2">
              <a:lumMod val="90000"/>
            </a:schemeClr>
          </a:solidFill>
        </p:spPr>
        <p:txBody>
          <a:bodyPr wrap="square" rtlCol="0">
            <a:spAutoFit/>
          </a:bodyPr>
          <a:lstStyle/>
          <a:p>
            <a:r>
              <a:rPr lang="en-IN" sz="1200" dirty="0">
                <a:solidFill>
                  <a:schemeClr val="tx1">
                    <a:lumMod val="85000"/>
                    <a:lumOff val="15000"/>
                  </a:schemeClr>
                </a:solidFill>
                <a:latin typeface="Arial" panose="020B0604020202020204" pitchFamily="34" charset="0"/>
                <a:cs typeface="Arial" panose="020B0604020202020204" pitchFamily="34" charset="0"/>
              </a:rPr>
              <a:t>from </a:t>
            </a:r>
            <a:r>
              <a:rPr lang="en-IN" sz="1200" dirty="0" err="1">
                <a:solidFill>
                  <a:schemeClr val="tx1">
                    <a:lumMod val="85000"/>
                    <a:lumOff val="15000"/>
                  </a:schemeClr>
                </a:solidFill>
                <a:latin typeface="Arial" panose="020B0604020202020204" pitchFamily="34" charset="0"/>
                <a:cs typeface="Arial" panose="020B0604020202020204" pitchFamily="34" charset="0"/>
              </a:rPr>
              <a:t>sklearn.preprocessing</a:t>
            </a:r>
            <a:r>
              <a:rPr lang="en-IN" sz="1200" dirty="0">
                <a:solidFill>
                  <a:schemeClr val="tx1">
                    <a:lumMod val="85000"/>
                    <a:lumOff val="15000"/>
                  </a:schemeClr>
                </a:solidFill>
                <a:latin typeface="Arial" panose="020B0604020202020204" pitchFamily="34" charset="0"/>
                <a:cs typeface="Arial" panose="020B0604020202020204" pitchFamily="34" charset="0"/>
              </a:rPr>
              <a:t> import </a:t>
            </a:r>
            <a:r>
              <a:rPr lang="en-IN" sz="1200" dirty="0" err="1">
                <a:solidFill>
                  <a:schemeClr val="tx1">
                    <a:lumMod val="85000"/>
                    <a:lumOff val="15000"/>
                  </a:schemeClr>
                </a:solidFill>
                <a:latin typeface="Arial" panose="020B0604020202020204" pitchFamily="34" charset="0"/>
                <a:cs typeface="Arial" panose="020B0604020202020204" pitchFamily="34" charset="0"/>
              </a:rPr>
              <a:t>LabelEncoder</a:t>
            </a:r>
            <a:endParaRPr lang="en-IN" sz="1200" dirty="0">
              <a:solidFill>
                <a:schemeClr val="tx1">
                  <a:lumMod val="85000"/>
                  <a:lumOff val="15000"/>
                </a:schemeClr>
              </a:solidFill>
              <a:latin typeface="Arial" panose="020B0604020202020204" pitchFamily="34" charset="0"/>
              <a:cs typeface="Arial" panose="020B0604020202020204" pitchFamily="34" charset="0"/>
            </a:endParaRPr>
          </a:p>
          <a:p>
            <a:r>
              <a:rPr lang="en-IN" sz="1200" dirty="0">
                <a:solidFill>
                  <a:schemeClr val="tx1">
                    <a:lumMod val="85000"/>
                    <a:lumOff val="15000"/>
                  </a:schemeClr>
                </a:solidFill>
                <a:latin typeface="Arial" panose="020B0604020202020204" pitchFamily="34" charset="0"/>
                <a:cs typeface="Arial" panose="020B0604020202020204" pitchFamily="34" charset="0"/>
              </a:rPr>
              <a:t>le=</a:t>
            </a:r>
            <a:r>
              <a:rPr lang="en-IN" sz="1200" dirty="0" err="1">
                <a:solidFill>
                  <a:schemeClr val="tx1">
                    <a:lumMod val="85000"/>
                    <a:lumOff val="15000"/>
                  </a:schemeClr>
                </a:solidFill>
                <a:latin typeface="Arial" panose="020B0604020202020204" pitchFamily="34" charset="0"/>
                <a:cs typeface="Arial" panose="020B0604020202020204" pitchFamily="34" charset="0"/>
              </a:rPr>
              <a:t>LabelEncoder</a:t>
            </a:r>
            <a:r>
              <a:rPr lang="en-IN" sz="1200" dirty="0">
                <a:solidFill>
                  <a:schemeClr val="tx1">
                    <a:lumMod val="85000"/>
                    <a:lumOff val="15000"/>
                  </a:schemeClr>
                </a:solidFill>
                <a:latin typeface="Arial" panose="020B0604020202020204" pitchFamily="34" charset="0"/>
                <a:cs typeface="Arial" panose="020B0604020202020204" pitchFamily="34" charset="0"/>
              </a:rPr>
              <a:t>()</a:t>
            </a:r>
          </a:p>
          <a:p>
            <a:r>
              <a:rPr lang="en-IN" sz="1200" dirty="0">
                <a:solidFill>
                  <a:schemeClr val="tx1">
                    <a:lumMod val="85000"/>
                    <a:lumOff val="15000"/>
                  </a:schemeClr>
                </a:solidFill>
                <a:latin typeface="Arial" panose="020B0604020202020204" pitchFamily="34" charset="0"/>
                <a:cs typeface="Arial" panose="020B0604020202020204" pitchFamily="34" charset="0"/>
              </a:rPr>
              <a:t>for column in categorical1_columns.columns:</a:t>
            </a:r>
          </a:p>
          <a:p>
            <a:r>
              <a:rPr lang="en-IN" sz="1200" dirty="0">
                <a:solidFill>
                  <a:schemeClr val="tx1">
                    <a:lumMod val="85000"/>
                    <a:lumOff val="15000"/>
                  </a:schemeClr>
                </a:solidFill>
                <a:latin typeface="Arial" panose="020B0604020202020204" pitchFamily="34" charset="0"/>
                <a:cs typeface="Arial" panose="020B0604020202020204" pitchFamily="34" charset="0"/>
              </a:rPr>
              <a:t>  categorical1_columns[column]=</a:t>
            </a:r>
            <a:r>
              <a:rPr lang="en-IN" sz="1200" dirty="0" err="1">
                <a:solidFill>
                  <a:schemeClr val="tx1">
                    <a:lumMod val="85000"/>
                    <a:lumOff val="15000"/>
                  </a:schemeClr>
                </a:solidFill>
                <a:latin typeface="Arial" panose="020B0604020202020204" pitchFamily="34" charset="0"/>
                <a:cs typeface="Arial" panose="020B0604020202020204" pitchFamily="34" charset="0"/>
              </a:rPr>
              <a:t>le.fit_transform</a:t>
            </a:r>
            <a:r>
              <a:rPr lang="en-IN" sz="1200" dirty="0">
                <a:solidFill>
                  <a:schemeClr val="tx1">
                    <a:lumMod val="85000"/>
                    <a:lumOff val="15000"/>
                  </a:schemeClr>
                </a:solidFill>
                <a:latin typeface="Arial" panose="020B0604020202020204" pitchFamily="34" charset="0"/>
                <a:cs typeface="Arial" panose="020B0604020202020204" pitchFamily="34" charset="0"/>
              </a:rPr>
              <a:t>(categorical1_columns[column])</a:t>
            </a:r>
          </a:p>
          <a:p>
            <a:endParaRPr lang="en-IN"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84729" y="5597236"/>
            <a:ext cx="12007271" cy="1246495"/>
          </a:xfrm>
          <a:prstGeom prst="rect">
            <a:avLst/>
          </a:prstGeom>
          <a:noFill/>
        </p:spPr>
        <p:txBody>
          <a:bodyPr wrap="square" rtlCol="0">
            <a:spAutoFit/>
          </a:bodyPr>
          <a:lstStyle/>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Categorical variables were stored in a separate Variable and they were encoded using </a:t>
            </a:r>
            <a:r>
              <a:rPr lang="en-US" sz="1500" dirty="0" err="1" smtClean="0">
                <a:latin typeface="Arial" panose="020B0604020202020204" pitchFamily="34" charset="0"/>
                <a:cs typeface="Arial" panose="020B0604020202020204" pitchFamily="34" charset="0"/>
              </a:rPr>
              <a:t>LabelEncoder</a:t>
            </a:r>
            <a:r>
              <a:rPr lang="en-US" sz="1500" dirty="0" smtClean="0">
                <a:latin typeface="Arial" panose="020B0604020202020204" pitchFamily="34" charset="0"/>
                <a:cs typeface="Arial" panose="020B0604020202020204" pitchFamily="34" charset="0"/>
              </a:rPr>
              <a:t> including </a:t>
            </a:r>
            <a:r>
              <a:rPr lang="en-US" sz="1500" dirty="0" err="1" smtClean="0">
                <a:solidFill>
                  <a:schemeClr val="accent5"/>
                </a:solidFill>
                <a:latin typeface="Arial" panose="020B0604020202020204" pitchFamily="34" charset="0"/>
                <a:cs typeface="Arial" panose="020B0604020202020204" pitchFamily="34" charset="0"/>
              </a:rPr>
              <a:t>SalePrice</a:t>
            </a:r>
            <a:r>
              <a:rPr lang="en-US" sz="15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en-US" sz="1500" b="1" dirty="0" smtClean="0">
                <a:latin typeface="Arial" panose="020B0604020202020204" pitchFamily="34" charset="0"/>
                <a:cs typeface="Arial" panose="020B0604020202020204" pitchFamily="34" charset="0"/>
              </a:rPr>
              <a:t> BsmtFullBath,CentralAir,FirePlaces,FullBath,GarageCars,HalfBath,PaveDrive </a:t>
            </a:r>
            <a:r>
              <a:rPr lang="en-US" sz="1500" dirty="0" smtClean="0">
                <a:latin typeface="Arial" panose="020B0604020202020204" pitchFamily="34" charset="0"/>
                <a:cs typeface="Arial" panose="020B0604020202020204" pitchFamily="34" charset="0"/>
              </a:rPr>
              <a:t>are few key features with high positive correlation with </a:t>
            </a:r>
            <a:r>
              <a:rPr lang="en-US" sz="1500" dirty="0" err="1" smtClean="0">
                <a:solidFill>
                  <a:schemeClr val="accent5"/>
                </a:solidFill>
                <a:latin typeface="Arial" panose="020B0604020202020204" pitchFamily="34" charset="0"/>
                <a:cs typeface="Arial" panose="020B0604020202020204" pitchFamily="34" charset="0"/>
              </a:rPr>
              <a:t>SalePrice</a:t>
            </a:r>
            <a:endParaRPr lang="en-US" sz="1500" dirty="0" smtClean="0">
              <a:solidFill>
                <a:schemeClr val="accent5"/>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Correlation has been shown using </a:t>
            </a:r>
            <a:r>
              <a:rPr lang="en-US" sz="1500" dirty="0" err="1" smtClean="0">
                <a:latin typeface="Arial" panose="020B0604020202020204" pitchFamily="34" charset="0"/>
                <a:cs typeface="Arial" panose="020B0604020202020204" pitchFamily="34" charset="0"/>
              </a:rPr>
              <a:t>iLoc</a:t>
            </a:r>
            <a:r>
              <a:rPr lang="en-US" sz="1500" dirty="0" smtClean="0">
                <a:latin typeface="Arial" panose="020B0604020202020204" pitchFamily="34" charset="0"/>
                <a:cs typeface="Arial" panose="020B0604020202020204" pitchFamily="34" charset="0"/>
              </a:rPr>
              <a:t> Function on two separate parts including all columns </a:t>
            </a:r>
          </a:p>
          <a:p>
            <a:pPr marL="285750" indent="-285750">
              <a:buFont typeface="Wingdings" panose="05000000000000000000" pitchFamily="2" charset="2"/>
              <a:buChar char="v"/>
            </a:pP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476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436" y="147782"/>
            <a:ext cx="4525818" cy="554182"/>
          </a:xfrm>
          <a:solidFill>
            <a:schemeClr val="accent3">
              <a:lumMod val="20000"/>
              <a:lumOff val="80000"/>
            </a:schemeClr>
          </a:solidFill>
        </p:spPr>
        <p:txBody>
          <a:bodyPr>
            <a:noAutofit/>
          </a:bodyPr>
          <a:lstStyle/>
          <a:p>
            <a:pPr algn="ctr"/>
            <a:r>
              <a:rPr lang="en-US" sz="1800" b="1" dirty="0">
                <a:latin typeface="Arial" panose="020B0604020202020204" pitchFamily="34" charset="0"/>
                <a:cs typeface="Arial" panose="020B0604020202020204" pitchFamily="34" charset="0"/>
              </a:rPr>
              <a:t>Feature Engineering and Size Impact</a:t>
            </a:r>
            <a:br>
              <a:rPr lang="en-US" sz="1800" b="1" dirty="0">
                <a:latin typeface="Arial" panose="020B0604020202020204" pitchFamily="34" charset="0"/>
                <a:cs typeface="Arial" panose="020B0604020202020204" pitchFamily="34" charset="0"/>
              </a:rPr>
            </a:br>
            <a:endParaRPr lang="en-IN" sz="1800" b="1" dirty="0"/>
          </a:p>
        </p:txBody>
      </p:sp>
      <p:sp>
        <p:nvSpPr>
          <p:cNvPr id="3" name="TextBox 2"/>
          <p:cNvSpPr txBox="1"/>
          <p:nvPr/>
        </p:nvSpPr>
        <p:spPr>
          <a:xfrm>
            <a:off x="13973" y="631287"/>
            <a:ext cx="4618182" cy="6324808"/>
          </a:xfrm>
          <a:prstGeom prst="rect">
            <a:avLst/>
          </a:prstGeom>
          <a:noFill/>
        </p:spPr>
        <p:txBody>
          <a:bodyPr wrap="square" rtlCol="0">
            <a:spAutoFit/>
          </a:bodyPr>
          <a:lstStyle/>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Columns along with its Features have been renamed as per the Data Dictionary </a:t>
            </a:r>
          </a:p>
          <a:p>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a:t>
            </a:r>
            <a:r>
              <a:rPr lang="en-US" sz="1500" b="1" dirty="0" smtClean="0">
                <a:latin typeface="Arial" panose="020B0604020202020204" pitchFamily="34" charset="0"/>
                <a:cs typeface="Arial" panose="020B0604020202020204" pitchFamily="34" charset="0"/>
              </a:rPr>
              <a:t>Rename’ and ‘replace</a:t>
            </a:r>
            <a:r>
              <a:rPr lang="en-US" sz="1500" dirty="0" smtClean="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have been used to do the </a:t>
            </a:r>
            <a:r>
              <a:rPr lang="en-US" sz="1500" dirty="0" err="1">
                <a:latin typeface="Arial" panose="020B0604020202020204" pitchFamily="34" charset="0"/>
                <a:cs typeface="Arial" panose="020B0604020202020204" pitchFamily="34" charset="0"/>
              </a:rPr>
              <a:t>updation</a:t>
            </a:r>
            <a:r>
              <a:rPr lang="en-US" sz="1500" dirty="0">
                <a:latin typeface="Arial" panose="020B0604020202020204" pitchFamily="34" charset="0"/>
                <a:cs typeface="Arial" panose="020B0604020202020204" pitchFamily="34" charset="0"/>
              </a:rPr>
              <a:t> with column name and its features </a:t>
            </a:r>
            <a:endParaRPr lang="en-US" sz="1500" dirty="0" smtClean="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Based on Similar attributes for two columns(condition1 , condition2), user defined </a:t>
            </a:r>
            <a:r>
              <a:rPr lang="en-US" sz="1500" b="1" dirty="0" err="1" smtClean="0">
                <a:latin typeface="Arial" panose="020B0604020202020204" pitchFamily="34" charset="0"/>
                <a:cs typeface="Arial" panose="020B0604020202020204" pitchFamily="34" charset="0"/>
              </a:rPr>
              <a:t>Column_addition</a:t>
            </a:r>
            <a:r>
              <a:rPr lang="en-US" sz="1500" b="1" dirty="0" smtClean="0">
                <a:latin typeface="Arial" panose="020B0604020202020204" pitchFamily="34" charset="0"/>
                <a:cs typeface="Arial" panose="020B0604020202020204" pitchFamily="34" charset="0"/>
              </a:rPr>
              <a:t> function </a:t>
            </a:r>
            <a:r>
              <a:rPr lang="en-US" sz="1500" dirty="0" smtClean="0">
                <a:latin typeface="Arial" panose="020B0604020202020204" pitchFamily="34" charset="0"/>
                <a:cs typeface="Arial" panose="020B0604020202020204" pitchFamily="34" charset="0"/>
              </a:rPr>
              <a:t>has been created and features have been kept on a single column condition1 , </a:t>
            </a:r>
            <a:r>
              <a:rPr lang="en-US" sz="1500" b="1" dirty="0" smtClean="0">
                <a:latin typeface="Arial" panose="020B0604020202020204" pitchFamily="34" charset="0"/>
                <a:cs typeface="Arial" panose="020B0604020202020204" pitchFamily="34" charset="0"/>
              </a:rPr>
              <a:t>condition2 column has been dropped </a:t>
            </a:r>
          </a:p>
          <a:p>
            <a:pPr marL="285750" indent="-285750">
              <a:buFont typeface="Wingdings" panose="05000000000000000000" pitchFamily="2" charset="2"/>
              <a:buChar char="v"/>
            </a:pPr>
            <a:r>
              <a:rPr lang="en-US" sz="1500" b="1" dirty="0" smtClean="0">
                <a:latin typeface="Arial" panose="020B0604020202020204" pitchFamily="34" charset="0"/>
                <a:cs typeface="Arial" panose="020B0604020202020204" pitchFamily="34" charset="0"/>
              </a:rPr>
              <a:t>Count Plot </a:t>
            </a:r>
            <a:r>
              <a:rPr lang="en-US" sz="1500" dirty="0" smtClean="0">
                <a:latin typeface="Arial" panose="020B0604020202020204" pitchFamily="34" charset="0"/>
                <a:cs typeface="Arial" panose="020B0604020202020204" pitchFamily="34" charset="0"/>
              </a:rPr>
              <a:t>has been used to show the features post feature engineering</a:t>
            </a: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a:t>
            </a:r>
            <a:r>
              <a:rPr lang="en-US" sz="1500" b="1" dirty="0" err="1">
                <a:latin typeface="Arial" panose="020B0604020202020204" pitchFamily="34" charset="0"/>
                <a:cs typeface="Arial" panose="020B0604020202020204" pitchFamily="34" charset="0"/>
              </a:rPr>
              <a:t>OverallCond</a:t>
            </a:r>
            <a:r>
              <a:rPr lang="en-US" sz="1500" dirty="0">
                <a:latin typeface="Arial" panose="020B0604020202020204" pitchFamily="34" charset="0"/>
                <a:cs typeface="Arial" panose="020B0604020202020204" pitchFamily="34" charset="0"/>
              </a:rPr>
              <a:t> (</a:t>
            </a:r>
            <a:r>
              <a:rPr lang="en-IN" sz="1500" dirty="0">
                <a:latin typeface="Arial" panose="020B0604020202020204" pitchFamily="34" charset="0"/>
                <a:cs typeface="Arial" panose="020B0604020202020204" pitchFamily="34" charset="0"/>
              </a:rPr>
              <a:t>Rates the overall condition of the house-highest no as average</a:t>
            </a:r>
            <a:r>
              <a:rPr lang="en-US" sz="1500" dirty="0">
                <a:latin typeface="Arial" panose="020B0604020202020204" pitchFamily="34" charset="0"/>
                <a:cs typeface="Arial" panose="020B0604020202020204" pitchFamily="34" charset="0"/>
              </a:rPr>
              <a:t>),</a:t>
            </a:r>
            <a:r>
              <a:rPr lang="en-US" sz="1500" b="1" dirty="0">
                <a:latin typeface="Arial" panose="020B0604020202020204" pitchFamily="34" charset="0"/>
                <a:cs typeface="Arial" panose="020B0604020202020204" pitchFamily="34" charset="0"/>
              </a:rPr>
              <a:t> style of Dwelling</a:t>
            </a:r>
            <a:r>
              <a:rPr lang="en-US" sz="1500" dirty="0">
                <a:latin typeface="Arial" panose="020B0604020202020204" pitchFamily="34" charset="0"/>
                <a:cs typeface="Arial" panose="020B0604020202020204" pitchFamily="34" charset="0"/>
              </a:rPr>
              <a:t>(Maximum as 1 story), </a:t>
            </a:r>
            <a:r>
              <a:rPr lang="en-US" sz="1500" b="1" dirty="0">
                <a:latin typeface="Arial" panose="020B0604020202020204" pitchFamily="34" charset="0"/>
                <a:cs typeface="Arial" panose="020B0604020202020204" pitchFamily="34" charset="0"/>
              </a:rPr>
              <a:t>Neighborhood</a:t>
            </a:r>
            <a:r>
              <a:rPr lang="en-US" sz="1500" dirty="0">
                <a:latin typeface="Arial" panose="020B0604020202020204" pitchFamily="34" charset="0"/>
                <a:cs typeface="Arial" panose="020B0604020202020204" pitchFamily="34" charset="0"/>
              </a:rPr>
              <a:t>(Maximum as </a:t>
            </a:r>
            <a:r>
              <a:rPr lang="en-US" sz="1500" dirty="0" smtClean="0">
                <a:latin typeface="Arial" panose="020B0604020202020204" pitchFamily="34" charset="0"/>
                <a:cs typeface="Arial" panose="020B0604020202020204" pitchFamily="34" charset="0"/>
              </a:rPr>
              <a:t>Names-North </a:t>
            </a:r>
            <a:r>
              <a:rPr lang="en-US" sz="1500" dirty="0">
                <a:latin typeface="Arial" panose="020B0604020202020204" pitchFamily="34" charset="0"/>
                <a:cs typeface="Arial" panose="020B0604020202020204" pitchFamily="34" charset="0"/>
              </a:rPr>
              <a:t>Ames) </a:t>
            </a:r>
          </a:p>
          <a:p>
            <a:endParaRPr lang="en-US" sz="150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b="1" dirty="0" smtClean="0">
                <a:latin typeface="Arial" panose="020B0604020202020204" pitchFamily="34" charset="0"/>
                <a:cs typeface="Arial" panose="020B0604020202020204" pitchFamily="34" charset="0"/>
              </a:rPr>
              <a:t> ‘Original Construction Date’ and ‘</a:t>
            </a:r>
            <a:r>
              <a:rPr lang="en-US" sz="1500" b="1" dirty="0" err="1" smtClean="0">
                <a:latin typeface="Arial" panose="020B0604020202020204" pitchFamily="34" charset="0"/>
                <a:cs typeface="Arial" panose="020B0604020202020204" pitchFamily="34" charset="0"/>
              </a:rPr>
              <a:t>ReModel</a:t>
            </a:r>
            <a:r>
              <a:rPr lang="en-US" sz="1500" b="1" dirty="0" smtClean="0">
                <a:latin typeface="Arial" panose="020B0604020202020204" pitchFamily="34" charset="0"/>
                <a:cs typeface="Arial" panose="020B0604020202020204" pitchFamily="34" charset="0"/>
              </a:rPr>
              <a:t> Date’ </a:t>
            </a:r>
            <a:r>
              <a:rPr lang="en-US" sz="1500" dirty="0" smtClean="0">
                <a:latin typeface="Arial" panose="020B0604020202020204" pitchFamily="34" charset="0"/>
                <a:cs typeface="Arial" panose="020B0604020202020204" pitchFamily="34" charset="0"/>
              </a:rPr>
              <a:t>column values have been checked and feature engineering used for filling </a:t>
            </a:r>
            <a:r>
              <a:rPr lang="en-US" sz="1500" b="1" dirty="0" smtClean="0">
                <a:latin typeface="Arial" panose="020B0604020202020204" pitchFamily="34" charset="0"/>
                <a:cs typeface="Arial" panose="020B0604020202020204" pitchFamily="34" charset="0"/>
              </a:rPr>
              <a:t>null value </a:t>
            </a:r>
            <a:r>
              <a:rPr lang="en-US" sz="1500" dirty="0" smtClean="0">
                <a:latin typeface="Arial" panose="020B0604020202020204" pitchFamily="34" charset="0"/>
                <a:cs typeface="Arial" panose="020B0604020202020204" pitchFamily="34" charset="0"/>
              </a:rPr>
              <a:t>in either of the columns</a:t>
            </a: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IN" sz="1500" dirty="0">
              <a:latin typeface="Arial" panose="020B0604020202020204" pitchFamily="34" charset="0"/>
              <a:cs typeface="Arial" panose="020B0604020202020204" pitchFamily="34" charset="0"/>
            </a:endParaRPr>
          </a:p>
        </p:txBody>
      </p:sp>
      <p:sp>
        <p:nvSpPr>
          <p:cNvPr id="4" name="TextBox 3"/>
          <p:cNvSpPr txBox="1"/>
          <p:nvPr/>
        </p:nvSpPr>
        <p:spPr>
          <a:xfrm>
            <a:off x="101600" y="288825"/>
            <a:ext cx="2124364" cy="323165"/>
          </a:xfrm>
          <a:prstGeom prst="rect">
            <a:avLst/>
          </a:prstGeom>
          <a:noFill/>
        </p:spPr>
        <p:txBody>
          <a:bodyPr wrap="square" rtlCol="0">
            <a:spAutoFit/>
          </a:bodyPr>
          <a:lstStyle/>
          <a:p>
            <a:r>
              <a:rPr lang="en-US" sz="1500" b="1" dirty="0" smtClean="0">
                <a:latin typeface="Arial" panose="020B0604020202020204" pitchFamily="34" charset="0"/>
                <a:cs typeface="Arial" panose="020B0604020202020204" pitchFamily="34" charset="0"/>
              </a:rPr>
              <a:t>Feature Engineering </a:t>
            </a:r>
            <a:endParaRPr lang="en-IN" sz="15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562599" y="1464829"/>
            <a:ext cx="5943600" cy="400050"/>
          </a:xfrm>
          <a:prstGeom prst="rect">
            <a:avLst/>
          </a:prstGeom>
        </p:spPr>
      </p:pic>
      <p:pic>
        <p:nvPicPr>
          <p:cNvPr id="7" name="Picture 6"/>
          <p:cNvPicPr>
            <a:picLocks noChangeAspect="1"/>
          </p:cNvPicPr>
          <p:nvPr/>
        </p:nvPicPr>
        <p:blipFill>
          <a:blip r:embed="rId3"/>
          <a:stretch>
            <a:fillRect/>
          </a:stretch>
        </p:blipFill>
        <p:spPr>
          <a:xfrm>
            <a:off x="5562600" y="1864879"/>
            <a:ext cx="5943600" cy="409575"/>
          </a:xfrm>
          <a:prstGeom prst="rect">
            <a:avLst/>
          </a:prstGeom>
        </p:spPr>
      </p:pic>
      <p:pic>
        <p:nvPicPr>
          <p:cNvPr id="8" name="Picture 7"/>
          <p:cNvPicPr>
            <a:picLocks noChangeAspect="1"/>
          </p:cNvPicPr>
          <p:nvPr/>
        </p:nvPicPr>
        <p:blipFill>
          <a:blip r:embed="rId4"/>
          <a:stretch>
            <a:fillRect/>
          </a:stretch>
        </p:blipFill>
        <p:spPr>
          <a:xfrm>
            <a:off x="5562599" y="2264929"/>
            <a:ext cx="2466975" cy="1352550"/>
          </a:xfrm>
          <a:prstGeom prst="rect">
            <a:avLst/>
          </a:prstGeom>
        </p:spPr>
      </p:pic>
      <p:pic>
        <p:nvPicPr>
          <p:cNvPr id="9" name="Picture 8"/>
          <p:cNvPicPr>
            <a:picLocks noChangeAspect="1"/>
          </p:cNvPicPr>
          <p:nvPr/>
        </p:nvPicPr>
        <p:blipFill>
          <a:blip r:embed="rId5"/>
          <a:stretch>
            <a:fillRect/>
          </a:stretch>
        </p:blipFill>
        <p:spPr>
          <a:xfrm>
            <a:off x="5562599" y="3617479"/>
            <a:ext cx="6176820" cy="352425"/>
          </a:xfrm>
          <a:prstGeom prst="rect">
            <a:avLst/>
          </a:prstGeom>
        </p:spPr>
      </p:pic>
      <p:pic>
        <p:nvPicPr>
          <p:cNvPr id="10" name="Picture 9"/>
          <p:cNvPicPr>
            <a:picLocks noChangeAspect="1"/>
          </p:cNvPicPr>
          <p:nvPr/>
        </p:nvPicPr>
        <p:blipFill>
          <a:blip r:embed="rId6"/>
          <a:stretch>
            <a:fillRect/>
          </a:stretch>
        </p:blipFill>
        <p:spPr>
          <a:xfrm>
            <a:off x="5562599" y="4027054"/>
            <a:ext cx="2389799" cy="2660073"/>
          </a:xfrm>
          <a:prstGeom prst="rect">
            <a:avLst/>
          </a:prstGeom>
        </p:spPr>
      </p:pic>
      <p:pic>
        <p:nvPicPr>
          <p:cNvPr id="11" name="Picture 10"/>
          <p:cNvPicPr>
            <a:picLocks noChangeAspect="1"/>
          </p:cNvPicPr>
          <p:nvPr/>
        </p:nvPicPr>
        <p:blipFill>
          <a:blip r:embed="rId7"/>
          <a:stretch>
            <a:fillRect/>
          </a:stretch>
        </p:blipFill>
        <p:spPr>
          <a:xfrm>
            <a:off x="7952398" y="4017529"/>
            <a:ext cx="2148753" cy="2771520"/>
          </a:xfrm>
          <a:prstGeom prst="rect">
            <a:avLst/>
          </a:prstGeom>
        </p:spPr>
      </p:pic>
      <p:pic>
        <p:nvPicPr>
          <p:cNvPr id="12" name="Picture 11"/>
          <p:cNvPicPr>
            <a:picLocks noChangeAspect="1"/>
          </p:cNvPicPr>
          <p:nvPr/>
        </p:nvPicPr>
        <p:blipFill>
          <a:blip r:embed="rId8"/>
          <a:stretch>
            <a:fillRect/>
          </a:stretch>
        </p:blipFill>
        <p:spPr>
          <a:xfrm>
            <a:off x="9974703" y="3969904"/>
            <a:ext cx="1997765" cy="2717223"/>
          </a:xfrm>
          <a:prstGeom prst="rect">
            <a:avLst/>
          </a:prstGeom>
        </p:spPr>
      </p:pic>
      <p:pic>
        <p:nvPicPr>
          <p:cNvPr id="13" name="Picture 12"/>
          <p:cNvPicPr>
            <a:picLocks noChangeAspect="1"/>
          </p:cNvPicPr>
          <p:nvPr/>
        </p:nvPicPr>
        <p:blipFill>
          <a:blip r:embed="rId9"/>
          <a:stretch>
            <a:fillRect/>
          </a:stretch>
        </p:blipFill>
        <p:spPr>
          <a:xfrm>
            <a:off x="5562597" y="749589"/>
            <a:ext cx="5943601" cy="715240"/>
          </a:xfrm>
          <a:prstGeom prst="rect">
            <a:avLst/>
          </a:prstGeom>
        </p:spPr>
      </p:pic>
    </p:spTree>
    <p:extLst>
      <p:ext uri="{BB962C8B-B14F-4D97-AF65-F5344CB8AC3E}">
        <p14:creationId xmlns:p14="http://schemas.microsoft.com/office/powerpoint/2010/main" val="1052243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0891" y="226581"/>
            <a:ext cx="6560127" cy="872548"/>
          </a:xfrm>
          <a:solidFill>
            <a:schemeClr val="accent3">
              <a:lumMod val="20000"/>
              <a:lumOff val="80000"/>
            </a:schemeClr>
          </a:solidFill>
        </p:spPr>
        <p:txBody>
          <a:bodyPr>
            <a:normAutofit/>
          </a:bodyPr>
          <a:lstStyle/>
          <a:p>
            <a:pPr algn="ctr"/>
            <a:r>
              <a:rPr lang="en-US" sz="2800" b="1" dirty="0">
                <a:latin typeface="Arial" panose="020B0604020202020204" pitchFamily="34" charset="0"/>
                <a:cs typeface="Arial" panose="020B0604020202020204" pitchFamily="34" charset="0"/>
              </a:rPr>
              <a:t>Market Trend and Historical Pricing</a:t>
            </a:r>
            <a:br>
              <a:rPr lang="en-US" sz="2800" b="1" dirty="0">
                <a:latin typeface="Arial" panose="020B0604020202020204" pitchFamily="34" charset="0"/>
                <a:cs typeface="Arial" panose="020B0604020202020204" pitchFamily="34" charset="0"/>
              </a:rPr>
            </a:br>
            <a:endParaRPr lang="en-IN" sz="2800" b="1" dirty="0"/>
          </a:p>
        </p:txBody>
      </p:sp>
      <p:pic>
        <p:nvPicPr>
          <p:cNvPr id="4" name="Picture 3"/>
          <p:cNvPicPr>
            <a:picLocks noChangeAspect="1"/>
          </p:cNvPicPr>
          <p:nvPr/>
        </p:nvPicPr>
        <p:blipFill>
          <a:blip r:embed="rId3"/>
          <a:stretch>
            <a:fillRect/>
          </a:stretch>
        </p:blipFill>
        <p:spPr>
          <a:xfrm>
            <a:off x="237404" y="1165947"/>
            <a:ext cx="3281651" cy="3461472"/>
          </a:xfrm>
          <a:prstGeom prst="rect">
            <a:avLst/>
          </a:prstGeom>
        </p:spPr>
      </p:pic>
      <p:pic>
        <p:nvPicPr>
          <p:cNvPr id="5" name="Picture 4"/>
          <p:cNvPicPr>
            <a:picLocks noChangeAspect="1"/>
          </p:cNvPicPr>
          <p:nvPr/>
        </p:nvPicPr>
        <p:blipFill>
          <a:blip r:embed="rId4"/>
          <a:stretch>
            <a:fillRect/>
          </a:stretch>
        </p:blipFill>
        <p:spPr>
          <a:xfrm>
            <a:off x="3333073" y="1350566"/>
            <a:ext cx="3463466" cy="3092234"/>
          </a:xfrm>
          <a:prstGeom prst="rect">
            <a:avLst/>
          </a:prstGeom>
        </p:spPr>
      </p:pic>
      <p:pic>
        <p:nvPicPr>
          <p:cNvPr id="6" name="Picture 5"/>
          <p:cNvPicPr>
            <a:picLocks noChangeAspect="1"/>
          </p:cNvPicPr>
          <p:nvPr/>
        </p:nvPicPr>
        <p:blipFill>
          <a:blip r:embed="rId5"/>
          <a:stretch>
            <a:fillRect/>
          </a:stretch>
        </p:blipFill>
        <p:spPr>
          <a:xfrm>
            <a:off x="6908800" y="1474103"/>
            <a:ext cx="2663352" cy="2845160"/>
          </a:xfrm>
          <a:prstGeom prst="rect">
            <a:avLst/>
          </a:prstGeom>
        </p:spPr>
      </p:pic>
      <p:pic>
        <p:nvPicPr>
          <p:cNvPr id="7" name="Picture 6"/>
          <p:cNvPicPr>
            <a:picLocks noChangeAspect="1"/>
          </p:cNvPicPr>
          <p:nvPr/>
        </p:nvPicPr>
        <p:blipFill>
          <a:blip r:embed="rId6"/>
          <a:stretch>
            <a:fillRect/>
          </a:stretch>
        </p:blipFill>
        <p:spPr>
          <a:xfrm>
            <a:off x="9572152" y="1306549"/>
            <a:ext cx="2545957" cy="2859952"/>
          </a:xfrm>
          <a:prstGeom prst="rect">
            <a:avLst/>
          </a:prstGeom>
        </p:spPr>
      </p:pic>
      <p:pic>
        <p:nvPicPr>
          <p:cNvPr id="8" name="Picture 7"/>
          <p:cNvPicPr>
            <a:picLocks noChangeAspect="1"/>
          </p:cNvPicPr>
          <p:nvPr/>
        </p:nvPicPr>
        <p:blipFill>
          <a:blip r:embed="rId7"/>
          <a:stretch>
            <a:fillRect/>
          </a:stretch>
        </p:blipFill>
        <p:spPr>
          <a:xfrm>
            <a:off x="140854" y="4627419"/>
            <a:ext cx="3378201" cy="2133599"/>
          </a:xfrm>
          <a:prstGeom prst="rect">
            <a:avLst/>
          </a:prstGeom>
        </p:spPr>
      </p:pic>
      <p:pic>
        <p:nvPicPr>
          <p:cNvPr id="9" name="Picture 8"/>
          <p:cNvPicPr>
            <a:picLocks noChangeAspect="1"/>
          </p:cNvPicPr>
          <p:nvPr/>
        </p:nvPicPr>
        <p:blipFill>
          <a:blip r:embed="rId8"/>
          <a:stretch>
            <a:fillRect/>
          </a:stretch>
        </p:blipFill>
        <p:spPr>
          <a:xfrm>
            <a:off x="3519055" y="4694237"/>
            <a:ext cx="4223327" cy="2092350"/>
          </a:xfrm>
          <a:prstGeom prst="rect">
            <a:avLst/>
          </a:prstGeom>
        </p:spPr>
      </p:pic>
      <p:sp>
        <p:nvSpPr>
          <p:cNvPr id="10" name="TextBox 9"/>
          <p:cNvSpPr txBox="1"/>
          <p:nvPr/>
        </p:nvSpPr>
        <p:spPr>
          <a:xfrm>
            <a:off x="7742382" y="4627419"/>
            <a:ext cx="4375727" cy="2308324"/>
          </a:xfrm>
          <a:prstGeom prst="rect">
            <a:avLst/>
          </a:prstGeom>
          <a:noFill/>
        </p:spPr>
        <p:txBody>
          <a:bodyPr wrap="square" rtlCol="0">
            <a:spAutoFit/>
          </a:bodyPr>
          <a:lstStyle/>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Histogram indicates Cinder Block Foundation followed by </a:t>
            </a:r>
            <a:r>
              <a:rPr lang="en-US" sz="1200" b="1" dirty="0" smtClean="0">
                <a:latin typeface="Arial" panose="020B0604020202020204" pitchFamily="34" charset="0"/>
                <a:cs typeface="Arial" panose="020B0604020202020204" pitchFamily="34" charset="0"/>
              </a:rPr>
              <a:t>Poured </a:t>
            </a:r>
            <a:r>
              <a:rPr lang="en-US" sz="1200" b="1" dirty="0" err="1" smtClean="0">
                <a:latin typeface="Arial" panose="020B0604020202020204" pitchFamily="34" charset="0"/>
                <a:cs typeface="Arial" panose="020B0604020202020204" pitchFamily="34" charset="0"/>
              </a:rPr>
              <a:t>Contrete</a:t>
            </a:r>
            <a:r>
              <a:rPr lang="en-US" sz="1200" b="1" dirty="0" smtClean="0">
                <a:latin typeface="Arial" panose="020B0604020202020204" pitchFamily="34" charset="0"/>
                <a:cs typeface="Arial" panose="020B0604020202020204" pitchFamily="34" charset="0"/>
              </a:rPr>
              <a:t> , with highest and 2</a:t>
            </a:r>
            <a:r>
              <a:rPr lang="en-US" sz="1200" b="1" baseline="30000" dirty="0" smtClean="0">
                <a:latin typeface="Arial" panose="020B0604020202020204" pitchFamily="34" charset="0"/>
                <a:cs typeface="Arial" panose="020B0604020202020204" pitchFamily="34" charset="0"/>
              </a:rPr>
              <a:t>nd</a:t>
            </a:r>
            <a:r>
              <a:rPr lang="en-US" sz="1200" b="1" dirty="0" smtClean="0">
                <a:latin typeface="Arial" panose="020B0604020202020204" pitchFamily="34" charset="0"/>
                <a:cs typeface="Arial" panose="020B0604020202020204" pitchFamily="34" charset="0"/>
              </a:rPr>
              <a:t> highest number</a:t>
            </a:r>
            <a:r>
              <a:rPr lang="en-US" sz="1200" dirty="0" smtClean="0">
                <a:latin typeface="Arial" panose="020B0604020202020204" pitchFamily="34" charset="0"/>
                <a:cs typeface="Arial" panose="020B0604020202020204" pitchFamily="34" charset="0"/>
              </a:rPr>
              <a:t>, few Poured </a:t>
            </a:r>
            <a:r>
              <a:rPr lang="en-US" sz="1200" dirty="0" err="1" smtClean="0">
                <a:latin typeface="Arial" panose="020B0604020202020204" pitchFamily="34" charset="0"/>
                <a:cs typeface="Arial" panose="020B0604020202020204" pitchFamily="34" charset="0"/>
              </a:rPr>
              <a:t>contrete</a:t>
            </a:r>
            <a:r>
              <a:rPr lang="en-US" sz="1200" dirty="0" smtClean="0">
                <a:latin typeface="Arial" panose="020B0604020202020204" pitchFamily="34" charset="0"/>
                <a:cs typeface="Arial" panose="020B0604020202020204" pitchFamily="34" charset="0"/>
              </a:rPr>
              <a:t>  have </a:t>
            </a:r>
            <a:r>
              <a:rPr lang="en-US" sz="1200" b="1" dirty="0" smtClean="0">
                <a:latin typeface="Arial" panose="020B0604020202020204" pitchFamily="34" charset="0"/>
                <a:cs typeface="Arial" panose="020B0604020202020204" pitchFamily="34" charset="0"/>
              </a:rPr>
              <a:t>price beyond 7Lakh</a:t>
            </a:r>
          </a:p>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 Scatter Plot (Red one) indicates mostly above ground Living area ranges </a:t>
            </a:r>
            <a:r>
              <a:rPr lang="en-US" sz="1200" b="1" dirty="0" smtClean="0">
                <a:latin typeface="Arial" panose="020B0604020202020204" pitchFamily="34" charset="0"/>
                <a:cs typeface="Arial" panose="020B0604020202020204" pitchFamily="34" charset="0"/>
              </a:rPr>
              <a:t>between 1000 to 2500 square feet </a:t>
            </a:r>
          </a:p>
          <a:p>
            <a:pPr marL="285750" indent="-285750">
              <a:buFont typeface="Wingdings" panose="05000000000000000000" pitchFamily="2" charset="2"/>
              <a:buChar char="v"/>
            </a:pP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Second Floor </a:t>
            </a:r>
            <a:r>
              <a:rPr lang="en-US" sz="1200" dirty="0" err="1" smtClean="0">
                <a:latin typeface="Arial" panose="020B0604020202020204" pitchFamily="34" charset="0"/>
                <a:cs typeface="Arial" panose="020B0604020202020204" pitchFamily="34" charset="0"/>
              </a:rPr>
              <a:t>Sqft</a:t>
            </a:r>
            <a:r>
              <a:rPr lang="en-US" sz="1200" dirty="0" smtClean="0">
                <a:latin typeface="Arial" panose="020B0604020202020204" pitchFamily="34" charset="0"/>
                <a:cs typeface="Arial" panose="020B0604020202020204" pitchFamily="34" charset="0"/>
              </a:rPr>
              <a:t> has got a linear relation with the Sale Price</a:t>
            </a:r>
          </a:p>
          <a:p>
            <a:pPr marL="285750" indent="-285750">
              <a:buFont typeface="Wingdings" panose="05000000000000000000" pitchFamily="2" charset="2"/>
              <a:buChar char="v"/>
            </a:pPr>
            <a:r>
              <a:rPr lang="en-US" sz="1200" dirty="0" err="1" smtClean="0">
                <a:latin typeface="Arial" panose="020B0604020202020204" pitchFamily="34" charset="0"/>
                <a:cs typeface="Arial" panose="020B0604020202020204" pitchFamily="34" charset="0"/>
              </a:rPr>
              <a:t>LotFrontage</a:t>
            </a:r>
            <a:r>
              <a:rPr lang="en-US" sz="1200" dirty="0" smtClean="0">
                <a:latin typeface="Arial" panose="020B0604020202020204" pitchFamily="34" charset="0"/>
                <a:cs typeface="Arial" panose="020B0604020202020204" pitchFamily="34" charset="0"/>
              </a:rPr>
              <a:t> is missing in most case , followed by size </a:t>
            </a:r>
            <a:r>
              <a:rPr lang="en-US" sz="1200" b="1" dirty="0" smtClean="0">
                <a:latin typeface="Arial" panose="020B0604020202020204" pitchFamily="34" charset="0"/>
                <a:cs typeface="Arial" panose="020B0604020202020204" pitchFamily="34" charset="0"/>
              </a:rPr>
              <a:t>between 30 to 150 </a:t>
            </a:r>
            <a:r>
              <a:rPr lang="en-US" sz="1200" b="1" dirty="0" err="1" smtClean="0">
                <a:latin typeface="Arial" panose="020B0604020202020204" pitchFamily="34" charset="0"/>
                <a:cs typeface="Arial" panose="020B0604020202020204" pitchFamily="34" charset="0"/>
              </a:rPr>
              <a:t>sqft</a:t>
            </a:r>
            <a:endParaRPr lang="en-US" sz="120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Most of the Houses are </a:t>
            </a:r>
            <a:r>
              <a:rPr lang="en-US" sz="1200" b="1" dirty="0" smtClean="0">
                <a:latin typeface="Arial" panose="020B0604020202020204" pitchFamily="34" charset="0"/>
                <a:cs typeface="Arial" panose="020B0604020202020204" pitchFamily="34" charset="0"/>
              </a:rPr>
              <a:t>built in the year 2000 and Beyond</a:t>
            </a:r>
          </a:p>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Spike in House Price for </a:t>
            </a:r>
            <a:r>
              <a:rPr lang="en-US" sz="1200" b="1" dirty="0" smtClean="0">
                <a:latin typeface="Arial" panose="020B0604020202020204" pitchFamily="34" charset="0"/>
                <a:cs typeface="Arial" panose="020B0604020202020204" pitchFamily="34" charset="0"/>
              </a:rPr>
              <a:t>years 2006 and 2009 </a:t>
            </a:r>
            <a:endParaRPr lang="en-IN"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6699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7127" y="92365"/>
            <a:ext cx="5828145" cy="415636"/>
          </a:xfrm>
          <a:solidFill>
            <a:schemeClr val="accent4">
              <a:lumMod val="20000"/>
              <a:lumOff val="80000"/>
            </a:schemeClr>
          </a:solidFill>
        </p:spPr>
        <p:txBody>
          <a:bodyPr>
            <a:noAutofit/>
          </a:bodyPr>
          <a:lstStyle/>
          <a:p>
            <a:pPr algn="ctr"/>
            <a:r>
              <a:rPr lang="en-US" sz="2400" b="1" dirty="0">
                <a:latin typeface="Arial" panose="020B0604020202020204" pitchFamily="34" charset="0"/>
                <a:cs typeface="Arial" panose="020B0604020202020204" pitchFamily="34" charset="0"/>
              </a:rPr>
              <a:t>Customer Preference and </a:t>
            </a:r>
            <a:r>
              <a:rPr lang="en-US" sz="2400" b="1" dirty="0" smtClean="0">
                <a:latin typeface="Arial" panose="020B0604020202020204" pitchFamily="34" charset="0"/>
                <a:cs typeface="Arial" panose="020B0604020202020204" pitchFamily="34" charset="0"/>
              </a:rPr>
              <a:t>Amenities</a:t>
            </a:r>
            <a:endParaRPr lang="en-IN" sz="2400" b="1" dirty="0"/>
          </a:p>
        </p:txBody>
      </p:sp>
      <p:pic>
        <p:nvPicPr>
          <p:cNvPr id="4" name="Picture 3"/>
          <p:cNvPicPr>
            <a:picLocks noChangeAspect="1"/>
          </p:cNvPicPr>
          <p:nvPr/>
        </p:nvPicPr>
        <p:blipFill>
          <a:blip r:embed="rId2"/>
          <a:stretch>
            <a:fillRect/>
          </a:stretch>
        </p:blipFill>
        <p:spPr>
          <a:xfrm>
            <a:off x="92364" y="704849"/>
            <a:ext cx="4405745" cy="3220605"/>
          </a:xfrm>
          <a:prstGeom prst="rect">
            <a:avLst/>
          </a:prstGeom>
          <a:ln>
            <a:noFill/>
          </a:ln>
          <a:effectLst>
            <a:outerShdw blurRad="190500" algn="tl" rotWithShape="0">
              <a:srgbClr val="000000">
                <a:alpha val="70000"/>
              </a:srgbClr>
            </a:outerShdw>
          </a:effectLst>
        </p:spPr>
      </p:pic>
      <p:sp>
        <p:nvSpPr>
          <p:cNvPr id="5" name="AutoShape 2" descr="data:image/png;base64,iVBORw0KGgoAAAANSUhEUgAAB/cAAATYCAYAAADqAkQgAAAAOXRFWHRTb2Z0d2FyZQBNYXRwbG90bGliIHZlcnNpb24zLjcuMSwgaHR0cHM6Ly9tYXRwbG90bGliLm9yZy/bCgiHAAAACXBIWXMAAA9hAAAPYQGoP6dpAACe9klEQVR4nOzdeZSWdf3/8dewb86AyhKKgriSpokGmLgEOhWaJiqaCS5lmlpCLrivZdk3lzS1sq9Lyk+h1AQUM/cU0zB35dtiYSq4AaOooMz8/uhwxwTKoOB8yMfjnPvEXNfnvq73fTvnPqfzvK9rqhoaGhoCAAAAAAAAABSrRXMPAAAAAAAAAAC8P3EfAAAAAAAAAAon7gMAAAAAAABA4cR9AAAAAAAAACicuA8AAAAAAAAAhRP3AQAAAAAAAKBw4j4AAAAAAAAAFE7cBwAAAAAAAIDCifsAAAAAAAAAUDhxHwAAgI+tHXbYITvssENzj9FI7969c8ABBzT3GCzFAQcckN69ezfaVlVVldNOO61Z5llep512Wqqqqhpt8/sGAACw6hD3AQAAWGU8/vjj2XPPPbPuuuumXbt2WWuttbLTTjvlwgsvbO7Rkvwr/lZVVVUe1dXV2XzzzfOjH/0o8+fPb+7xmlVDQ0N++ctfZrvttkvnzp3ToUOHbLbZZjnjjDMyb9685h7vI/Hqq6/mmGOOyUYbbZR27dpl9dVXT21tbSZPntzco1U89dRTOe200/L3v/+9uUcBAADgP7Rq7gEAAACgKe6///7suOOOWWeddfL1r389PXr0yHPPPZcHHnggF1xwQY488sjmHjFJ0rZt21x22WVJkjlz5uTXv/51jj766Dz00EO59tprl/n86dOnp0WL/67v4i9cuDBf+cpXMn78+AwePDinnXZaOnTokHvvvTenn356JkyYkN/97nfp3r17c4+60kyfPj1DhgzJyy+/nAMPPDBbbbVV5syZk2uuuSa77LJLjjvuuHz/+99vlrkW/3176qmncvrpp2eHHXZY4i4FAAAANC9xHwAAgFXCd7/73dTU1OShhx5K586dG+176aWXmmeopWjVqlW++tWvVn7+5je/mQEDBuS6667Lueeem549ey7xnIaGhrz99ttp37592rZt+1GO+5E455xzMn78+Bx99NH54Q9/WNl+yCGHZO+9987uu++eAw44ILfccstHOtebb76ZDh06rPTzvPPOO9lzzz0ze/bs3HPPPRkwYEBl3+jRo7PffvvlBz/4Qfr375+99tprpc+zuP/G3zcAAID/Vv9dlwIAAADwX+uvf/1rPvnJTy4R9pOkW7dujX6+/PLL87nPfS7dunVL27Zt069fv1xyySVNOs/8+fNz6qmnZv3110/btm3Tq1evHHvssR/4tvotWrTIDjvskCSVW5337t07u+yyS2699dZstdVWad++fX76059W9v3n30CfM2dORo8end69e6dt27ZZe+21M3LkyLzyyisfeu4jjjginTp1yptvvrnEvn333Tc9evTIwoULkyR//OMfU1tbmzXXXDPt27dPnz59ctBBB73v8d9666388Ic/zIYbbpizzz57if277rprRo0alSlTpuSBBx5Ikuyyyy5Zb731lnq8QYMGZauttmq07eqrr07//v3Tvn37rL766tlnn33y3HPPNVqzww47ZNNNN820adOy3XbbpUOHDjnhhBOSJL/5zW8ybNiw9OzZM23btk3fvn1z5plnVl73h/XrX/86TzzxRMaOHdso7CdJy5Yt89Of/jSdO3fOqaeeWtl+xRVXpKqqaonb4991112pqqrKXXfdVdl27733Zq+99so666xT+W8/evTovPXWW8ucbfHftyuuuKLy5YIdd9yx8ucl7rrrrowaNSprrrlm3nnnnSWOsfPOO2ejjTZq4rsBAADAByXuAwAAsEpYd911M23atDzxxBPLXHvJJZdk3XXXzQknnJAf/ehH6dWrV775zW/mJz/5yfs+r76+Pl/60pfyP//zP9l1111z4YUXZvfdd895552XESNGfODZ//rXvyZJ1lhjjcq26dOnZ999981OO+2UCy64IFtsscVSn/vGG29k8ODBufDCC7PzzjvnggsuyKGHHppnnnkm//znPz/03CNGjMi8efOW+Lvvb775ZiZOnJg999wzLVu2zEsvvZSdd945f//73zN27NhceOGF2W+//SpB/r38/ve/z+zZs/OVr3wlrVot/QaCI0eOTJJMmjSpMtOzzz6bhx56qNG6f/zjH3nggQeyzz77VLZ997vfzciRI7PBBhvk3HPPzVFHHZXbb7892223XebMmdPo+a+++mq+8IUvZIsttsj555+fHXfcMcm/onanTp0yZsyYXHDBBenfv39OOeWUjB079n1fW1NNnDix0ev8TzU1Ndltt93y9NNPV35XlseECRPy5ptv5rDDDsuFF16Y2traXHjhhe95vvey3Xbb5Vvf+laS5IQTTsgvf/nL/PKXv8wmm2yS/fffP6+++mpuvfXWRs+ZOXNm7rjjjkZ3qwAAAGDlcFt+AAAAVglHH310Jcx+5jOfyeDBgzNkyJDsuOOOad26daO1d999d9q3b1/5+YgjjsjnP//5nHvuuTn88MPf8xzjxo3L7373u9x9993ZdtttK9s33XTTHHroobn//vuzzTbbLHPWRVfUz507N+PHj8+NN96YT33qU42ubv7LX/6SKVOmpLa29n2P9cMf/jBPPPFErr/++nz5y1+ubD/ppJPS0NDwoefedttts9Zaa+W6665rdEv4yZMnZ968eZUvB9x///2ZPXt2fvvb3za6cv6ss8563/mfeuqpJMnmm2/+nmsW7Xv66aeTJLvttlvatm2b6667LltvvXVl3fjx41NVVZW99947yb9i/6mnnpqzzjqrchV+kuyxxx759Kc/nYsvvrjR9pkzZ+bSSy/NN77xjUbnHzduXKPfl0MPPTSHHnpoLr744px11lkf+tb1Tz31VGpqarLuuuu+55pF78FTTz2Vvn37Ltfxf/CDHzSa/5BDDsn666+fE044ITNmzMg666zTpOOst956GTx4cH784x9np512qtxxIkm6du2atddeO1dffXV22WWXyvb/9//+X+rr68V9AACAj4Ar9wEAAFgl7LTTTpk6dWq+9KUv5dFHH80555yT2trarLXWWrnpppsarV08dM6dOzevvPJKtt9++/ztb3/L3Llz3/McEyZMyCabbJKNN944r7zySuXxuc99Lkly5513LnPOefPmpWvXrunatWslsA4aNCg33HBDo3V9+vRZZthP/nVL980337xR2F+kqqrqQ89dVVWVvfbaKzfffHPeeOONyvbrrrsua621VuXLAov+HMKkSZOWemv29/L6668nSVZbbbX3XLNoX11dXZKkuro6X/jCFzJ+/PjKFxgWzTRw4MBKrL7++utTX1+fvffeu9Hr7tGjRzbYYIMlXnfbtm1z4IEHLnH+xX9fXn/99bzyyisZPHhw3nzzzTzzzDNNfq3v5fXXX3/f15/8+z1Y9H4tj8XnnzdvXl555ZVss802aWhoyJ/+9KflPt7StGjRIvvtt19uuummRjNec8012WabbdKnT58Vch4AAADem7gPAADAKmPrrbfO9ddfn9mzZ+fBBx/M8ccfn9dffz177rln5QrxJLnvvvsydOjQdOzYMZ07d07Xrl0rV3C/X9z/85//nCeffLIS5xc9NtxwwyTJSy+9tMwZ27Vrl9tuuy233XZb7rnnnjz33HO57777lvgb8k2NoX/961+z6aabvu+aDzv3iBEj8tZbb1W+JPHGG2/k5ptvzl577VX5AsH222+f4cOH5/TTT8+aa66Z3XbbLZdffnnmz5//vsduSrRe2hcARowYkeeeey5Tp05N8q/3Ydq0aY3+zMCf//znNDQ0ZIMNNljitT/99NNLvO611lorbdq0WeL8Tz75ZL785S+npqYm1dXV6dq1a+VK9Pf7fWmq1VZbbZnRftH+bt26LffxZ8yYkQMOOCCrr756OnXqlK5du2b77bdPsmLmX2TkyJF56623Kl9UmT59eqZNm5b9999/hZ0DAACA9+a2/AAAAKxy2rRpk6233jpbb711Ntxwwxx44IGZMGFCTj311Pz1r3/NkCFDsvHGG+fcc89Nr1690qZNm9x8880577zzUl9f/57Hra+vz2abbZZzzz13qft79eq1zNlatmyZoUOHLnPd4ldbf1gfdu6BAwemd+/eGT9+fL7yla9k4sSJeeuttxqF9KqqqvzqV7/KAw88kIkTJ+bWW2/NQQcdlB/96Ed54IEH0qlTp6Uee5NNNkmSPPbYY9l9992Xuuaxxx5LkvTr16+ybdddd02HDh0yfvz4bLPNNhk/fnxatGjR6E8H1NfXp6qqKrfccktatmy5xHH/c6alvedz5szJ9ttvn+rq6pxxxhnp27dv2rVrl4cffjjHHXfc+/6+NFW/fv3yyCOPvO8t8he9B4u+BLLoSxX/aeHChUv8vNNOO+W1117Lcccdl4033jgdO3bM888/nwMOOGCFzL/46+jfv3+uvvrqjBw5MldffXXatGlT+TMJAAAArFziPgAAAKu0RX///cUXX0ySTJw4MfPnz89NN93UKKQ25Zb6ffv2zaOPPpohQ4a8Z1z9qPXt2zdPPPHEMtd82Ln33nvvXHDBBamrq8t1112X3r17Z+DAgUusGzhwYAYOHJjvfve7GTduXPbbb79ce+21+drXvrbU42677bbp3Llzxo0blxNPPHGpEf6qq65KkkZ/y71jx47ZZZddMmHChJx77rm57rrrMnjw4PTs2bPR625oaEifPn0qdylYXnfddVdeffXVXH/99dluu+0q25999tkPdLyl2XXXXTNu3LhcddVVOemkk5bYX1dXl9/85jfZcsstK3G/S5cuSf715YPF/eMf/2j08+OPP57/+7//y5VXXpmRI0dWtt92220faNZl/f6MHDkyY8aMyYsvvphx48Zl2LBhlVkBAABYudyWHwAAgFXCnXfe2ejvry9y8803J0k22mijJKnE48XXzp07N5dffvkyz7H33nvn+eefz89//vMl9r311luZN2/eB5r9wxg+fHgeffTRyq3QF7foNa6IuUeMGJH58+fnyiuvzJQpU5a4Gnv27NlLvP9bbLFFkrzvrfk7dOiQo48+OtOnT8+JJ564xP7JkyfniiuuSG1t7RJfJhgxYkReeOGFXHbZZXn00Ucb3UkgSfbYY4+0bNkyp59++hKzNTQ05NVXX13m617a78uCBQty8cUXL/O5TTV8+PB88pOfzPe///388Y9/bLSvvr4+hx12WGbPnt3o/enbt2+S5J577qlsW7hwYX72s58tc/6GhoZccMEFH2jWjh07JlnySwWL7Lvvvqmqqsq3v/3t/O1vf6v8+QIAAABWPlfuAwAAsEo48sgj8+abb+bLX/5yNt544yxYsCD3339/5SrzAw88MEmy8847p02bNtl1113zjW98I2+88UZ+/vOfp1u3bpWr+9/L/vvvn/Hjx+fQQw/NnXfemc9+9rNZuHBhnnnmmYwfPz633npr5U4BH5Vjjjkmv/rVr7LXXnvloIMOSv/+/fPaa6/lpptuyqWXXprNN998hcy95ZZbZv3118+JJ56Y+fPnLxHSr7zyylx88cX58pe/nL59++b111/Pz3/+81RXV+eLX/zi+x577Nix+dOf/pQf/OAHmTp1aoYPH5727dvn97//fa6++upssskmufLKK5d43he/+MWsttpqOfroo9OyZcsMHz680f6+ffvmrLPOyvHHH5+///3v2X333bPaaqvl2WefzQ033JBDDjkkRx999PvOts0226RLly4ZNWpUvvWtb6Wqqiq//OUvl/pFkg+qdevW+fWvf53Pfe5z2XbbbXPggQdmq622ypw5czJu3Lg8/PDDOeGEE7LHHntUnvPJT34yAwcOzPHHH5/XXnstq6++eq699tq8++67jY698cYbp2/fvjn66KPz/PPPp7q6Or/+9a8ze/bsDzTrFltskZYtW+YHP/hB5s6dm7Zt2+Zzn/tcunXrliTp2rVrPv/5z2fChAnp3Llzhg0b9sHfGAAAAJaLuA8AAMAq4X/+538yYcKE3HzzzfnZz36WBQsWZJ111sk3v/nNnHTSSencuXOSf13B/6tf/SonnXRSjj766PTo0SOHHXZYunbtmoMOOuh9z9GiRYvceOONOe+883LVVVflhhtuSIcOHbLeeuvl29/+9ge+9fuH0alTp9x777059dRTc8MNN+TKK69Mt27dMmTIkKy99tordO4RI0bku9/9btZff/1sueWWjfZtv/32efDBB3Pttddm1qxZqampyWc+85lcc8016dOnz/set2XLlhk/fnyuuuqqXHbZZTn55JOzYMGC9O3bN6eeemq+853vVK4YX1y7du3ypS99Kddcc02GDh1aCcyLGzt2bDbccMOcd955Of3005MkvXr1ys4775wvfelLy3zNa6yxRiZNmpTvfOc7Oemkk9KlS5d89atfzZAhQ1JbW7vM5zfVRhttlEcffTTf//7385vf/Cb/+7//mwULFiRJfvGLXyz1d/Oaa67JN77xjXz/+99P586dc/DBB2fHHXfMTjvtVFnTunXrTJw4Md/61rdy9tlnp127dvnyl7+cI444Iptvvvlyz9mjR49ceumlOfvss3PwwQdn4cKFufPOOxu99yNHjsykSZOy9957p23bth/g3QAAAOCDqGpYkV9FBwAAAKBJHn/88QwePDi9evXK73//+9TU1DT3SE3ym9/8JrvvvnvuueeeDB48uLnHAQAA+NgQ9wEAAACayd13353a2toMGjQot956a9q0adPcIy3TLrvskqeffjp/+ctfUlVV1dzjAAAAfGy4LT8AAABAM9l+++3z9ttvN/cYTXLttdfmsccey+TJk3PBBRcI+wAAAB8xV+4DAAAAsExVVVXp1KlTRowYkUsvvTStWrlmBAAA4KPk/4UBAAAAsEyuDwEAAGheLZp7AAAAAAAAAADg/Yn7AAAAAAAAAFA4t+X/CNXX1+eFF17IaqutlqqqquYeBwAAAAAAAIBm1NDQkNdffz09e/ZMixbvf22+uP8ReuGFF9KrV6/mHgMAAAAAAACAgjz33HNZe+2133eNuP8RWm211ZL86z9MdXV1M08DAAAAAAAAQHOqq6tLr169Ki35/Yj7H6FFt+Kvrq4W9wEAAAAAAABIkib9Wff3v2k/AAAAAAAAANDs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CtmnsAAAAAACCZfebs5h6BVViXk7s09wgAAKxkr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rXrHG/d+/eqaqqWuJx+OGHJ0nefvvtHH744VljjTXSqVOnDB8+PLNmzWp0jBkzZmTYsGHp0KFDunXrlmOOOSbvvvtuozV33XVXttxyy7Rt2zbrr79+rrjiiiVm+clPfpLevXunXbt2GTBgQB588MFG+5syCwAAAAAAAACsDM0a9x966KG8+OKLlcdtt92WJNlrr72SJKNHj87EiRMzYcKE3H333XnhhReyxx57VJ6/cOHCDBs2LAsWLMj999+fK6+8MldccUVOOeWUyppnn302w4YNy4477phHHnkkRx11VL72ta/l1ltvray57rrrMmbMmJx66ql5+OGHs/nmm6e2tjYvvfRSZc2yZgEAAAAAAACAlaWqoaGhobmHWOSoo47KpEmT8uc//zl1dXXp2rVrxo0blz333DNJ8swzz2STTTbJ1KlTM3DgwNxyyy3ZZZdd8sILL6R79+5JkksvvTTHHXdcXn755bRp0ybHHXdcJk+enCeeeKJynn322Sdz5szJlClTkiQDBgzI1ltvnYsuuihJUl9fn169euXII4/M2LFjM3fu3GXO0hR1dXWpqanJ3LlzU11dvcLeNwAAAABWfbPPnN3cI7AK63Jyl+YeAQCAD2B5GnKzXrm/uAULFuTqq6/OQQcdlKqqqkybNi3vvPNOhg4dWlmz8cYbZ5111snUqVOTJFOnTs1mm21WCftJUltbm7q6ujz55JOVNYsfY9GaRcdYsGBBpk2b1mhNixYtMnTo0MqapsyyNPPnz09dXV2jBwAAAAAAAAAsr2Li/o033pg5c+bkgAMOSJLMnDkzbdq0SefOnRut6969e2bOnFlZs3jYX7R/0b73W1NXV5e33norr7zyShYuXLjUNYsfY1mzLM3ZZ5+dmpqayqNXr17LfiMAAAAAAAAA4D8UE/d/8Ytf5Atf+EJ69uzZ3KOsMMcff3zmzp1beTz33HPNPRIAAAAAAAAAq6BWzT1AkvzjH//I7373u1x//fWVbT169MiCBQsyZ86cRlfMz5o1Kz169KisefDBBxsda9asWZV9i/530bbF11RXV6d9+/Zp2bJlWrZsudQ1ix9jWbMsTdu2bdO2bdsmvgsAAAAAAAAAsHRFXLl/+eWXp1u3bhk2bFhlW//+/dO6devcfvvtlW3Tp0/PjBkzMmjQoCTJoEGD8vjjj+ell16qrLnttttSXV2dfv36VdYsfoxFaxYdo02bNunfv3+jNfX19bn99tsra5oyCwAAAAAAAACsLM1+5X59fX0uv/zyjBo1Kq1a/XucmpqaHHzwwRkzZkxWX331VFdX58gjj8ygQYMycODAJMnOO++cfv36Zf/9988555yTmTNn5qSTTsrhhx9euWL+0EMPzUUXXZRjjz02Bx10UO64446MHz8+kydPrpxrzJgxGTVqVLbaaqt85jOfyfnnn5958+blwAMPbPIsAAAAAAAAALCyNHvc/93vfpcZM2bkoIMOWmLfeeedlxYtWmT48OGZP39+amtrc/HFF1f2t2zZMpMmTcphhx2WQYMGpWPHjhk1alTOOOOMypo+ffpk8uTJGT16dC644IKsvfbaueyyy1JbW1tZM2LEiLz88ss55ZRTMnPmzGyxxRaZMmVKunfv3uRZAAAAAAAAAGBlqWpoaGho7iE+Lurq6lJTU5O5c+emurq6uccBAAAAoCCzz5zd3COwCutycpfmHgEAgA9geRpyi49oJgAAAAAAAADgAxL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rZp7AAAAAD56s8+c3dwjsArrcnKX5h4BAAAAPnZcuQ8AAAAAAAAAhRP3AQAAAAAAAKBw4j4AAAAAAAAAFE7cBwAAAAAAAIDCifsAAAAAAAAAUDhxHwAAAAAAAAAKJ+4DAAAAAAAAQOHEfQAAAAAAAAAonLgPAAAAAAAAAIUT9wEAAAAAAACgcOI+AAAAAAAAABRO3AcAAAAAAACAwjV73H/++efz1a9+NWussUbat2+fzTbbLH/84x8r+xsaGnLKKafkE5/4RNq3b5+hQ4fmz3/+c6NjvPbaa9lvv/1SXV2dzp075+CDD84bb7zRaM1jjz2WwYMHp127dunVq1fOOeecJWaZMGFCNt5447Rr1y6bbbZZbr755kb7mzILAAAAAAAAAKxozRr3Z8+enc9+9rNp3bp1brnlljz11FP50Y9+lC5dulTWnHPOOfnxj3+cSy+9NH/4wx/SsWPH1NbW5u23366s2W+//fLkk0/mtttuy6RJk3LPPffkkEMOqeyvq6vLzjvvnHXXXTfTpk3LD3/4w5x22mn52c9+Vllz//33Z999983BBx+cP/3pT9l9992z++6754knnliuWQAAAAAAAABgRatqaGhoaK6Tjx07Nvfdd1/uvffepe5vaGhIz549853vfCdHH310kmTu3Lnp3r17rrjiiuyzzz55+umn069fvzz00EPZaqutkiRTpkzJF7/4xfzzn/9Mz549c8kll+TEE0/MzJkz06ZNm8q5b7zxxjzzzDNJkhEjRmTevHmZNGlS5fwDBw7MFltskUsvvbRJsyxLXV1dampqMnfu3FRXV3/wNw4AAOBDmn3m7OYegVVYl5O7LHsRsNx8NvNh+GwGAFg1LU9DbtYr92+66aZstdVW2WuvvdKtW7d8+tOfzs9//vPK/meffTYzZ87M0KFDK9tqamoyYMCATJ06NUkyderUdO7cuRL2k2To0KFp0aJF/vCHP1TWbLfddpWwnyS1tbWZPn16Zs+eXVmz+HkWrVl0nqbM8p/mz5+furq6Rg8AAAAAAAAAWF7NGvf/9re/5ZJLLskGG2yQW2+9NYcddli+9a1v5corr0ySzJw5M0nSvXv3Rs/r3r17Zd/MmTPTrVu3RvtbtWqV1VdfvdGapR1j8XO815rF9y9rlv909tlnp6ampvLo1avXst4SAAAAAAAAAFhCs8b9+vr6bLnllvne976XT3/60znkkEPy9a9/PZdeemlzjrXCHH/88Zk7d27l8dxzzzX3SAAAAAAAAACsgpo17n/iE59Iv379Gm3bZJNNMmPGjCRJjx49kiSzZs1qtGbWrFmVfT169MhLL73UaP+7776b1157rdGapR1j8XO815rF9y9rlv/Utm3bVFdXN3oAAAAAAAAAwPJq1rj/2c9+NtOnT2+07f/+7/+y7rrrJkn69OmTHj165Pbbb6/sr6uryx/+8IcMGjQoSTJo0KDMmTMn06ZNq6y54447Ul9fnwEDBlTW3HPPPXnnnXcqa2677bZstNFG6dKlS2XN4udZtGbReZoyCwAAAAAAAACsDM0a90ePHp0HHngg3/ve9/KXv/wl48aNy89+9rMcfvjhSZKqqqocddRROeuss3LTTTfl8ccfz8iRI9OzZ8/svvvuSf51pf/nP//5fP3rX8+DDz6Y++67L0cccUT22Wef9OzZM0nyla98JW3atMnBBx+cJ598Mtddd10uuOCCjBkzpjLLt7/97UyZMiU/+tGP8swzz+S0007LH//4xxxxxBFNngUAAAAAAAAAVoZWzXnyrbfeOjfccEOOP/74nHHGGenTp0/OP//87LfffpU1xx57bObNm5dDDjkkc+bMybbbbpspU6akXbt2lTXXXHNNjjjiiAwZMiQtWrTI8OHD8+Mf/7iyv6amJr/97W9z+OGHp3///llzzTVzyimn5JBDDqms2WabbTJu3LicdNJJOeGEE7LBBhvkxhtvzKabbrpcswAAAAAAAADAilbV0NDQ0NxDfFzU1dWlpqYmc+fOTXV1dXOPAwAAfIzNPnN2c4/AKqzLyV2aewT4r+SzmQ/DZzMAwKppeRpys96WHwAAAAAAAABYNn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FaNfcAAMB/t9lnzm7uEViFdTm5S3OPAAAAAABQBF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Fyzxv3TTjstVVVVjR4bb7xxZf/bb7+dww8/PGussUY6deqU4cOHZ9asWY2OMWPGjAwbNiwdOnRIt27dcswxx+Tdd99ttOauu+7KlltumbZt22b99dfPFVdcscQsP/nJT9K7d++0a9cuAwYMyIMPPthof1NmAQAAAAAAAICVodmv3P/kJz+ZF198sfL4/e9/X9k3evToTJw4MRMmTMjdd9+dF154IXvssUdl/8KFCzNs2LAsWLAg999/f6688spcccUVOeWUUyprnn322QwbNiw77rhjHnnkkRx11FH52te+lltvvbWy5rrrrsuYMWNy6qmn5uGHH87mm2+e2travPTSS02eBQAAAAAAAABWlqqGhoaG5jr5aaedlhtvvDGPPPLIEvvmzp2brl27Zty4cdlzzz2TJM8880w22WSTTJ06NQMHDswtt9ySXXbZJS+88EK6d++eJLn00ktz3HHH5eWXX06bNm1y3HHHZfLkyXniiScqx95nn30yZ86cTJkyJUkyYMCAbL311rnooouSJPX19enVq1eOPPLIjB07tkmzNEVdXV1qamoyd+7cVFdXf+D3DQBWJbPPnN3cI7AK63Jyl+YeAf5r+Xzmw/D5DCuHz2Y+DJ/NAACrpuVpyM1+5f6f//zn9OzZM+utt17222+/zJgxI0kybdq0vPPOOxk6dGhl7cYbb5x11lknU6dOTZJMnTo1m222WSXsJ0ltbW3q6ury5JNPVtYsfoxFaxYdY8GCBZk2bVqjNS1atMjQoUMra5oyy9LMnz8/dXV1jR4AAAAAAAAAsLyaNe4PGDAgV1xxRaZMmZJLLrkkzz77bAYPHpzXX389M2fOTJs2bdK5c+dGz+nevXtmzpyZJJk5c2ajsL9o/6J977emrq4ub731Vl555ZUsXLhwqWsWP8ayZlmas88+OzU1NZVHr169mvbGAAAAAAAAAMBiWjXnyb/whS9U/v2pT30qAwYMyLrrrpvx48enffv2zTjZinH88cdnzJgxlZ/r6uoEfgAAAAAAAACWW7Pfln9xnTt3zoYbbpi//OUv6dGjRxYsWJA5c+Y0WjNr1qz06NEjSdKjR4/MmjVrif2L9r3fmurq6rRv3z5rrrlmWrZsudQ1ix9jWbMsTdu2bVNdXd3oAQAAAAAAAADLq6i4/8Ybb+Svf/1rPvGJT6R///5p3bp1br/99sr+6dOnZ8aMGRk0aFCSZNCgQXn88cfz0ksvVdbcdtttqa6uTr9+/SprFj/GojWLjtGmTZv079+/0Zr6+vrcfvvtlTVNmQUAAAAAAAAAVpZmvS3/0UcfnV133TXrrrtuXnjhhZx66qlp2bJl9t1339TU1OTggw/OmDFjsvrqq6e6ujpHHnlkBg0alIEDByZJdt555/Tr1y/7779/zjnnnMycOTMnnXRSDj/88LRt2zZJcuihh+aiiy7Ksccem4MOOih33HFHxo8fn8mTJ1fmGDNmTEaNGpWtttoqn/nMZ3L++edn3rx5OfDAA5OkSbMAAAAAAAAAwMrSrHH/n//8Z/bdd9+8+uqr6dq1a7bddts88MAD6dq1a5LkvPPOS4sWLTJ8+PDMnz8/tbW1ufjiiyvPb9myZSZNmpTDDjssgwYNSseOHTNq1KicccYZlTV9+vTJ5MmTM3r06FxwwQVZe+21c9lll6W2trayZsSIEXn55ZdzyimnZObMmdliiy0yZcqUdO/evbJmWbMAAAAAAAAAwMpS1dDQ0NDcQ3xc1NXVpaamJnPnzk11dXVzjwMAH4nZZ85u7hFYhXU5uUtzjwD/tXw+82H4fIaVw2czH4bPZgCAVdPyNOQWH9FMAAAAAAAAAMAHJO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uA8c9//yl7/k1ltvzVtvvZUkaWhoWGFDAQAAAAAAAAD/ttxx/9VXX83QoUOz4YYb5otf/GJefPHFJMnBBx+c73znOyt8QAAAAAAAAAD4uFvuuD969Oi0atUqM2bMSIcOHSrbR4wYkSlTpqzQ4QAAAAAAAACApNXyPuG3v/1tbr311qy99tqNtm+wwQb5xz/+scIGAwAAAAAAAAD+Zbmv3J83b16jK/YXee2119K2bdsVMhQAAAAAAAAA8G/LHfcHDx6cq666qvJzVVVV6uvrc84552THHXdcocMBAAAAAAAAAB/gtvznnHNOhgwZkj/+8Y9ZsGBBjj322Dz55JN57bXXct99962MGQEAAAAAAADgY225r9zfdNNN83//93/Zdttts9tuu2XevHnZY4898qc//Sl9+/ZdGTMCAAAAAAAAwMfacl+5nyQ1NTU58cQTV/QsAAAAAAAAAMBSLPeV+5dffnkmTJiwxPYJEybkyiuvXCFDAQAAAAAAAAD/ttxx/+yzz86aa665xPZu3brle9/73goZCgAAAAAAAAD4t+WO+zNmzEifPn2W2L7uuutmxowZK2QoAAAAAAAAAODfljvud+vWLY899tgS2x999NGsscYaK2QoAAAAAAAAAODfljvu77vvvvnWt76VO++8MwsXLszChQtzxx135Nvf/nb22WeflTEjAAAAAAAAAHystVreJ5x55pn5+9//niFDhqRVq389vb6+PiNHjsz3vve9FT4gAAAAAAAAAHzcLXfcb9OmTa677rqceeaZefTRR9O+fftsttlmWXfddVfGfAAAAAAAAADwsbfccX+RDTfcMBtuuOGKnAUAAAAAAAAAWIomxf0xY8bkzDPPTMeOHTNmzJj3XXvuueeukMEAAAAAAAAAgH9pUtz/05/+lHfeeSdJ8vDDD6eqqmqp695rOwAAAAAAAADwwTUp7t95552Vf991110raxYAAAAAAAAAYClaLM/id955J61atcoTTzyxsuYBAAAAAAAAAP7DcsX91q1bZ5111snChQtX1jwAAAAAAAAAwH9YrrifJCeeeGJOOOGEvPbaaytjHgAAAAAAAADgPyx33L/oootyzz33pGfPntloo42y5ZZbNnp8UN///vdTVVWVo446qrLt7bffzuGHH5411lgjnTp1yvDhwzNr1qxGz5sxY0aGDRuWDh06pFu3bjnmmGPy7rvvNlpz1113Zcstt0zbtm2z/vrr54orrlji/D/5yU/Su3fvtGvXLgMGDMiDDz7YaH9TZgEAAAAAAACAlaHV8j5ht912S1VV1Qod4qGHHspPf/rTfOpTn2q0ffTo0Zk8eXImTJiQmpqaHHHEEdljjz1y3333JUkWLlyYYcOGpUePHrn//vvz4osvZuTIkWndunW+973vJUmeffbZDBs2LIceemiuueaa3H777fna176WT3ziE6mtrU2SXHfddRkzZkwuvfTSDBgwIOeff35qa2szffr0dOvWrUmzAAAAAAAAAMDKUtXQ0NDQnAO88cYb2XLLLXPxxRfnrLPOyhZbbJHzzz8/c+fOTdeuXTNu3LjsueeeSZJnnnkmm2yySaZOnZqBAwfmlltuyS677JIXXngh3bt3T5JceumlOe644/Lyyy+nTZs2Oe644zJ58uQ88cQTlXPus88+mTNnTqZMmZIkGTBgQLbeeutcdNFFSZL6+vr06tUrRx55ZMaOHdukWZqirq4uNTU1mTt3bqqrq1fYewgAJZt95uzmHoFVWJeTuzT3CPBfy+czH4bPZ1g5fDbzYfhsBgBYNS1PQ27ybfnnzZuXww47LGuttVa6du2affbZJy+//PKHHvbwww/PsGHDMnTo0Ebbp02blnfeeafR9o033jjrrLNOpk6dmiSZOnVqNttss0rYT5La2trU1dXlySefrKz5z2PX1tZWjrFgwYJMmzat0ZoWLVpk6NChlTVNmWVp5s+fn7q6ukYPAAAAAAAAAFheTY77J598cn75y19ml112yVe+8pXccccdOeSQQz7Uya+99to8/PDDOfvss5fYN3PmzLRp0yadO3dutL179+6ZOXNmZc3iYX/R/kX73m9NXV1d3nrrrbzyyitZuHDhUtcsfoxlzbI0Z599dmpqaiqPXr16vedaAAAAAAAAAHgvrZq68IYbbsjll1+evfbaK0kycuTIDBw4MO+++25atWryYSqee+65fPvb385tt92Wdu3aLffzVwXHH398xowZU/m5rq5O4AcAAAAAAABguTX5yv1//vOf+exnP1v5uX///mndunVeeOGFD3TiadOm5aWXXsqWW26ZVq1apVWrVrn77rvz4x//OK1atUr37t2zYMGCzJkzp9HzZs2alR49eiRJevTokVmzZi2xf9G+91tTXV2d9u3bZ80110zLli2XumbxYyxrlqVp27ZtqqurGz0AAAAAAAAAYHk1Oe7X19endevWjba1atUqCxcu/EAnHjJkSB5//PE88sgjlcdWW22V/fbbr/Lv1q1b5/bbb688Z/r06ZkxY0YGDRqUJBk0aFAef/zxvPTSS5U1t912W6qrq9OvX7/KmsWPsWjNomO0adMm/fv3b7Smvr4+t99+e2XNoi8yvN8sAAAAAAAAALCyNPl++g0NDRkyZEijW/C/+eab2XXXXdOmTZvKtocffrhJx1tttdWy6aabNtrWsWPHrLHGGpXtBx98cMaMGZPVV1891dXVOfLIIzNo0KAMHDgwSbLzzjunX79+2X///XPOOedk5syZOemkk3L44Yenbdu2SZJDDz00F110UY499tgcdNBBueOOOzJ+/PhMnjy5ct4xY8Zk1KhR2WqrrfKZz3wm559/fubNm5cDDzwwSVJTU7PMWQAAAAAAAABgZWly3D/11FOX2Lbbbrut0GH+03nnnZcWLVpk+PDhmT9/fmpra3PxxRdX9rds2TKTJk3KYYcdlkGDBqVjx44ZNWpUzjjjjMqaPn36ZPLkyRk9enQuuOCCrL322rnssstSW1tbWTNixIi8/PLLOeWUUzJz5sxsscUWmTJlSrp3797kWQAAAAAAAABgZalqaGhoaO4hPi7q6upSU1OTuXPnprq6urnHAYCPxOwzZzf3CKzCupzcpblHgP9aPp/5MHw+w8rhs5kPw2czAMCqaXkacouPaCYAAAAAAAAA4AMS9wEAAAAAAACgcOI+AAAAAAAAABRO3AcAAAAAAACAwn2ouP/222+vqDkAAAAAAAAAgPew3HG/vr4+Z555ZtZaa6106tQpf/vb35IkJ598cn7xi1+s8AEBAAAAAAAA4ONuueP+WWedlSuuuCLnnHNO2rRpU9m+6aab5rLLLluhwwEAAAAAAAAAHyDuX3XVVfnZz36W/fbbLy1btqxs33zzzfPMM8+s0OEAAAAAAAAAgA8Q959//vmsv/76S2yvr6/PO++8s0KGAgAAAAAAAAD+bbnjfr9+/XLvvfcusf1Xv/pVPv3pT6+QoQAAAAAAAACAf2u1vE845ZRTMmrUqDz//POpr6/P9ddfn+nTp+eqq67KpEmTVsaMAAAAAAAAAPCxttxX7u+2226ZOHFifve736Vjx4455ZRT8vTTT2fixInZaaedVsaMAAAAAAAAAPCxttxX7ifJ4MGDc9ttt63oWQAAAAAAAACApVjuK/cBAAAAAAAAgI9Wk67c79KlS6qqqpp0wNdee+1DDQQAAAAAAAAANNakuH/++eev5DEAAAAAAAAAgPfSpLg/atSolT0HrBCzz5zd3COwCutycpfmHgEAAAAAAACWqklx/728/fbbWbBgQaNt1dXVH2ogAAAAAAAAAKCxFsv7hHnz5uWII45It27d0rFjx3Tp0qXRAwAAAAAAAABYsZY77h977LG54447cskll6Rt27a57LLLcvrpp6dnz5656qqrVsaMAAAAAAAAAPCxtty35Z84cWKuuuqq7LDDDjnwwAMzePDgrL/++ll33XVzzTXXZL/99lsZcwIAAAAAAADAx9ZyX7n/2muvZb311kuSVFdX57XXXkuSbLvttrnnnntW7HQAAAAAAAAAwPLH/fXWWy/PPvtskmTjjTfO+PHjk/zriv7OnTuv0OEAAAAAAAAAgA8Q9w888MA8+uijSZKxY8fmJz/5Sdq1a5fRo0fnmGOOWeEDAgAAAAAAAMDHXavlfcLo0aMr/x46dGiefvrpPPzww1l//fXzqU99aoUOBwAAAAAAAAB8gLj/n3r37p3evXuvgFEAAAAAAAAAgKVp8m35p06dmkmTJjXadtVVV6VPnz7p1q1bDjnkkMyfP3+FDwgAAAAAAAAAH3dNjvtnnHFGnnzyycrPjz/+eA4++OAMHTo0Y8eOzcSJE3P22WevlCEBAAAAAAAA4OOsyXH/kUceyZAhQyo/X3vttRkwYEB+/vOfZ8yYMfnxj3+c8ePHr5QhAQAAAAAAAODjrMlxf/bs2enevXvl57vvvjtf+MIXKj9vvfXWee6551bsdAAAAAAAAABA0+N+9+7d8+yzzyZJFixYkIcffjgDBw6s7H/99dfTunXrFT8hAAAAAAAAAHzMNTnuf/GLX8zYsWNz77335vjjj0+HDh0yePDgyv7HHnssffv2XSlDAgAAAAAAAMDHWaumLjzzzDOzxx57ZPvtt0+nTp1y5ZVXpk2bNpX9//u//5udd955pQwJAAAAAAAAAB9nTY77a665Zu65557MnTs3nTp1SsuWLRvtnzBhQjp16rTCBwQAAAAAAACAj7smx/1Fampqlrp99dVX/9DDAAAAAAAAAABLatHcAwAAAAAAAAAA70/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D+f3v3HnfVmP+P/91d3YcOdyc60YlGitRUDjEjp6Z8mNEwhJiMMMj5YxjG0OT0+TkzGB+nwqcwxmAwSmXIJCKiSOmATEcd1aTTff3+8Gh/2xUdyL265/l8PPaDva9rr/Veu2tde937tdde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V67h/p/+9KfYa6+9orS0NEpLS6Nz587xwgsv5Nq//PLL6Nu3b9SrVy9q1KgRxxxzTMyZMydvGZ9++mkcccQRUa1atahfv3785je/idWrV+f1efnll6NDhw5RVFQULVu2jIEDB25Qy1133RXNmzeP4uLi2HfffWPMmDF57ZtTCwAAAAAAAABsC+Ua7u+8887xP//zPzF27Nh466234pBDDomjjjoq3n///YiIuPDCC+PZZ5+NJ554Il555ZWYOXNmHH300bnnr1mzJo444ohYuXJlvPbaa/HQQw/FwIED48orr8z1mT59ehxxxBFx8MEHx7hx4+KCCy6I0047LYYOHZrr8/jjj8dFF10UV111Vbz99tvRrl276NatW8ydOzfXZ1O1AAAAAAAAAMC2UimllMq7iHXVrVs3brzxxvjFL34RO+64YwwePDh+8YtfRETEhx9+GK1bt47Ro0fHfvvtFy+88EIceeSRMXPmzGjQoEFERNxzzz1x6aWXxrx586KwsDAuvfTSeP7552PChAm5dRx//PGxaNGiGDJkSERE7LvvvrH33nvHnXfeGRERZWVl0aRJkzj33HPjt7/9bSxevHiTtWyOJUuWRK1atWLx4sVRWlr6nb1m/D8Lr15Y3iWwHavz+zrlXQJUSOZmvg1zM2w75me+DfMzbBvmZr4NczMAwPZpSzLkcj1zf11r1qyJxx57LJYtWxadO3eOsWPHxqpVq+Kwww7L9dl9992jadOmMXr06IiIGD16dLRt2zYX7EdEdOvWLZYsWZI7+3/06NF5y1jbZ+0yVq5cGWPHjs3rU1BQEIcddliuz+bUsjErVqyIJUuW5N0AAAAAAAAAYEuVe7g/fvz4qFGjRhQVFcWZZ54ZTz31VLRp0yZmz54dhYWFUbt27bz+DRo0iNmzZ0dExOzZs/OC/bXta9u+qc+SJUti+fLl8fnnn8eaNWs22mfdZWyqlo25/vrro1atWrlbkyZNNu9FAQAAAAAAAIB1lHu436pVqxg3bly88cYbcdZZZ0Xv3r3jgw8+KO+yvhOXXXZZLF68OHebMWNGeZcEAAAAAAAAwHaoSnkXUFhYGC1btoyIiI4dO8abb74Zt99+e/Ts2TNWrlwZixYtyjtjfs6cOdGwYcOIiGjYsGGMGTMmb3lz5szJta3979rH1u1TWloaJSUlUbly5ahcufJG+6y7jE3VsjFFRUVRVFS0Ba8GAAAAAAAAAGyo3M/cX19ZWVmsWLEiOnbsGFWrVo0RI0bk2iZNmhSffvppdO7cOSIiOnfuHOPHj4+5c+fm+gwbNixKS0ujTZs2uT7rLmNtn7XLKCwsjI4dO+b1KSsrixEjRuT6bE4tAAAAAAAAALCtlOuZ+5dddlkcfvjh0bRp0/jiiy9i8ODB8fLLL8fQoUOjVq1a0adPn7jooouibt26UVpaGueee2507tw59ttvv4iI+MlPfhJt2rSJk08+OW644YaYPXt2XHHFFdG3b9/cGfNnnnlm3HnnnXHJJZfEqaeeGi+99FL8+c9/jueffz5Xx0UXXRS9e/eOTp06xT777BO33XZbLFu2LH71q19FRGxWLQAAAAAAAACwrZRruD937tz45S9/GbNmzYpatWrFXnvtFUOHDo2uXbtGRMStt94aBQUFccwxx8SKFSuiW7ducffdd+eeX7ly5XjuuefirLPOis6dO0f16tWjd+/e0b9//1yfFi1axPPPPx8XXnhh3H777bHzzjvH/fffH926dcv16dmzZ8ybNy+uvPLKmD17drRv3z6GDBkSDRo0yPXZVC0AAAAAAAAAsK1USiml8i7iP8WSJUuiVq1asXjx4igtLS3vciqkhVcvLO8S2I7V+X2d8i4BKiRzM9+GuRm2HfMz34b5GbYNczPfhrkZAGD7tCUZcsH3VBMAAAAAAAAAsJWE+wAAAAAAAACQccJ9AAAAAAAAAMg44T4AAAAAAAAAZJxwHwAAAAAAAAAyTrgPAAAAAAAAABkn3AcAAAAAAACAjBPuAwAAAAAAAEDGCfcBAAAAAAAAIOOE+wAAAAAAAACQccJ9AAAAAAAAAMg44T4AAAAAAAAAZJxwHwAAAAAAAAAyTrgPAAAAAAAAABkn3AcAAAAAAACAjBPuAwAAAAAAAEDGCfcBAAAAAAAAIOOE+wAAAAAAAACQccJ9AAAAAAAAAMg44T4AAAAAAAAAZJxwHwAAAAAAAAAyTrgPAAAAAAAAABkn3AcAAAAAAACAjBPuAwAAAAAAAEDGCfcBAAAAAAAAIOOE+wAAAAAAAACQcVXKuwAANm7h1QvLuwS2U3V+X6e8SwAAAAAAAL5jzt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RclfIuAAAAAODbWHj1wvIuge1Und/XKe8SAAAANpsz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VelvAsAAIDtxcKrF5Z3CWzH6vy+TnmXAAAAAMB2zJn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Veu4f71118fe++9d9SsWTPq168fPXr0iEmTJuX1+fLLL6Nv375Rr169qFGjRhxzzDExZ86cvD6ffvppHHHEEVGtWrWoX79+/OY3v4nVq1fn9Xn55ZejQ4cOUVRUFC1btoyBAwduUM9dd90VzZs3j+Li4th3331jzJgxW1wLAAAAAAAAAHzXyjXcf+WVV6Jv377x+uuvx7Bhw2LVqlXxk5/8JJYtW5brc+GFF8azzz4bTzzxRLzyyisxc+bMOProo3Pta9asiSOOOCJWrlwZr732Wjz00EMxcODAuPLKK3N9pk+fHkcccUQcfPDBMW7cuLjgggvitNNOi6FDh+b6PP7443HRRRfFVVddFW+//Xa0a9cuunXrFnPnzt3sWgAAAAAAAABgW6iUUkrlXcRa8+bNi/r168crr7wSBx54YCxevDh23HHHGDx4cPziF7+IiIgPP/wwWrduHaNHj4799tsvXnjhhTjyyCNj5syZ0aBBg4iIuOeee+LSSy+NefPmRWFhYVx66aXx/PPPx4QJE3LrOv7442PRokUxZMiQiIjYd999Y++9944777wzIiLKysqiSZMmce6558Zvf/vbzaplU5YsWRK1atWKxYsXR2lp6Xf62vGVhVcvLO8S2I7V+X2d8i4hj/HM1jKWqUiMZyoS45mKxHimojCWqUiyNp4BANg8W5Ihl+uZ++tbvHhxRETUrVs3IiLGjh0bq1atisMOOyzXZ/fdd4+mTZvG6NGjIyJi9OjR0bZt21ywHxHRrVu3WLJkSbz//vu5PusuY22ftctYuXJljB07Nq9PQUFBHHbYYbk+m1PL+lasWBFLlizJuwEAAAAAAADAlspMuF9WVhYXXHBBHHDAAbHnnntGRMTs2bOjsLAwateunde3QYMGMXv27FyfdYP9te1r276pz5IlS2L58uXx+eefx5o1azbaZ91lbKqW9V1//fVRq1at3K1Jkyab+WoAAAAAAAAAwP+TmXC/b9++MWHChHjsscfKu5TvzGWXXRaLFy/O3WbMmFHeJQEAAAAAAACwHapS3gVERJxzzjnx3HPPxciRI2PnnXfOPd6wYcNYuXJlLFq0KO+M+Tlz5kTDhg1zfcaMGZO3vDlz5uTa1v537WPr9iktLY2SkpKoXLlyVK5ceaN91l3GpmpZX1FRURQVFW3BKwEAAAAAAAAAGyrXM/dTSnHOOefEU089FS+99FK0aNEir71jx45RtWrVGDFiRO6xSZMmxaeffhqdO3eOiIjOnTvH+PHjY+7cubk+w4YNi9LS0mjTpk2uz7rLWNtn7TIKCwujY8eOeX3KyspixIgRuT6bUwsAAAAAAAAAbAvleuZ+3759Y/DgwfHMM89EzZo1c9eur1WrVpSUlEStWrWiT58+cdFFF0XdunWjtLQ0zj333OjcuXPst99+ERHxk5/8JNq0aRMnn3xy3HDDDTF79uy44oorom/fvrmz5s8888y4884745JLLolTTz01Xnrppfjzn/8czz//fK6Wiy66KHr37h2dOnWKffbZJ2677bZYtmxZ/OpXv8rVtKlaAAAAAAAAAGBbKNdw/09/+lNERBx00EF5jw8YMCBOOeWUiIi49dZbo6CgII455phYsWJFdOvWLe6+++5c38qVK8dzzz0XZ511VnTu3DmqV68evXv3jv79++f6tGjRIp5//vm48MIL4/bbb4+dd9457r///ujWrVuuT8+ePWPevHlx5ZVXxuzZs6N9+/YxZMiQaNCgQa7PpmoBAAAAAAAAgG2hUkoplXcR/ymWLFkStWrVisWLF0dpaWl5l1MhLbx6YXmXwHaszu/rlHcJeYxntpaxTEViPFORGM9UJMYzFYWxTEWStfEMAMDm2ZIMueB7qgkAAAAAAAAA2Er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FVyrsAAAAAAAAqloVXLyzvEtiO1fl9nfIuAQAyyZn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Veu4f7IkSPjpz/9aTRu3DgqVaoUTz/9dF57SimuvPLKaNSoUZSUlMRhhx0WH330UV6fBQsWRK9evaK0tDRq164dffr0iaVLl+b1ee+99+LHP/5xFBcXR5MmTeKGG27YoJYnnngidt999yguLo62bdvG3//+9y2uBQAAAAAAAAC2hXIN95ctWxbt2rWLu+66a6PtN9xwQ9xxxx1xzz33xBtvvBHVq1ePbt26xZdffpnr06tXr3j//fdj2LBh8dxzz8XIkSPjjDPOyLUvWbIkfvKTn0SzZs1i7NixceONN0a/fv3i3nvvzfV57bXX4oQTTog+ffrEO++8Ez169IgePXrEhAkTtqgWAAAAAAAAANgWqpTnyg8//PA4/PDDN9qWUorbbrstrrjiijjqqKMiIuLhhx+OBg0axNNPPx3HH398TJw4MYYMGRJvvvlmdOrUKSIi/vjHP8Z//dd/xU033RSNGzeOQYMGxcqVK+PBBx+MwsLC2GOPPWLcuHFxyy235L4EcPvtt0f37t3jN7/5TUREXH311TFs2LC4884745577tmsWgAAAAAAAABgWynXM/e/yfTp02P27Nlx2GGH5R6rVatW7LvvvjF69OiIiBg9enTUrl07F+xHRBx22GFRUFAQb7zxRq7PgQceGIWFhbk+3bp1i0mTJsXChQtzfdZdz9o+a9ezObVszIoVK2LJkiV5NwAAAAAAAADYUpkN92fPnh0REQ0aNMh7vEGDBrm22bNnR/369fPaq1SpEnXr1s3rs7FlrLuOr+uzbvumatmY66+/PmrVqpW7NWnSZBNbDQAAAAAAAAAbymy4XxFcdtllsXjx4txtxowZ5V0SAAAAAAAAANuhzIb7DRs2jIiIOXPm5D0+Z86cXFvDhg1j7ty5ee2rV6+OBQsW5PXZ2DLWXcfX9Vm3fVO1bExRUVGUlpbm3QAAAAAAAABgS2U23G/RokU0bNgwRowYkXtsyZIl8cYbb0Tnzp0jIqJz586xaNGiGDt2bK7PSy+9FGVlZbHvvvvm+owcOTJWrVqV6zNs2LBo1apV1KlTJ9dn3fWs7bN2PZtTCwAAAAAAAABsK+Ua7i9dujTGjRsX48aNi4iI6dOnx7hx4+LTTz+NSpUqxQUXXBDXXHNN/O1vf4vx48fHL3/5y2jcuHH06NEjIiJat24d3bt3j9NPPz3GjBkTo0aNinPOOSeOP/74aNy4cUREnHjiiVFYWBh9+vSJ999/Px5//PG4/fbb46KLLsrVcf7558eQIUPi5ptvjg8//DD69esXb731VpxzzjkREZtVCwAAAAAAAABsK1XKc+VvvfVWHHzwwbn7awP33r17x8CBA+OSSy6JZcuWxRlnnBGLFi2KH/3oRzFkyJAoLi7OPWfQoEFxzjnnxKGHHhoFBQVxzDHHxB133JFrr1WrVrz44ovRt2/f6NixY+ywww5x5ZVXxhlnnJHrs//++8fgwYPjiiuuiMsvvzx+8IMfxNNPPx177rlnrs/m1AIAAAAAAAAA20K5hvsHHXRQpJS+tr1SpUrRv3//6N+//9f2qVu3bgwePPgb17PXXnvFq6+++o19jj322Dj22GO/VS0AAAAAAAAAsC2U68/yAwAAAAAAAACbJt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yrUt4FAAAAAAAAZNXCqxeWdwlsx+r8vk55lwBUIMJ9AAAAAAAA+A/gyypsLV9UyQY/yw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7fQXXfdFc2bN4/i4uLYd999Y8yYMeVdEgAAAAAAAAAVnHB/Czz++ONx0UUXxVVXXRVvv/12tGvXLrp16xZz584t79IAAAAAAAAAqMCE+1vglltuidNPPz1+9atfRZs2beKee+6JatWqxYMPPljepQEAAAAAAABQgVUp7wK2FytXroyxY8fGZZddlnusoKAgDjvssBg9evRGn7NixYpYsWJF7v7ixYsjImLJkiXbttj/YEu+9Nqy9SovqVzeJeQxntlaxjIVifFMRWI8U5EYz1QUxjIVifFMRWI8U5EYz1QUWRvLFcna7DiltMm+ldLm9CJmzpwZO+20U7z22mvRuXPn3OOXXHJJvPLKK/HGG29s8Jx+/frFH/7wh++zTAAAAAAAAAC2MzNmzIidd975G/s4c38buuyyy+Kiiy7K3S8rK4sFCxZEvXr1olKlSuVYGf+JlixZEk2aNIkZM2ZEaWlpeZcD34rxTEVhLFORGM9UJMYzFYnxTEVhLFORGM9UJMYzFYWxTHlKKcUXX3wRjRs33mRf4f5m2mGHHaJy5coxZ86cvMfnzJkTDRs23OhzioqKoqioKO+x2rVrb6sSYbOUlpZ6Y6LCMJ6pKIxlKhLjmYrEeKYiMZ6pKIxlKhLjmYrEeKaiMJYpL7Vq1dqsfgXbuI4Ko7CwMDp27BgjRozIPVZWVhYjRozI+5l+AAAAAAAAAPiuOXN/C1x00UXRu3fv6NSpU+yzzz5x2223xbJly+JXv/pVeZcGAAAAAAAAQAUm3N8CPXv2jHnz5sWVV14Zs2fPjvbt28eQIUOiQYMG5V0abFJRUVFcddVVG1wqArZHxjMVhbFMRWI8U5EYz1QkxjMVhbFMRWI8U5EYz1QUxjLbi0oppVTeRQAAAAAAAAAAX6+gvAsAAAAAAAAAAL6ZcB8AAAAAAAAAMk64DwAAAAAAAAAZJ9wHNkulSpXi6aefLu8y2MZefvnlqFSpUixatKi8SwG+RwcddFBccMEF5V0GQOY0b948brvtttx9x8RsjVNOOSV69OhR3mUAG7H+/um4mPIycODAqF27dnmXAQBsB4T7sB2ZPXt2nH/++dGyZcsoLi6OBg0axAEHHBB/+tOf4t///nd5l8d2YvTo0VG5cuU44ogjyruUrbK910/5++lPfxrdu3ffaNurr74alSpVivfee+97rWnlypVx4403RocOHaJ69epRq1ataNeuXVxxxRUxc+bM77UWKi7zJ9ujU045JSpVqrTB7evm8e3R+l8gIDvWH3/16tWL7t27f+/HCVtr+fLlUbdu3dhhhx1ixYoV5V0OGZC14+CBAwdudI4vLi7+3mr4PviCz3+Wrzt2mTJlyjc+r2fPnjF58uTvqUoqmizP7wUFBbHzzjvHr371q5g7d+73VgNE5M/JhYWF0bJly+jfv3+sXr26vEuDb0W4D9uJadOmxQ9/+MN48cUX47rrrot33nknRo8eHZdcckk899xzMXz48PIuke3EAw88EOeee26MHDlyuwwNv8/6U0oO9iqgPn36xLBhw+Kzzz7boG3AgAHRqVOn2GuvvbZ4uStXrtyqelasWBFdu3aN6667Lk455ZQYOXJkjB8/Pu644474/PPP449//ONWLRfW933Nn+ZOvmvdu3ePWbNm5d0effTR8i6L/xDrjr8RI0ZElSpV4sgjjyzvsjbLk08+GXvssUfsvvvu38svTqxatWqbr4NvJ2vHwRERpaWlG8zxn3zyyVYvD7JgY8cuLVq0+MbnlJSURP369b+2/dvsZ1R8WZ7fP/vss7jvvvvihRdeiJNPPnmrl7cp9hG+zto5+aOPPor//u//jn79+sWNN964TdZlHPJ9Ee7DduLss8+OKlWqxFtvvRXHHXdctG7dOnbZZZc46qij4vnnn4+f/vSnERHx6aefxlFHHRU1atSI0tLSOO6442LOnDl5y/rTn/4Uu+66axQWFkarVq3ikUceyWv/6KOP4sADD4zi4uJo06ZNDBs27HvbTratpUuXxuOPPx5nnXVWHHHEETFw4MCN9hs1alTstddeUVxcHPvtt19MmDAhr33tB4VFRUXRvHnzuPnmm3Ntl19+eey7774bLLNdu3bRv3//3P37778/WrduHcXFxbH77rvH3Xff/a3qP/HEE6Nnz555/VetWhU77LBDPPzwwxERUVZWFtdff320aNEiSkpKol27dvGXv/wl13/tZQleeOGF6NixYxQVFcU///nPmDp1ahx11FHRoEGDqFGjRuy9994bfKFm1qxZccQRR0RJSUm0aNEiBg8evMGZeIsWLYrTTjstdtxxxygtLY1DDjkk3n333U1uN9+tI488MnbccccNxv/SpUvjiSeeiD59+kRExD//+c/48Y9/HCUlJdGkSZM477zzYtmyZbn+zZs3j6uvvjp++ctfRmlpaZxxxhlxyCGHxDnnnJO33Hnz5kVhYWGMGDFio/Xceuut8c9//jNeeumlOO+886Jjx47RtGnT6NKlS9xzzz1x3XXX5fquWLEizjvvvKhfv34UFxfHj370o3jzzTfzlvfKK6/EPvvsE0VFRdGoUaP47W9/mxe0Llu2LH75y19GjRo1olGjRnn7LxXX182f5k62B0VFRdGwYcO8W506deLll1+OwsLCePXVV3N9b7jhhqhfv37u+HfRokXx61//Oho0aBDFxcWx5557xnPPPZfrv6m5flNmzJgRxx13XNSuXTvq1q0bRx11VHz88ce59rVna950003RqFGjqFevXvTt2zcXgh500EHxySefxIUXXpg7o4RsWXf8tW/fPn7729/GjBkzYt68ebk+mxoH69vU+3mnTp3ipptuyt3v0aNHVK1aNZYuXRoREZ999tlmnQX6wAMPxEknnRQnnXRSPPDAA7nH77333mjcuHGUlZXl9T/qqKPi1FNPzd1/5plnokOHDlFcXBy77LJL/OEPf8g7pqhUqVL86U9/ip/97GdRvXr1uPbaa2PNmjXRp0+f3HtGq1at4vbbb89bz+rVq+O8886L2rVrR7169eLSSy+N3r17553ZvKn3HrZO1o6DI74aR+vP8Q0aNMg9v2HDhnnHw6+99lreMsvKyuKGG26Ili1bRlFRUTRt2jSuvfbaXP8t3T/Xt2LFirj44otjp512iurVq8e+++4bL7/8cq597U+pDx06NFq3bh01atTIhQgREf369YuHHnoonnnmmdw8v+7zqZg2duxy++23R9u2baN69erRpEmTOPvss3PzesSGP8vfr1+/aN++fdx///3RokWLCveLFny3sjy/N27cOA4//PA477zzYvjw4bF8+fIoKyuL/v37x8477xxFRUXRvn37GDJkSN7zx48fH4ccckiUlJREvXr14owzzsjbZ9YeZ1977bXRuHHjaNWq1da+fFRwa+fkZs2axVlnnRWHHXZY/O1vf4uFCxfGL3/5y6hTp05Uq1YtDj/88Pjoo4/ynvtNn4FHbHyfge9FAjLv888/T5UqVUrXX3/9N/Zbs2ZNat++ffrRj36U3nrrrfT666+njh07pi5duuT6/PWvf01Vq1ZNd911V5o0aVK6+eabU+XKldNLL72UW8aee+6ZDj300DRu3Lj0yiuvpB/+8IcpItJTTz21DbeS78MDDzyQOnXqlFJK6dlnn0277rprKisry7X/4x//SBGRWrdunV588cX03nvvpSOPPDI1b948rVy5MqWU0ltvvZUKCgpS//7906RJk9KAAQNSSUlJGjBgQEoppQkTJqSISFOmTMktd+1jH330UUoppf/7v/9LjRo1Sk8++WSaNm1aevLJJ1PdunXTwIEDt7r+5557LpWUlKQvvvgi1//ZZ59NJSUlacmSJSmllK655pq0++67pyFDhqSpU6emAQMGpKKiovTyyy/nbf9ee+2VXnzxxTRlypQ0f/78NG7cuHTPPfek8ePHp8mTJ6crrrgiFRcXp08++SS3rsMOOyy1b98+vf7662ns2LGpS5cuqaSkJN166615fX7605+mN998M02ePDn993//d6pXr16aP3/+5v8j8p34zW9+s8H4f/DBB1NJSUlatGhRmjJlSqpevXq69dZb0+TJk9OoUaPSD3/4w3TKKafk+jdr1iyVlpamm266KU2ZMiVNmTIlDRo0KNWpUyd9+eWXuX633HJLat68ed661rXXXnulbt26bVbd5513XmrcuHH6+9//nt5///3Uu3fvVKdOndwY+uyzz1K1atXS2WefnSZOnJieeuqptMMOO6Srrroqt4yzzjorNW3aNA0fPjy3j9esWTOdf/75W/AKsr35uvnT3EnW9e7dOx111FFf2/6b3/wmNWvWLC1atCi9/fbbqbCwMD3zzDMppa+Oa/fbb7+0xx57pBdffDFNnTo1Pfvss+nvf/97Silt9ly/7nhc95h45cqVqXXr1unUU09N7733Xvrggw/SiSeemFq1apVWrFiRq7+0tDSdeeaZaeLEienZZ59N1apVS/fee29KKaX58+ennXfeOfXv3z/NmjUrzZo16zt89fi21h9/X3zxRfr1r3+dWrZsmdasWZNS2vxxsO5yNvV+ftFFF6UjjjgipZRSWVlZqlu3btphhx3SCy+8kFL66lh6p512+sbap0yZkoqKitKCBQvS/PnzU3Fxcfr4449TSiktWLAgFRYWpuHDh+f6z58/P++xkSNHptLS0jRw4MA0derU9OKLL6bmzZunfv365Z4TEal+/frpwQcfTFOnTk2ffPJJWrlyZbryyivTm2++maZNm5b+7//+L1WrVi09/vjjueddc801qW7duumvf/1rmjhxYjrzzDNTaWlp3mu0qfcetl6WjoMHDBiQatWq9Y31Pv/886lq1arpzTffTEuWLEm77LJLuvDCC3Ptl1xySapTp04aOHBgmjJlSnr11VfTfffdl1Lauv2zS5cuecfFp512Wtp///3TyJEj05QpU9KNN96YioqK0uTJk3PbULVq1XTYYYelN998M40dOza1bt06nXjiiSmlr+aN4447LnXv3j03z69dNxXT1x273Hrrremll15K06dPTyNGjEitWrVKZ511Vq59/f3hqquuStWrV0/du3dPb7/9dnr33Xe/h+rZnmV9fr/llltSRKQlS5akW265JZWWlqZHH300ffjhh+mSSy5JVatWzc2tS5cuTY0aNUpHH310Gj9+fBoxYkRq0aJF6t27d255vXv3TjVq1Egnn3xymjBhQpowYcJ38CpS0WxsTv7Zz36WOnTokH72s5+l1q1bp5EjR6Zx48albt26pZYtW272Z+ApbXyfge+DcB+2A6+//nqKiPTXv/417/F69eql6tWrp+rVq6dLLrkkvfjii6ly5crp008/zfV5//33U0SkMWPGpJRS2n///dPpp5+et5xjjz02/dd//VdKKaWhQ4emKlWqpH/961+59hdeeEG4X0Hsv//+6bbbbksppbRq1aq0ww47pH/84x+59rUBzWOPPZZ7bP78+amkpCT3gdyJJ56Yunbtmrfc3/zmN6lNmza5++3atUv9+/fP3b/sssvSvvvum7u/6667psGDB+ct4+qrr06dO3fe6vrX3n/44Ydz/U844YTUs2fPlFJKX375ZapWrVp67bXX8pbZp0+fdMIJJ+Rt/9NPP/2NdaSU0h577JH++Mc/ppRSmjhxYoqI9Oabb+baP/rooxQRuUDg1VdfTaWlpXl/DK19Lf73f/93k+vju7X232zd8f/jH/84nXTSSSmlr8bFGWeckfecV199NRUUFKTly5enlL46gO/Ro0den+XLl6c6derkfYC911575X0Qvr7i4uJ03nnn5T3Wo0eP3Py+dr9YunRpqlq1aho0aFCu38qVK1Pjxo3TDTfckFJK6fLLL0+tWrXK+wP7rrvuSjVq1Ehr1qxJX3zxRSosLEx//vOfc+1r93HhfsX2dfOnuZOs6927d6pcuXJuTlx7u/baa1NKKa1YsSK1b98+HXfccalNmzZ5x7lDhw5NBQUFadKkSRtd9ubO9V8X7j/yyCMbzLkrVqxIJSUlaejQobn6mzVrllavXp3rc+yxx+b2sY2tg+xYf/xFRGrUqFEaO3Zsrs/mjoO1Hypuzvv53/72t1SrVq20evXqNG7cuNSwYcN0/vnnp0svvTSl9FXYuDY4/DqXX3553nHKUUcdlfdlv6OOOiqdeuqpufv/+7//mxo3bpz70sKhhx6arrvuurxlPvLII6lRo0a5+xGRLrjggm+sI6WU+vbtm4455pjc/QYNGqQbb7wxd3/16tWpadOmuddoc9572HpZOg4eMGBAiogN5vju3bvn9Tv77LPTbrvtlk488cTUtm3b3HHBkiVLUlFRUS7MX9+W7p8p5Yf7n3zySapcuXLe5yMpfbV/XHbZZXnbsO6H+XfddVdq0KBB7v6mvqhGxbKxY5df/OIXG/R74oknUr169XL3NxbuV61aNc2dO/f7KJsKIGvz+7rjefLkyWm33XbLfeG8cePGueP5tfbee+909tlnp5RSuvfee1OdOnXS0qVLc+3PP/98KigoSLNnz04pfbWvNWjQwBem+EbrvgeXlZWlYcOGpaKiotSjR48UEWnUqFG5vp9//nkqKSnJfWa2OZ+Bb2yfge+Dn+WH7diYMWNi3Lhxsccee8SKFSti4sSJ0aRJk2jSpEmuT5s2baJ27doxceLEiIiYOHFiHHDAAXnLOeCAA/LamzRpEo0bN861d+7c+XvYGra1SZMmxZgxY+KEE06IiIgqVapEz549836ic611/83r1q0brVq12uQY+uijj2LNmjUREdGrV68YPHhwRHx17eVHH300evXqFRFf/ST41KlTo0+fPlGjRo3c7ZprrompU6dudf1VqlSJ4447LgYNGpRbzzPPPJNb75QpU+Lf//53dO3aNW+9Dz/88Abr7dSpU979pUuXxsUXXxytW7eO2rVrR40aNWLixInx6aef5mqrUqVKdOjQIfecli1bRp06dXL333333Vi6dGnUq1cvb/3Tp0//xu1m29h9991j//33jwcffDAivhofr776au6n6t59990YOHBg3r9Vt27doqysLKZPn55bzvpjpbi4OE4++eTcct9+++2YMGFCnHLKKVtU39133x3jxo2LU089Nf79739HRMTUqVNj1apVeftf1apVY5999snbPzt37pz3s84HHHBALF26ND777LOYOnVqrFy5Mu/SGWv3cSqub5o/zZ1sDw4++OAYN25c3u3MM8+MiIjCwsIYNGhQPPnkk/Hll1/GrbfemnveuHHjYuedd47ddttto8vd3Ln+67z77rsxZcqUqFmzZu75devWjS+//DJvfO6xxx5RuXLl3P1GjRrF3Llzt/bl4Hu27vgbM2ZMdOvWLQ4//PDcNcE3dxystTnv5z/+8Y/jiy++iHfeeSdeeeWV6NKlSxx00EG5n/J+5ZVX4qCDDvramtesWRMPPfRQnHTSSbnHTjrppBg4cGDup/h79eoVTz75ZKxYsSIiIgYNGhTHH398FBQU5Larf//+efvH6aefHrNmzcodm0RsOPdHRNx1113RsWPH2HHHHaNGjRpx77335ub+xYsXx5w5c2KfffbJ9a9cuXJ07Ngxd39L3nvYclk7Dq5Zs+YGc/z999+f1+emm26K1atXxxNPPBGDBg2KoqKiiPjq2HfFihVx6KGHbnTZW7p/rm/8+PGxZs2a2G233fJej1deeSXv+dWqVYtdd901d988z/rHLnfccUcMHz48Dj300Nhpp52iZs2acfLJJ8f8+fPz5tT1NWvWLHbcccfvsXK2Z1mb3xcvXhw1atSIatWqRatWraJBgwYxaNCgWLJkScycOXOTn0+3a9cuqlevntdeVlYWkyZNyj3Wtm3bKCws3MJXiv80zz33XNSoUSOKi4vj8MMPj549e8Ypp5wSVapUyft8rF69elv8GXjExo+HYVurUt4FAJvWsmXLqFSpUt7BS0TELrvsEhERJSUl5VEW25kHHnggVq9enffFjZRSFBUVxZ133hm1atX6ztZ1wgknxKWXXhpvv/12LF++PGbMmJG7pvPa62Pdd999eQdQEZH3wffW1N+rV6/o0qVLzJ07N4YNGxYlJSXRvXv3vPU+//zzsdNOO+Ute+2HQ2ut+8dDRMTFF18cw4YNi5tuuilatmwZJSUl8Ytf/CJWrly52a/J0qVLo1GjRhu9vuK619Xj+9OnT58499xz46677ooBAwbErrvuGl26dImIr/69fv3rX8d55523wfOaNm2a+//1x0pExGmnnRbt27ePzz77LAYMGBCHHHJINGvW7Gvr+MEPfrDB/N6oUaOI+Cp4h29rU/OnuZOsq169erRs2fJr21977bWIiFiwYEEsWLAgNxY3dYy8uXP9Nz2/Y8eOuS/HrGvdD+KrVq2a11apUqUNrnVOdq0//u6///6oVatW3HfffXHNNdds9jjYErVr14527drFyy+/HKNHj46uXbvGgQceGD179ozJkyfHRx99lDtm2ZihQ4fGv/71r9zx91pr1qyJESNGRNeuXeOnP/1ppJTi+eefj7333jteffXVvC/HLF26NP7whz/E0UcfvcHy173u8/pz/2OPPRYXX3xx3HzzzdG5c+eoWbNm3HjjjfHGG29s9vZvyXsPWycrx8EREQUFBd84x0d89aWYmTNnRllZWXz88cfRtm3biNi8ef7b7J9Lly6NypUrx9ixYzf4W7VGjRq5/9/YPJ9S2uTyqbjWf+/4+OOP48gjj4yzzjorrr322qhbt27885//jD59+sTKlSujWrVqX7sc2BJZmt9r1qwZb7/9dhQUFESjRo1yc/aSJUu+zSbmsY+wOQ4++OD405/+FIWFhdG4ceOoUqVK/O1vf/vOlm8cUh6E+7AdqFevXnTt2jXuvPPOOPfcc7/2DaN169YxY8aMmDFjRu7s/Q8++CAWLVoUbdq0yfUZNWpU9O7dO/e8UaNG5bXPmDEjZs2alQuXXn/99W25eXwPVq9eHQ8//HDcfPPN8ZOf/CSvrUePHvHoo4/mzoCL+OrffO2B/cKFC2Py5MnRunXriPh/Y2hdo0aNit122y33gcfOO+8cXbp0iUGDBsXy5cuja9euUb9+/YiIaNCgQTRu3DimTZuWOzP0u6p///33jyZNmsTjjz8eL7zwQhx77LG5D1ratGkTRUVF8emnn37jh6EbM2rUqDjllFPi5z//eUR89QfRxx9/nGtv1apVrF69Ot55553cWUdTpkyJhQsX5vp06NAhZs+eHVWqVInmzZtv0frZNo477rg4//zzY/DgwfHwww/HWWedlTvjvUOHDvHBBx9s8oPGjWnbtm106tQp7rvvvhg8eHDceeed39j/hBNOiCuuuCLeeeed+OEPf/i1/XbdddcoLCyMUaNG5f6IXrVqVbz55ptxwQUXRMRX++eTTz4ZKaXctowaNSpq1qwZO++8c9StWzeqVq0ab7zxxgb7+JbuF2wfNnf+NHeyvZo6dWpceOGFcd9998Xjjz8evXv3juHDh0dBQUHstdde8dlnn8XkyZM3evb+t5nr1z7/8ccfj/r160dpaelWb0NhYWHemR9kW6VKlaKgoCCWL18eEVs+Djbn/TwiokuXLvGPf/wjxowZkwuCWrduHddee200atToa3+RIuKrL3Udf/zx8bvf/S7v8WuvvTYeeOCB6Nq1axQXF8fRRx8dgwYNiilTpkSrVq3yfkmlQ4cOMWnSpC3eP0aNGhX7779/nH322bnH1j3DuVatWtGgQYN4880348ADD4yIr7508Pbbb0f79u0j4tu997B5snIcvDlWrlwZJ510UvTs2TNatWoVp512WowfPz7q168fP/jBD6KkpCRGjBgRp5122gbP/bbz9A9/+MNYs2ZNzJ07N3784x9v9TaY5xk7dmyUlZXFzTffnPuFlD//+c/lXBUVUZbm96/78lZpaWk0btw4Ro0alfc+P2rUqNwv+7Ru3ToGDhwYy5Yty30OPmrUqCgoKPDLg2yxjX1ZvHXr1rF69ep44403Yv/994+IiPnz58ekSZM2yFHWtf5n4FBuyvGSAMAWmDJlSmrQoEHafffd02OPPZY++OCD9OGHH6ZHHnkkNWjQIF100UWprKwstW/fPv34xz9OY8eOTW+88Ubq2LFj6tKlS245Tz31VKpatWq6++670+TJk9PNN9+cKleunLse05o1a1KbNm1S165d07hx49LIkSNTx44d864vyvbnqaeeSoWFhWnRokUbtF1yySW5a16tvW7yHnvskYYPH57Gjx+ffvazn6WmTZvmrmE1duzYVFBQkPr3758mTZqUBg4cmEpKStKAAQPylnvfffelxo0bpx122CE98sgjG7SVlJSk22+/PU2aNCm999576cEHH0w333zzt6o/pZR+97vfpTZt2qQqVaqkV199Na/v7373u1SvXr00cODANGXKlDR27Nh0xx13pIEDB+Zt/8KFC/Oe9/Of/zy1b98+vfPOO2ncuHHppz/9aapZs2beNcoPO+yw1KFDh/TGG2+kt99+Ox188MGppKQkd43rsrKy9KMf/Si1a9cuDR06NE2fPj2NGjUqXX755XnXm+b71adPn1SnTp0NrqX57rvvppKSktS3b9/0zjvvpMmTJ6enn3469e3bN9fnm66RfO+996bCwsJUp06d3LXrvs7y5cvTAQcckOrUqZNuu+22NHbs2DRt2rQ0ZMiQtM8++6QOHTrk+p5//vmpcePG6YUXXkjvv/9+6t27d6pTp05asGBBSimlzz77LFWrVi317ds3TZw4MT399NNphx12yLvG7plnnpmaNWuWRowYkdvHa9SokTeeqTg2d/40d5JVvXv3Tt27d0+zZs3Ku82bNy+tXr067bfffrlrec+cOTPVq1cvd93ylFI66KCD0p577plefPHFNG3atPT3v/89vfDCCymlrZvr1z0mXrZsWfrBD36QDjrooDRy5Mg0bdq09I9//COde+65acaMGbn617/O8vnnn593fN61a9f0s5/9LH322Wdp3rx53+Grx7e1/vj74IMP0tlnn50qVaqU+/tpa8bBpt7PU0rp6aefTpUrV04NGzbMe17lypXT8ccf/7U1z507N1WtWjU3ztf197//PRUVFaX58+enlFLumqOtWrVKV199dV7fIUOGpCpVqqR+/fqlCRMmpA8++CA9+uij6Xe/+12uz8b+Rrz99ttTaWlpGjJkSJo0aVK64oorUmlpaWrXrl2uzzXXXJPq1auXnn766fThhx+mvn37ptLS0rzrlW7qvYdvLwvHwQMGDEilpaUbzPGzZs1Ka9asSSmldPHFF6fmzZunxYsXpzVr1qQf/ehH6Ygjjsgto1+/fqlOnTrpoYceSlOmTEmjR49O999/f0pp6/bPLl265B2r9OrVKzVv3jw9+eSTadq0aemNN95I1113XXruuedy27DudaVT+ur4a92PXK+99trUtGnT9OGHH6Z58+allStXfuPrwvZtY+/948aNSxGRbrvttjR16tT08MMPp5122invGHr9sXTVVVflzZ2wubIyv68/N67r1ltvTaWlpemxxx5LH374Ybr00ktT1apV0+TJk1NKX83fjRo1Ssccc0waP358eumll9Iuu+ySevfunVvGxvY1WN83jZOjjjoqtWnTJr366qtp3LhxqXv37qlly5a59+nN+Qz8m/YZ2JaE+7AdmTlzZjrnnHNSixYtUtWqVVONGjXSPvvsk2688ca0bNmylFJKn3zySfrZz36WqlevnmrWrJmOPfbYNHv27Lzl3H333WmXXXZJVatWTbvttlt6+OGH89onTZqUfvSjH6XCwsK02267pSFDhgj3t3NHHnlk+q//+q+Ntr3xxhspItK7776bC2ieffbZtMcee6TCwsK0zz77pHfffTfvOX/5y19SmzZtUtWqVVPTpk3TjTfeuMFyFy5cmIqKilK1atXSF198sUH7oEGDUvv27XN/GBx44IHpr3/967eqP6WUPvjggxQRqVmzZqmsrCyvb1lZWbrttttSq1atUtWqVdOOO+6YunXrll555ZWU0tcHVNOnT88FTk2aNEl33nnnBh/6zJw5Mx1++OGpqKgoNWvWLA0ePDjVr18/3XPPPbk+S5YsSeeee25q3Lhxqlq1amrSpEnq1atX+vTTTze6bWx7r732WoqIjY6vMWPGpK5du6YaNWqk6tWrp7322itde+21ufZvOoD/4osvUrVq1dLZZ5+9WXV8+eWX6X/+539Su3btUklJSSoqKkq77757uvDCC/PGx/Lly9O5556bdthhh1RUVJQOOOCANGbMmLxlvfzyy2nvvfdOhYWFqWHDhunSSy9Nq1atyqvtpJNOStWqVUsNGjRIN9xwwwbjmYpjc+dPcydZ1bt37xQRG9xatWqV/vCHP6RGjRqlzz//PNf/ySefTIWFhWncuHEppZTmz5+ffvWrX6V69eql4uLitOeee+YCmZS2fK5f/5h41qxZ6Ze//GVuXt5ll13S6aefnhYvXpyrf1Ph/ujRo9Nee+2VioqKku/fZ8v6469mzZpp7733Tn/5y1/y+m3pONic9/P58+enSpUqpZ49e+YeWxsYrjtHru+mm25KtWvX3mh4uGLFilS7du10++23p5S++mJ3o0aNUkSkqVOnbtB/yJAhaf/9908lJSWptLQ07bPPPunee+/NtW/sb8Qvv/wynXLKKalWrVqpdu3a6ayzzkq//e1v8wKqVatWpXPOOSeVlpamOnXqpEsvvTQde+yxeV9a2NR7D99eFo6DBwwYsNE5PiLSrFmz0j/+8Y8Nvng4ffr0VFpamu6+++6U0lfj+JprrknNmjXL/X163XXX5fpv6f65/rHKypUr05VXXpmaN2+eqlatmho1apR+/vOfp/feey+3DZsK9+fOnZt7PSMi9+UgKqavC5JuueWW1KhRo1RSUpK6deuWHn74YeE+20RW5vdvCvfXrFmT+vXrl3baaadUtWrV1K5duw2+mPjee++lgw8+OBUXF6e6deum008/Pe/zReE+m+ObxsmCBQvSySefnGrVqpWbm9d+wWStTX0GLtynvFRKyUWgAOC79tlnn0WTJk1i+PDhceihh5Z3OXzPPv7449h1113jzTffzPuJW+CbmTsB/vOUlZVF69at47jjjourr766vMvhW3IcDFAxmd8BskO4DwDfgZdeeimWLl0abdu2jVmzZsUll1wS//rXv2Ly5Mm5a1dT8a1atSrmz58fF198cUyfPn2Da3MB+cydAP95Pvnkk3jxxRejS5cusWLFirjzzjtjwIAB8e6770br1q3Luzy2kuNggIrJ/A6QPVXKuwAAqAhWrVoVl19+eUybNi1q1qwZ+++/fwwaNEg49R9m1KhRcfDBB8duu+0Wf/nLX8q7HMg8cyfAf56CgoIYOHBgXHzxxZFSij333DOGDx8u2N/OOQ4GqJjM7wDZ48x9AAAAAAAAAMi4gvIuAAAAAAAAAAD4ZsJ9AAAAAAAAAMg44T4AAAAAAAAAZJxwHwAAAAAAAAAyTrgPAAAAAAAAABkn3AcAAAC+cwcddFBccMEFufvNmzeP2267rdzqWd/AgQOjdu3aufv9+vWL9u3bl1s9AAAAsCnCfQAAANjOzJgxI0499dRo3LhxFBYWRrNmzeL888+P+fPnl3dp38qCBQviggsuiGbNmkVhYWE0btw4Tj311Pj000+3+bovvvjiGDFiRO7+KaecEj169Njm6wUAAIDNJdwHAACA7ci0adOiU6dO8dFHH8Wjjz4aU6ZMiXvuuSdGjBgRnTt3jgULFmzT9a9atWqbLHfBggWx3377xfDhw+Oee+6JKVOmxGOPPRZTpkyJvffeO6ZNm7ZN1rtWjRo1ol69ett0HQAAAPBtCPcBAABgO9K3b98oLCyMF198Mbp06RJNmzaNww8/PIYPHx7/+te/4ne/+11ERFx++eWx7777bvD8du3aRf/+/XP377///mjdunUUFxfH7rvvHnfffXeu7eOPP45KlSrF448/Hl26dIni4uIYNGhQzJ8/P0444YTYaaedolq1atG2bdt49NFHv9V2/e53v4uZM2fG8OHD4/DDD4+mTZvGgQceGEOHDo2qVatG3759c3039hP/7du3j379+uXu33LLLdG2bduoXr16NGnSJM4+++xYunTp165/3Z/l79evXzz00EPxzDPPRKVKlaJSpUrx8ssvxyGHHBLnnHNO3vPmzZsXhYWFeWf9AwAAwLYg3AcAAIDtxIIFC2Lo0KFx9tlnR0lJSV5bw4YNo1evXvH4449HSil69eoVY8aMialTp+b6vP/++/Hee+/FiSeeGBERgwYNiiuvvDKuvfbamDhxYlx33XXx+9//Ph566KG8Zf/2t7+N888/PyZOnBjdunWLL7/8Mjp27BjPP/98TJgwIc4444w4+eSTY8yYMVu1XWVlZfHYY49Fr169omHDhnltJSUlcfbZZ8fQoUO36FcJCgoK4o477oj3338/HnrooXjppZfikksu2aznXnzxxXHcccdF9+7dY9asWTFr1qzYf//947TTTovBgwfHihUrcn3/7//+L3baaac45JBDNrs2AAAA2BrCfQAAANhOfPTRR5FSitatW2+0vXXr1rFw4cKYN29e7LHHHtGuXbsYPHhwrn3QoEGx7777RsuWLSMi4qqrroqbb745jj766GjRokUcffTRceGFF8b//u//5i33ggsuyPVp1KhR7LTTTnHxxRdH+/btY5dddolzzz03unfvHn/+85+3arvmzZsXixYt+sbtSinFlClTNnuZF1xwQRx88MHRvHnzOOSQQ+Kaa67Z7Ppq1KgRJSUlUVRUFA0bNoyGDRtGYWFhHH300RER8cwzz+T6Dhw4ME455ZSoVKnSZtcGAAAAW0O4DwAAANuZlNJm9evVq1cu3E8pxaOPPhq9evWKiIhly5bF1KlTo0+fPlGjRo3c7Zprrsk72z8iolOnTnn316xZE1dffXW0bds26tatGzVq1IihQ4fGp59+uk23q7CwcLOXNXz48Dj00ENjp512ipo1a8bJJ58c8+fPj3//+99bXV9xcXGcfPLJ8eCDD0ZExNtvvx0TJkyIU045ZauXCQAAAJtLuA8AAADbiZYtW0alSpVi4sSJG22fOHFi1KlTJ3bccceIiDjhhBNi0qRJ8fbbb8drr70WM2bMiJ49e0ZE5K4/f99998W4ceNytwkTJsTrr7+et9zq1avn3b/xxhvj9ttvj0svvTT+8Y9/xLhx46Jbt26xcuXKrdquHXfcMWrXrv2N21WlSpVo0aJFRHz1k/vrfxFg1apVuf//+OOP48gjj4y99tornnzyyRg7dmzcddddERFbXeNap512WgwbNiw+++yzGDBgQBxyyCHRrFmzb7VMAAAA2BzCfQAAANhO1KtXL7p27Rp33313LF++PK9t9uzZMWjQoOjZs2fuJ+J33nnn6NKlSwwaNCgGDRoUXbt2jfr160dERIMGDaJx48Yxbdq0aNmyZd5tbYj+dUaNGhVHHXVUnHTSSdGuXbvYZZddYvLkyVu9XQUFBXHcccfF4MGDY/bs2Xlty5cvj7vvvjt+/vOfR61atSLiqy8DzJo1K9dnyZIlMX369Nz9sWPHRllZWdx8882x3377xW677RYzZ87copoKCwtjzZo1Gzzetm3b6NSpU9x3330xePDgOPXUU7douQAAALC1hPsAAACwHbnzzjtjxYoV0a1btxg5cmTMmDEjhgwZEl27do2ddtoprr322rz+vXr1isceeyyeeOKJ3E/yr/WHP/whrr/++rjjjjti8uTJMX78+BgwYEDccsst31jDD37wgxg2bFi89tprMXHixPj1r38dc+bM+Vbbde2110bDhg2ja9eu8cILL8SMGTNi5MiR0a1btygoKIjbb7891/eQQw6JRx55JF599dUYP3589O7dOypXrpxrb9myZaxatSr++Mc/xrRp0+KRRx6Je+65Z4vqad68ebz33nsxadKk+Pzzz/N+GeC0006L//mf/4mUUvz85z//VtsNAAAAm0u4DwAAANuRH/zgB/HWW2/FLrvsEscdd1zsuuuuccYZZ8TBBx8co0ePjrp16+b1/8UvfpG71nyPHj3y2k477bS4//77Y8CAAdG2bdvo0qVLDBw4cJNn7l9xxRXRoUOH6NatWxx00EHRsGHDDZa9pXbYYYd4/fXX4+CDD45f//rX0aJFi+jSpUusWbMmxo0bF40aNcr1veyyy6JLly5x5JFHxhFHHBE9evSIXXfdNdferl27uOWWW+L/+//+v9hzzz1j0KBBcf31129RPaeffnq0atUqOnXqFDvuuGOMGjUq13bCCSdElSpV4oQTToji4uJvtd0AAACwuSql9S9SBwAAAJABDzzwQJx99tnx+OOPf+svD3yXPv7449h1113jzTffjA4dOpR3OQAAAPyHEO4DAAAAmfXUU0/Fhx9+GBdccEGUlJSUay2rVq2K+fPnx8UXXxzTp0/PO5sfAAAAtjXhPgAAAMBmePnll+Pggw+O3XbbLf7yl79E27Zty7skAAAA/oMI9wEAAAAAAAAg4wrKuwAAAAAAAAAA4JsJ9wEAAAAAAAAg44T7AAAAAAAAAJBxwn0AAAAAAAAAyDjhPgAAAAAAAABknHAfAAAAAAAAADJOuA8AAAAAAAAAGSfcBwAAAAAAAICM+/8B+XdAnxcUpk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4498109" y="704849"/>
            <a:ext cx="4756738" cy="322060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9265671" y="666460"/>
            <a:ext cx="2937153" cy="3169517"/>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5"/>
          <a:stretch>
            <a:fillRect/>
          </a:stretch>
        </p:blipFill>
        <p:spPr>
          <a:xfrm>
            <a:off x="92364" y="3860281"/>
            <a:ext cx="4405745" cy="290997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6"/>
          <a:stretch>
            <a:fillRect/>
          </a:stretch>
        </p:blipFill>
        <p:spPr>
          <a:xfrm>
            <a:off x="4498109" y="3925454"/>
            <a:ext cx="4441103" cy="2844801"/>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8939213" y="3762805"/>
            <a:ext cx="3263612" cy="3293209"/>
          </a:xfrm>
          <a:prstGeom prst="rect">
            <a:avLst/>
          </a:prstGeom>
          <a:noFill/>
        </p:spPr>
        <p:txBody>
          <a:bodyPr wrap="square" rtlCol="0">
            <a:spAutoFit/>
          </a:bodyPr>
          <a:lstStyle/>
          <a:p>
            <a:endParaRPr lang="en-US" sz="800" b="1" dirty="0" smtClean="0">
              <a:latin typeface="Arial" panose="020B0604020202020204" pitchFamily="34" charset="0"/>
              <a:cs typeface="Arial" panose="020B0604020202020204" pitchFamily="34" charset="0"/>
            </a:endParaRPr>
          </a:p>
          <a:p>
            <a:r>
              <a:rPr lang="en-US" sz="800" b="1" dirty="0" smtClean="0">
                <a:latin typeface="Arial" panose="020B0604020202020204" pitchFamily="34" charset="0"/>
                <a:cs typeface="Arial" panose="020B0604020202020204" pitchFamily="34" charset="0"/>
              </a:rPr>
              <a:t>Interpretation </a:t>
            </a:r>
            <a:r>
              <a:rPr lang="en-US" sz="800" b="1" dirty="0">
                <a:latin typeface="Arial" panose="020B0604020202020204" pitchFamily="34" charset="0"/>
                <a:cs typeface="Arial" panose="020B0604020202020204" pitchFamily="34" charset="0"/>
              </a:rPr>
              <a:t>of Electrical System and House Price</a:t>
            </a:r>
          </a:p>
          <a:p>
            <a:endParaRPr lang="en-US" sz="8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Standard Circuit Breakers with Highest Price and count ,along with the spread for the Houses</a:t>
            </a:r>
          </a:p>
          <a:p>
            <a:r>
              <a:rPr lang="en-US" sz="800" dirty="0">
                <a:latin typeface="Arial" panose="020B0604020202020204" pitchFamily="34" charset="0"/>
                <a:cs typeface="Arial" panose="020B0604020202020204" pitchFamily="34" charset="0"/>
              </a:rPr>
              <a:t>Houses with Fuse Box over 60 AMP and all Romex wiring are having the second </a:t>
            </a:r>
            <a:r>
              <a:rPr lang="en-US" sz="800" dirty="0" err="1">
                <a:latin typeface="Arial" panose="020B0604020202020204" pitchFamily="34" charset="0"/>
                <a:cs typeface="Arial" panose="020B0604020202020204" pitchFamily="34" charset="0"/>
              </a:rPr>
              <a:t>hghest</a:t>
            </a:r>
            <a:r>
              <a:rPr lang="en-US" sz="800" dirty="0">
                <a:latin typeface="Arial" panose="020B0604020202020204" pitchFamily="34" charset="0"/>
                <a:cs typeface="Arial" panose="020B0604020202020204" pitchFamily="34" charset="0"/>
              </a:rPr>
              <a:t> price</a:t>
            </a:r>
          </a:p>
          <a:p>
            <a:endParaRPr lang="en-US" sz="800" dirty="0">
              <a:latin typeface="Arial" panose="020B0604020202020204" pitchFamily="34" charset="0"/>
              <a:cs typeface="Arial" panose="020B0604020202020204" pitchFamily="34" charset="0"/>
            </a:endParaRPr>
          </a:p>
          <a:p>
            <a:r>
              <a:rPr lang="en-US" sz="800" b="1" dirty="0" smtClean="0">
                <a:latin typeface="Arial" panose="020B0604020202020204" pitchFamily="34" charset="0"/>
                <a:cs typeface="Arial" panose="020B0604020202020204" pitchFamily="34" charset="0"/>
              </a:rPr>
              <a:t>Interpretation </a:t>
            </a:r>
            <a:r>
              <a:rPr lang="en-US" sz="800" b="1" dirty="0">
                <a:latin typeface="Arial" panose="020B0604020202020204" pitchFamily="34" charset="0"/>
                <a:cs typeface="Arial" panose="020B0604020202020204" pitchFamily="34" charset="0"/>
              </a:rPr>
              <a:t>between Overall Quality and </a:t>
            </a:r>
            <a:r>
              <a:rPr lang="en-US" sz="800" b="1" dirty="0" err="1">
                <a:latin typeface="Arial" panose="020B0604020202020204" pitchFamily="34" charset="0"/>
                <a:cs typeface="Arial" panose="020B0604020202020204" pitchFamily="34" charset="0"/>
              </a:rPr>
              <a:t>SalePrice</a:t>
            </a:r>
            <a:endParaRPr lang="en-US" sz="800" b="1"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Very Excellent -Overall Quality has got the highest Price, followed by excellent and very good</a:t>
            </a:r>
          </a:p>
          <a:p>
            <a:endParaRPr lang="en-US" sz="8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Garage Attached to Home has got the highest </a:t>
            </a:r>
            <a:r>
              <a:rPr lang="en-US" sz="800" dirty="0" err="1">
                <a:latin typeface="Arial" panose="020B0604020202020204" pitchFamily="34" charset="0"/>
                <a:cs typeface="Arial" panose="020B0604020202020204" pitchFamily="34" charset="0"/>
              </a:rPr>
              <a:t>Pric</a:t>
            </a:r>
            <a:r>
              <a:rPr lang="en-US" sz="800" dirty="0">
                <a:latin typeface="Arial" panose="020B0604020202020204" pitchFamily="34" charset="0"/>
                <a:cs typeface="Arial" panose="020B0604020202020204" pitchFamily="34" charset="0"/>
              </a:rPr>
              <a:t>, followed by Built-In Garage and Detached From Home</a:t>
            </a: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Basement Garage Price is placed in between No Garage and More than one Type of </a:t>
            </a:r>
            <a:r>
              <a:rPr lang="en-US" sz="800" dirty="0" smtClean="0">
                <a:latin typeface="Arial" panose="020B0604020202020204" pitchFamily="34" charset="0"/>
                <a:cs typeface="Arial" panose="020B0604020202020204" pitchFamily="34" charset="0"/>
              </a:rPr>
              <a:t>Garage </a:t>
            </a:r>
          </a:p>
          <a:p>
            <a:pPr marL="171450" indent="-171450">
              <a:buFont typeface="Wingdings" panose="05000000000000000000" pitchFamily="2" charset="2"/>
              <a:buChar char="v"/>
            </a:pPr>
            <a:r>
              <a:rPr lang="en-US" sz="800" dirty="0" smtClean="0">
                <a:latin typeface="Arial" panose="020B0604020202020204" pitchFamily="34" charset="0"/>
                <a:cs typeface="Arial" panose="020B0604020202020204" pitchFamily="34" charset="0"/>
              </a:rPr>
              <a:t>Car </a:t>
            </a:r>
            <a:r>
              <a:rPr lang="en-US" sz="800" dirty="0">
                <a:latin typeface="Arial" panose="020B0604020202020204" pitchFamily="34" charset="0"/>
                <a:cs typeface="Arial" panose="020B0604020202020204" pitchFamily="34" charset="0"/>
              </a:rPr>
              <a:t>Port garage is having the least price</a:t>
            </a:r>
          </a:p>
          <a:p>
            <a:endParaRPr lang="en-US" sz="800" dirty="0">
              <a:latin typeface="Arial" panose="020B0604020202020204" pitchFamily="34" charset="0"/>
              <a:cs typeface="Arial" panose="020B0604020202020204" pitchFamily="34" charset="0"/>
            </a:endParaRPr>
          </a:p>
          <a:p>
            <a:r>
              <a:rPr lang="en-US" sz="800" b="1" dirty="0">
                <a:latin typeface="Arial" panose="020B0604020202020204" pitchFamily="34" charset="0"/>
                <a:cs typeface="Arial" panose="020B0604020202020204" pitchFamily="34" charset="0"/>
              </a:rPr>
              <a:t>Interpretation of Box Plot with Fireplace Quality and No of </a:t>
            </a:r>
            <a:r>
              <a:rPr lang="en-US" sz="800" b="1" dirty="0" err="1">
                <a:latin typeface="Arial" panose="020B0604020202020204" pitchFamily="34" charset="0"/>
                <a:cs typeface="Arial" panose="020B0604020202020204" pitchFamily="34" charset="0"/>
              </a:rPr>
              <a:t>FirePlaces</a:t>
            </a:r>
            <a:endParaRPr lang="en-US" sz="800" b="1"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SalePrice</a:t>
            </a:r>
            <a:r>
              <a:rPr lang="en-US" sz="800" dirty="0">
                <a:latin typeface="Arial" panose="020B0604020202020204" pitchFamily="34" charset="0"/>
                <a:cs typeface="Arial" panose="020B0604020202020204" pitchFamily="34" charset="0"/>
              </a:rPr>
              <a:t> of Excellent condition Fireplace quality homes with 2 no of fireplaces are the costliest</a:t>
            </a:r>
          </a:p>
          <a:p>
            <a:r>
              <a:rPr lang="en-US" sz="800" dirty="0">
                <a:latin typeface="Arial" panose="020B0604020202020204" pitchFamily="34" charset="0"/>
                <a:cs typeface="Arial" panose="020B0604020202020204" pitchFamily="34" charset="0"/>
              </a:rPr>
              <a:t>Maximum houses with Good condition Fire Quality are having 2 no of fire places and very few with 3 no of fire places</a:t>
            </a:r>
            <a:endParaRPr lang="en-IN"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12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1818</TotalTime>
  <Words>1481</Words>
  <Application>Microsoft Office PowerPoint</Application>
  <PresentationFormat>Widescreen</PresentationFormat>
  <Paragraphs>156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Real Estate House Pricing</vt:lpstr>
      <vt:lpstr>House Pricing Case Flow</vt:lpstr>
      <vt:lpstr>Problem Statement and Situation Overview </vt:lpstr>
      <vt:lpstr>Attribute Information and EDA </vt:lpstr>
      <vt:lpstr>Interpretation on Numeric Feature  and Correlation </vt:lpstr>
      <vt:lpstr>PowerPoint Presentation</vt:lpstr>
      <vt:lpstr>Feature Engineering and Size Impact </vt:lpstr>
      <vt:lpstr>Market Trend and Historical Pricing </vt:lpstr>
      <vt:lpstr>Customer Preference and Amenities</vt:lpstr>
      <vt:lpstr>Univariate and Bivariate Analysis</vt:lpstr>
      <vt:lpstr>Multivariate Analysis</vt:lpstr>
      <vt:lpstr>Important Finding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134</cp:revision>
  <dcterms:created xsi:type="dcterms:W3CDTF">2024-08-07T07:53:32Z</dcterms:created>
  <dcterms:modified xsi:type="dcterms:W3CDTF">2024-08-13T08:36:20Z</dcterms:modified>
</cp:coreProperties>
</file>