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4" r:id="rId5"/>
    <p:sldId id="259" r:id="rId6"/>
    <p:sldId id="260" r:id="rId7"/>
    <p:sldId id="261" r:id="rId8"/>
    <p:sldId id="265" r:id="rId9"/>
    <p:sldId id="267" r:id="rId10"/>
    <p:sldId id="266" r:id="rId11"/>
    <p:sldId id="268" r:id="rId12"/>
    <p:sldId id="269" r:id="rId13"/>
    <p:sldId id="270"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12" autoAdjust="0"/>
  </p:normalViewPr>
  <p:slideViewPr>
    <p:cSldViewPr snapToGrid="0">
      <p:cViewPr varScale="1">
        <p:scale>
          <a:sx n="74" d="100"/>
          <a:sy n="74" d="100"/>
        </p:scale>
        <p:origin x="1013"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63988-5822-498D-800F-9D1EB206A6CE}"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8318F-2715-47CD-BAEE-0C1C4B747BB4}" type="slidenum">
              <a:rPr lang="en-IN" smtClean="0"/>
              <a:t>‹#›</a:t>
            </a:fld>
            <a:endParaRPr lang="en-IN"/>
          </a:p>
        </p:txBody>
      </p:sp>
    </p:spTree>
    <p:extLst>
      <p:ext uri="{BB962C8B-B14F-4D97-AF65-F5344CB8AC3E}">
        <p14:creationId xmlns:p14="http://schemas.microsoft.com/office/powerpoint/2010/main" val="307367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08318F-2715-47CD-BAEE-0C1C4B747BB4}" type="slidenum">
              <a:rPr lang="en-IN" smtClean="0"/>
              <a:t>5</a:t>
            </a:fld>
            <a:endParaRPr lang="en-IN"/>
          </a:p>
        </p:txBody>
      </p:sp>
    </p:spTree>
    <p:extLst>
      <p:ext uri="{BB962C8B-B14F-4D97-AF65-F5344CB8AC3E}">
        <p14:creationId xmlns:p14="http://schemas.microsoft.com/office/powerpoint/2010/main" val="8015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Aggregate user based on Average TCP Retransmission, Average RTT, Handset Type and Average Through 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Average RTT, Handset Type and Average Through 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Distribution and TCP Retransmission per handset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K-means to segment user on group of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108318F-2715-47CD-BAEE-0C1C4B747BB4}" type="slidenum">
              <a:rPr lang="en-IN" smtClean="0"/>
              <a:t>10</a:t>
            </a:fld>
            <a:endParaRPr lang="en-IN"/>
          </a:p>
        </p:txBody>
      </p:sp>
    </p:spTree>
    <p:extLst>
      <p:ext uri="{BB962C8B-B14F-4D97-AF65-F5344CB8AC3E}">
        <p14:creationId xmlns:p14="http://schemas.microsoft.com/office/powerpoint/2010/main" val="68864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Engagement and Experience Score For User</a:t>
            </a:r>
          </a:p>
          <a:p>
            <a:pPr marL="285750" indent="-2857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Satisfaction Score</a:t>
            </a:r>
          </a:p>
          <a:p>
            <a:pPr marL="285750" indent="-2857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K means on Engagement and Experience Score</a:t>
            </a:r>
          </a:p>
          <a:p>
            <a:pPr marL="285750" indent="-285750">
              <a:buFont typeface="Courier New" panose="02070309020205020404" pitchFamily="49" charset="0"/>
              <a:buChar char="o"/>
            </a:pPr>
            <a:r>
              <a:rPr lang="en-US" sz="1200" dirty="0" smtClean="0">
                <a:latin typeface="Times New Roman" panose="02020603050405020304" pitchFamily="18" charset="0"/>
                <a:cs typeface="Times New Roman" panose="02020603050405020304" pitchFamily="18" charset="0"/>
              </a:rPr>
              <a:t>Aggregate the satisfaction and experience  score per cluster </a:t>
            </a:r>
            <a:endParaRPr lang="en-IN" sz="12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0"/>
          </p:nvPr>
        </p:nvSpPr>
        <p:spPr/>
        <p:txBody>
          <a:bodyPr/>
          <a:lstStyle/>
          <a:p>
            <a:fld id="{F108318F-2715-47CD-BAEE-0C1C4B747BB4}" type="slidenum">
              <a:rPr lang="en-IN" smtClean="0"/>
              <a:t>12</a:t>
            </a:fld>
            <a:endParaRPr lang="en-IN"/>
          </a:p>
        </p:txBody>
      </p:sp>
    </p:spTree>
    <p:extLst>
      <p:ext uri="{BB962C8B-B14F-4D97-AF65-F5344CB8AC3E}">
        <p14:creationId xmlns:p14="http://schemas.microsoft.com/office/powerpoint/2010/main" val="226864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986BCE-8795-401B-AC36-6D98A91E9AE8}"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954922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986BCE-8795-401B-AC36-6D98A91E9AE8}"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062031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986BCE-8795-401B-AC36-6D98A91E9AE8}"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25155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986BCE-8795-401B-AC36-6D98A91E9AE8}"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250295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986BCE-8795-401B-AC36-6D98A91E9AE8}" type="datetimeFigureOut">
              <a:rPr lang="en-IN" smtClean="0"/>
              <a:t>10-11-2024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78567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986BCE-8795-401B-AC36-6D98A91E9AE8}"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64168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986BCE-8795-401B-AC36-6D98A91E9AE8}" type="datetimeFigureOut">
              <a:rPr lang="en-IN" smtClean="0"/>
              <a:t>10-11-2024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117387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986BCE-8795-401B-AC36-6D98A91E9AE8}" type="datetimeFigureOut">
              <a:rPr lang="en-IN" smtClean="0"/>
              <a:t>10-11-2024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239939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86BCE-8795-401B-AC36-6D98A91E9AE8}" type="datetimeFigureOut">
              <a:rPr lang="en-IN" smtClean="0"/>
              <a:t>10-11-2024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274872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986BCE-8795-401B-AC36-6D98A91E9AE8}"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411507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6986BCE-8795-401B-AC36-6D98A91E9AE8}" type="datetimeFigureOut">
              <a:rPr lang="en-IN" smtClean="0"/>
              <a:t>10-11-2024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002562-5656-4603-9FEA-DADB26CFB861}" type="slidenum">
              <a:rPr lang="en-IN" smtClean="0"/>
              <a:t>‹#›</a:t>
            </a:fld>
            <a:endParaRPr lang="en-IN"/>
          </a:p>
        </p:txBody>
      </p:sp>
    </p:spTree>
    <p:extLst>
      <p:ext uri="{BB962C8B-B14F-4D97-AF65-F5344CB8AC3E}">
        <p14:creationId xmlns:p14="http://schemas.microsoft.com/office/powerpoint/2010/main" val="383020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86BCE-8795-401B-AC36-6D98A91E9AE8}" type="datetimeFigureOut">
              <a:rPr lang="en-IN" smtClean="0"/>
              <a:t>10-11-2024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02562-5656-4603-9FEA-DADB26CFB861}" type="slidenum">
              <a:rPr lang="en-IN" smtClean="0"/>
              <a:t>‹#›</a:t>
            </a:fld>
            <a:endParaRPr lang="en-IN"/>
          </a:p>
        </p:txBody>
      </p:sp>
    </p:spTree>
    <p:extLst>
      <p:ext uri="{BB962C8B-B14F-4D97-AF65-F5344CB8AC3E}">
        <p14:creationId xmlns:p14="http://schemas.microsoft.com/office/powerpoint/2010/main" val="267141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github.com/Deb052024/Telecom-Customer-Segment" TargetMode="External"/><Relationship Id="rId5" Type="http://schemas.openxmlformats.org/officeDocument/2006/relationships/image" Target="../media/image4.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4.wmf"/><Relationship Id="rId5" Type="http://schemas.openxmlformats.org/officeDocument/2006/relationships/oleObject" Target="file:///C:\Users\Admin\Downloads\Customer%20Insight%20Table.csv" TargetMode="Externa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91" y="30380"/>
            <a:ext cx="5846614" cy="28217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491" y="2946399"/>
            <a:ext cx="5846614" cy="2736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946399"/>
            <a:ext cx="6096000" cy="27362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7996" y="0"/>
            <a:ext cx="6074004" cy="2852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0" y="5860765"/>
            <a:ext cx="8589819" cy="877163"/>
          </a:xfrm>
          <a:prstGeom prst="rect">
            <a:avLst/>
          </a:prstGeom>
          <a:noFill/>
        </p:spPr>
        <p:txBody>
          <a:bodyPr wrap="square" rtlCol="0">
            <a:spAutoFit/>
          </a:bodyPr>
          <a:lstStyle/>
          <a:p>
            <a:r>
              <a:rPr lang="en-US" sz="1700" b="1" dirty="0" smtClean="0">
                <a:solidFill>
                  <a:schemeClr val="accent5">
                    <a:lumMod val="50000"/>
                  </a:schemeClr>
                </a:solidFill>
                <a:latin typeface="Arial" panose="020B0604020202020204" pitchFamily="34" charset="0"/>
                <a:cs typeface="Arial" panose="020B0604020202020204" pitchFamily="34" charset="0"/>
              </a:rPr>
              <a:t>Business Case-User Analytics Study in Telecom </a:t>
            </a:r>
          </a:p>
          <a:p>
            <a:r>
              <a:rPr lang="en-US" sz="1700" b="1" dirty="0" smtClean="0">
                <a:solidFill>
                  <a:schemeClr val="accent5">
                    <a:lumMod val="50000"/>
                  </a:schemeClr>
                </a:solidFill>
                <a:latin typeface="Arial" panose="020B0604020202020204" pitchFamily="34" charset="0"/>
                <a:cs typeface="Arial" panose="020B0604020202020204" pitchFamily="34" charset="0"/>
              </a:rPr>
              <a:t>GitHub Link- </a:t>
            </a:r>
            <a:r>
              <a:rPr lang="en-US" sz="1700" b="1" dirty="0" smtClean="0">
                <a:solidFill>
                  <a:schemeClr val="accent5">
                    <a:lumMod val="50000"/>
                  </a:schemeClr>
                </a:solidFill>
                <a:latin typeface="Arial" panose="020B0604020202020204" pitchFamily="34" charset="0"/>
                <a:cs typeface="Arial" panose="020B0604020202020204" pitchFamily="34" charset="0"/>
                <a:hlinkClick r:id="rId6"/>
              </a:rPr>
              <a:t>https://github.com/Deb052024/Telecom-Customer-Segment</a:t>
            </a:r>
            <a:endParaRPr lang="en-US" sz="1700" b="1" dirty="0" smtClean="0">
              <a:solidFill>
                <a:schemeClr val="accent5">
                  <a:lumMod val="50000"/>
                </a:schemeClr>
              </a:solidFill>
              <a:latin typeface="Arial" panose="020B0604020202020204" pitchFamily="34" charset="0"/>
              <a:cs typeface="Arial" panose="020B0604020202020204" pitchFamily="34" charset="0"/>
            </a:endParaRPr>
          </a:p>
          <a:p>
            <a:r>
              <a:rPr lang="en-US" sz="1700" b="1" dirty="0" smtClean="0">
                <a:solidFill>
                  <a:schemeClr val="accent5">
                    <a:lumMod val="50000"/>
                  </a:schemeClr>
                </a:solidFill>
                <a:latin typeface="Arial" panose="020B0604020202020204" pitchFamily="34" charset="0"/>
                <a:cs typeface="Arial" panose="020B0604020202020204" pitchFamily="34" charset="0"/>
              </a:rPr>
              <a:t>Name-</a:t>
            </a:r>
            <a:r>
              <a:rPr lang="en-US" sz="1700" b="1" dirty="0" err="1" smtClean="0">
                <a:solidFill>
                  <a:schemeClr val="accent5">
                    <a:lumMod val="50000"/>
                  </a:schemeClr>
                </a:solidFill>
                <a:latin typeface="Arial" panose="020B0604020202020204" pitchFamily="34" charset="0"/>
                <a:cs typeface="Arial" panose="020B0604020202020204" pitchFamily="34" charset="0"/>
              </a:rPr>
              <a:t>Debasis</a:t>
            </a:r>
            <a:r>
              <a:rPr lang="en-US" sz="1700" b="1" dirty="0" smtClean="0">
                <a:solidFill>
                  <a:schemeClr val="accent5">
                    <a:lumMod val="50000"/>
                  </a:schemeClr>
                </a:solidFill>
                <a:latin typeface="Arial" panose="020B0604020202020204" pitchFamily="34" charset="0"/>
                <a:cs typeface="Arial" panose="020B0604020202020204" pitchFamily="34" charset="0"/>
              </a:rPr>
              <a:t> Panda</a:t>
            </a:r>
            <a:endParaRPr lang="en-IN" sz="1700" b="1" dirty="0">
              <a:solidFill>
                <a:schemeClr val="accent5">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a:xfrm>
            <a:off x="3559523" y="-63852"/>
            <a:ext cx="5030296" cy="461665"/>
          </a:xfrm>
          <a:prstGeom prst="rect">
            <a:avLst/>
          </a:prstGeom>
          <a:noFill/>
        </p:spPr>
        <p:txBody>
          <a:bodyPr wrap="square" rtlCol="0">
            <a:spAutoFit/>
          </a:bodyPr>
          <a:lstStyle/>
          <a:p>
            <a:pPr algn="ctr"/>
            <a:r>
              <a:rPr lang="en-US" sz="2400" dirty="0" smtClean="0">
                <a:effectLst>
                  <a:glow rad="101600">
                    <a:schemeClr val="accent3">
                      <a:satMod val="175000"/>
                      <a:alpha val="40000"/>
                    </a:schemeClr>
                  </a:glow>
                </a:effectLst>
                <a:latin typeface="Times New Roman" panose="02020603050405020304" pitchFamily="18" charset="0"/>
                <a:cs typeface="Times New Roman" panose="02020603050405020304" pitchFamily="18" charset="0"/>
              </a:rPr>
              <a:t>User Analytics in Telecom Industry</a:t>
            </a:r>
            <a:endParaRPr lang="en-IN" sz="2400" dirty="0">
              <a:effectLst>
                <a:glow rad="101600">
                  <a:schemeClr val="accent3">
                    <a:satMod val="175000"/>
                    <a:alpha val="40000"/>
                  </a:schemeClr>
                </a:glo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770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5182" y="92106"/>
            <a:ext cx="3315854" cy="33855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600" b="1" dirty="0" smtClean="0">
                <a:latin typeface="Times New Roman" panose="02020603050405020304" pitchFamily="18" charset="0"/>
                <a:cs typeface="Times New Roman" panose="02020603050405020304" pitchFamily="18" charset="0"/>
              </a:rPr>
              <a:t>User Experience Analytics</a:t>
            </a:r>
            <a:endParaRPr lang="en-IN"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26291" y="899246"/>
            <a:ext cx="3962400" cy="2066925"/>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286326" y="3112655"/>
            <a:ext cx="4846783"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 User </a:t>
            </a:r>
            <a:r>
              <a:rPr lang="en-US" sz="1600" b="1" dirty="0" smtClean="0">
                <a:latin typeface="Times New Roman" panose="02020603050405020304" pitchFamily="18" charset="0"/>
                <a:cs typeface="Times New Roman" panose="02020603050405020304" pitchFamily="18" charset="0"/>
              </a:rPr>
              <a:t>Segregation Based on TCP Retransmission </a:t>
            </a:r>
            <a:endParaRPr lang="en-IN" sz="1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4832350" y="915698"/>
            <a:ext cx="4185008" cy="2050473"/>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525077" y="3084961"/>
            <a:ext cx="385791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Fig-2 Handset </a:t>
            </a:r>
            <a:r>
              <a:rPr lang="en-US" sz="1600" b="1" dirty="0" smtClean="0">
                <a:latin typeface="Times New Roman" panose="02020603050405020304" pitchFamily="18" charset="0"/>
                <a:cs typeface="Times New Roman" panose="02020603050405020304" pitchFamily="18" charset="0"/>
              </a:rPr>
              <a:t>Type Based Throughput </a:t>
            </a:r>
            <a:endParaRPr lang="en-IN" sz="16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101600" y="3597693"/>
            <a:ext cx="11739130" cy="1341615"/>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226291" y="5033818"/>
            <a:ext cx="8557491"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Fig-3 Top </a:t>
            </a:r>
            <a:r>
              <a:rPr lang="en-US" sz="1600" b="1" dirty="0" smtClean="0">
                <a:latin typeface="Times New Roman" panose="02020603050405020304" pitchFamily="18" charset="0"/>
                <a:cs typeface="Times New Roman" panose="02020603050405020304" pitchFamily="18" charset="0"/>
              </a:rPr>
              <a:t>10 users Based on Transmission Control Protocol ,Round Trip Time and Through Put </a:t>
            </a:r>
            <a:endParaRPr lang="en-IN" sz="1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1600" y="5390717"/>
            <a:ext cx="11879118" cy="1569660"/>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From Fig-2:</a:t>
            </a:r>
            <a:r>
              <a:rPr lang="en-US" sz="1600" dirty="0" smtClean="0">
                <a:latin typeface="Times New Roman" panose="02020603050405020304" pitchFamily="18" charset="0"/>
                <a:cs typeface="Times New Roman" panose="02020603050405020304" pitchFamily="18" charset="0"/>
              </a:rPr>
              <a:t> Huawei B528S, Apple iPhone are with </a:t>
            </a:r>
            <a:r>
              <a:rPr lang="en-US" sz="1600" b="1" dirty="0" smtClean="0">
                <a:latin typeface="Times New Roman" panose="02020603050405020304" pitchFamily="18" charset="0"/>
                <a:cs typeface="Times New Roman" panose="02020603050405020304" pitchFamily="18" charset="0"/>
              </a:rPr>
              <a:t>Throughput </a:t>
            </a:r>
            <a:r>
              <a:rPr lang="en-US" sz="1600" dirty="0" smtClean="0">
                <a:latin typeface="Times New Roman" panose="02020603050405020304" pitchFamily="18" charset="0"/>
                <a:cs typeface="Times New Roman" panose="02020603050405020304" pitchFamily="18" charset="0"/>
              </a:rPr>
              <a:t>11895 and 7566 respectively, </a:t>
            </a:r>
          </a:p>
          <a:p>
            <a:pPr marL="285750" indent="-285750">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From Fig-1:  TCP Retransmission  </a:t>
            </a:r>
            <a:r>
              <a:rPr lang="en-US" sz="1600" dirty="0" smtClean="0">
                <a:latin typeface="Times New Roman" panose="02020603050405020304" pitchFamily="18" charset="0"/>
                <a:cs typeface="Times New Roman" panose="02020603050405020304" pitchFamily="18" charset="0"/>
              </a:rPr>
              <a:t>are 2.156957e+05 and 7.607247e+05 for top 2 users  , lower retransmission is a better experience for consumer</a:t>
            </a:r>
          </a:p>
          <a:p>
            <a:pPr marL="285750" indent="-285750">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From Fig -3: RTT Values  </a:t>
            </a:r>
            <a:r>
              <a:rPr lang="en-US" sz="1600" dirty="0" smtClean="0">
                <a:latin typeface="Times New Roman" panose="02020603050405020304" pitchFamily="18" charset="0"/>
                <a:cs typeface="Times New Roman" panose="02020603050405020304" pitchFamily="18" charset="0"/>
              </a:rPr>
              <a:t>for top 10 , bottom 10 and most frequent users have been identified ,</a:t>
            </a:r>
          </a:p>
          <a:p>
            <a:pPr marL="285750" indent="-285750">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140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23825"/>
            <a:ext cx="6191250" cy="20383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277407" y="123826"/>
            <a:ext cx="5914593" cy="203835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4748645" y="2162175"/>
            <a:ext cx="590203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Distribution and TCP Retransmission per handset</a:t>
            </a:r>
          </a:p>
          <a:p>
            <a:endParaRPr lang="en-IN" dirty="0"/>
          </a:p>
        </p:txBody>
      </p:sp>
      <p:pic>
        <p:nvPicPr>
          <p:cNvPr id="7" name="Picture 6"/>
          <p:cNvPicPr>
            <a:picLocks noChangeAspect="1"/>
          </p:cNvPicPr>
          <p:nvPr/>
        </p:nvPicPr>
        <p:blipFill>
          <a:blip r:embed="rId4"/>
          <a:stretch>
            <a:fillRect/>
          </a:stretch>
        </p:blipFill>
        <p:spPr>
          <a:xfrm>
            <a:off x="90488" y="2587337"/>
            <a:ext cx="6100762" cy="378715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0" y="6374489"/>
            <a:ext cx="71385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K-means to segment user on group of experience</a:t>
            </a:r>
          </a:p>
          <a:p>
            <a:endParaRPr lang="en-IN" dirty="0"/>
          </a:p>
        </p:txBody>
      </p:sp>
      <p:sp>
        <p:nvSpPr>
          <p:cNvPr id="9" name="TextBox 8"/>
          <p:cNvSpPr txBox="1"/>
          <p:nvPr/>
        </p:nvSpPr>
        <p:spPr>
          <a:xfrm>
            <a:off x="6191250" y="2506122"/>
            <a:ext cx="6000750" cy="452431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Brief description of each cluster based on the data:</a:t>
            </a:r>
          </a:p>
          <a:p>
            <a:r>
              <a:rPr lang="en-US" sz="1200" dirty="0">
                <a:latin typeface="Times New Roman" panose="02020603050405020304" pitchFamily="18" charset="0"/>
                <a:cs typeface="Times New Roman" panose="02020603050405020304" pitchFamily="18" charset="0"/>
              </a:rPr>
              <a:t>#</a:t>
            </a:r>
          </a:p>
          <a:p>
            <a:r>
              <a:rPr lang="en-US" sz="1200" b="1" dirty="0">
                <a:latin typeface="Times New Roman" panose="02020603050405020304" pitchFamily="18" charset="0"/>
                <a:cs typeface="Times New Roman" panose="02020603050405020304" pitchFamily="18" charset="0"/>
              </a:rPr>
              <a:t># Cluster 0:</a:t>
            </a:r>
          </a:p>
          <a:p>
            <a:r>
              <a:rPr lang="en-US" sz="1200" dirty="0">
                <a:latin typeface="Times New Roman" panose="02020603050405020304" pitchFamily="18" charset="0"/>
                <a:cs typeface="Times New Roman" panose="02020603050405020304" pitchFamily="18" charset="0"/>
              </a:rPr>
              <a:t># - Likely represents users with a good network experience. They have a low average TCP Retransmission rate, indicating fewer packet losses and reliable data delivery. They also have a lower average RTT, meaning there's less delay in data transmission. The average throughput might be moderate to high, suggesting good network speed and capacity. Their total session duration could be moderate.</a:t>
            </a:r>
          </a:p>
          <a:p>
            <a:r>
              <a:rPr lang="en-US" sz="1200" dirty="0">
                <a:latin typeface="Times New Roman" panose="02020603050405020304" pitchFamily="18" charset="0"/>
                <a:cs typeface="Times New Roman" panose="02020603050405020304" pitchFamily="18" charset="0"/>
              </a:rPr>
              <a:t>#</a:t>
            </a:r>
          </a:p>
          <a:p>
            <a:r>
              <a:rPr lang="en-US" sz="1200" b="1" dirty="0">
                <a:latin typeface="Times New Roman" panose="02020603050405020304" pitchFamily="18" charset="0"/>
                <a:cs typeface="Times New Roman" panose="02020603050405020304" pitchFamily="18" charset="0"/>
              </a:rPr>
              <a:t># Cluster 1:</a:t>
            </a:r>
          </a:p>
          <a:p>
            <a:r>
              <a:rPr lang="en-US" sz="1200" dirty="0">
                <a:latin typeface="Times New Roman" panose="02020603050405020304" pitchFamily="18" charset="0"/>
                <a:cs typeface="Times New Roman" panose="02020603050405020304" pitchFamily="18" charset="0"/>
              </a:rPr>
              <a:t># - Could represent users with a moderate network experience. They might have a slightly higher average TCP Retransmission rate compared to Cluster 0, indicating some network instability or congestion. The RTT could be slightly higher, meaning there are more delays in data transmission. The average throughput could be moderate. Their total session duration could also be moderate.</a:t>
            </a:r>
          </a:p>
          <a:p>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 Cluster 2:</a:t>
            </a:r>
          </a:p>
          <a:p>
            <a:r>
              <a:rPr lang="en-US" sz="1200" dirty="0">
                <a:latin typeface="Times New Roman" panose="02020603050405020304" pitchFamily="18" charset="0"/>
                <a:cs typeface="Times New Roman" panose="02020603050405020304" pitchFamily="18" charset="0"/>
              </a:rPr>
              <a:t># - Might represent users with a poorer network experience. They have a higher average TCP Retransmission rate, indicating frequent packet losses or network issues. The RTT is likely higher as well, meaning significant delays in communication. The average throughput could be lower due to network bottlenecks or limitations. Their total session duration could be lower.</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245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76010" y="0"/>
            <a:ext cx="262197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latin typeface="Times New Roman" panose="02020603050405020304" pitchFamily="18" charset="0"/>
                <a:cs typeface="Times New Roman" panose="02020603050405020304" pitchFamily="18" charset="0"/>
              </a:rPr>
              <a:t>User Satisfaction</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65618" y="3311502"/>
            <a:ext cx="5299363"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 Engagement </a:t>
            </a:r>
            <a:r>
              <a:rPr lang="en-US" sz="1600" b="1" dirty="0" smtClean="0">
                <a:latin typeface="Times New Roman" panose="02020603050405020304" pitchFamily="18" charset="0"/>
                <a:cs typeface="Times New Roman" panose="02020603050405020304" pitchFamily="18" charset="0"/>
              </a:rPr>
              <a:t>and Experience Score For User</a:t>
            </a:r>
            <a:endParaRPr lang="en-IN" sz="16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564981" y="3625753"/>
            <a:ext cx="3470564" cy="353943"/>
          </a:xfrm>
          <a:prstGeom prst="rect">
            <a:avLst/>
          </a:prstGeom>
          <a:noFill/>
        </p:spPr>
        <p:txBody>
          <a:bodyPr wrap="square" rtlCol="0">
            <a:spAutoFit/>
          </a:bodyPr>
          <a:lstStyle/>
          <a:p>
            <a:r>
              <a:rPr lang="en-US" sz="1700" b="1" dirty="0" smtClean="0">
                <a:latin typeface="Times New Roman" panose="02020603050405020304" pitchFamily="18" charset="0"/>
                <a:cs typeface="Times New Roman" panose="02020603050405020304" pitchFamily="18" charset="0"/>
              </a:rPr>
              <a:t>Fig-2: Satisfaction </a:t>
            </a:r>
            <a:r>
              <a:rPr lang="en-US" sz="1700" b="1" dirty="0" smtClean="0">
                <a:latin typeface="Times New Roman" panose="02020603050405020304" pitchFamily="18" charset="0"/>
                <a:cs typeface="Times New Roman" panose="02020603050405020304" pitchFamily="18" charset="0"/>
              </a:rPr>
              <a:t>Score of User</a:t>
            </a:r>
            <a:endParaRPr lang="en-IN" sz="17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025246" y="722236"/>
            <a:ext cx="4166754" cy="2185214"/>
          </a:xfrm>
          <a:prstGeom prst="rect">
            <a:avLst/>
          </a:prstGeom>
          <a:noFill/>
        </p:spPr>
        <p:txBody>
          <a:bodyPr wrap="square" rtlCol="0">
            <a:spAutoFit/>
          </a:bodyPr>
          <a:lstStyle/>
          <a:p>
            <a:r>
              <a:rPr lang="en-US" sz="17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Fig-1:  Cluster wise experience and engagement score for users were identified</a:t>
            </a:r>
          </a:p>
          <a:p>
            <a:pPr marL="285750" indent="-285750">
              <a:buFont typeface="Wingdings" panose="05000000000000000000" pitchFamily="2" charset="2"/>
              <a:buChar char="v"/>
            </a:pPr>
            <a:endParaRPr lang="en-US" sz="17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 Fig-2: Satisfaction score of users post inner join on experience and engagement score were found cluster wise </a:t>
            </a:r>
            <a:endParaRPr lang="en-IN" sz="17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92232" y="659280"/>
            <a:ext cx="6134100" cy="267652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stretch>
            <a:fillRect/>
          </a:stretch>
        </p:blipFill>
        <p:spPr>
          <a:xfrm>
            <a:off x="6199476" y="678330"/>
            <a:ext cx="1476375" cy="2657475"/>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a:stretch>
            <a:fillRect/>
          </a:stretch>
        </p:blipFill>
        <p:spPr>
          <a:xfrm>
            <a:off x="0" y="4002960"/>
            <a:ext cx="8396416" cy="2855040"/>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8407760" y="3979697"/>
            <a:ext cx="3019425" cy="2878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82033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6581" y="0"/>
            <a:ext cx="507076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 means on Engagement and Experience Score</a:t>
            </a:r>
          </a:p>
          <a:p>
            <a:endParaRPr lang="en-IN" b="1" dirty="0"/>
          </a:p>
        </p:txBody>
      </p:sp>
      <p:pic>
        <p:nvPicPr>
          <p:cNvPr id="5" name="Picture 4"/>
          <p:cNvPicPr>
            <a:picLocks noChangeAspect="1"/>
          </p:cNvPicPr>
          <p:nvPr/>
        </p:nvPicPr>
        <p:blipFill>
          <a:blip r:embed="rId2"/>
          <a:stretch>
            <a:fillRect/>
          </a:stretch>
        </p:blipFill>
        <p:spPr>
          <a:xfrm>
            <a:off x="515212" y="323165"/>
            <a:ext cx="4714875" cy="36576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5974774" y="467591"/>
            <a:ext cx="607868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Aggregate the satisfaction and experience  score per cluster </a:t>
            </a:r>
            <a:endParaRPr lang="en-IN" b="1" dirty="0">
              <a:latin typeface="Times New Roman" panose="02020603050405020304" pitchFamily="18" charset="0"/>
              <a:cs typeface="Times New Roman" panose="02020603050405020304" pitchFamily="18" charset="0"/>
            </a:endParaRPr>
          </a:p>
          <a:p>
            <a:endParaRPr lang="en-IN" b="1" dirty="0"/>
          </a:p>
        </p:txBody>
      </p:sp>
      <p:pic>
        <p:nvPicPr>
          <p:cNvPr id="9" name="Picture 8"/>
          <p:cNvPicPr>
            <a:picLocks noChangeAspect="1"/>
          </p:cNvPicPr>
          <p:nvPr/>
        </p:nvPicPr>
        <p:blipFill>
          <a:blip r:embed="rId3"/>
          <a:stretch>
            <a:fillRect/>
          </a:stretch>
        </p:blipFill>
        <p:spPr>
          <a:xfrm>
            <a:off x="322118" y="4274851"/>
            <a:ext cx="10638126" cy="1918131"/>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515212" y="6328065"/>
            <a:ext cx="8005333"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Top 10 satisfied customer based on Customer Experience Score</a:t>
            </a:r>
            <a:endParaRPr lang="en-IN"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6125873" y="961340"/>
            <a:ext cx="5158654" cy="1251924"/>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5"/>
          <a:stretch>
            <a:fillRect/>
          </a:stretch>
        </p:blipFill>
        <p:spPr>
          <a:xfrm>
            <a:off x="6125873" y="2322551"/>
            <a:ext cx="4834371" cy="12519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9566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1789" y="197427"/>
            <a:ext cx="676794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Connection with MYSQL Data Base and Visualization of Data </a:t>
            </a:r>
            <a:endParaRPr lang="en-IN"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24423" y="584174"/>
            <a:ext cx="6058168" cy="3804156"/>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6182591" y="584174"/>
            <a:ext cx="5843155" cy="3804156"/>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506682" y="4521840"/>
            <a:ext cx="1963882"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a:t>
            </a:r>
            <a:endParaRPr lang="en-IN" sz="16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439150" y="4500097"/>
            <a:ext cx="995796"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Fig-2</a:t>
            </a:r>
            <a:endParaRPr lang="en-IN" sz="16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15636" y="5288973"/>
            <a:ext cx="11776364" cy="1323439"/>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a:t>
            </a:r>
            <a:r>
              <a:rPr lang="en-US" sz="1600" dirty="0" smtClean="0">
                <a:latin typeface="Times New Roman" panose="02020603050405020304" pitchFamily="18" charset="0"/>
                <a:cs typeface="Times New Roman" panose="02020603050405020304" pitchFamily="18" charset="0"/>
              </a:rPr>
              <a:t>inal </a:t>
            </a:r>
            <a:r>
              <a:rPr lang="en-US" sz="1600" dirty="0">
                <a:latin typeface="Times New Roman" panose="02020603050405020304" pitchFamily="18" charset="0"/>
                <a:cs typeface="Times New Roman" panose="02020603050405020304" pitchFamily="18" charset="0"/>
              </a:rPr>
              <a:t>table containing all user ID + engagement, experience &amp; satisfaction scores </a:t>
            </a:r>
            <a:r>
              <a:rPr lang="en-US" sz="1600" dirty="0" smtClean="0">
                <a:latin typeface="Times New Roman" panose="02020603050405020304" pitchFamily="18" charset="0"/>
                <a:cs typeface="Times New Roman" panose="02020603050405020304" pitchFamily="18" charset="0"/>
              </a:rPr>
              <a:t>was created and stored in Local database.( From Fig-1)</a:t>
            </a:r>
          </a:p>
          <a:p>
            <a:pPr marL="285750" indent="-285750">
              <a:buFont typeface="Wingdings" panose="05000000000000000000" pitchFamily="2" charset="2"/>
              <a:buChar char="v"/>
            </a:pPr>
            <a:r>
              <a:rPr lang="en-US" sz="1600" b="1" dirty="0" smtClean="0">
                <a:latin typeface="Times New Roman" panose="02020603050405020304" pitchFamily="18" charset="0"/>
                <a:cs typeface="Times New Roman" panose="02020603050405020304" pitchFamily="18" charset="0"/>
              </a:rPr>
              <a:t>Telecom database</a:t>
            </a:r>
            <a:r>
              <a:rPr lang="en-US" sz="1600" dirty="0" smtClean="0">
                <a:latin typeface="Times New Roman" panose="02020603050405020304" pitchFamily="18" charset="0"/>
                <a:cs typeface="Times New Roman" panose="02020603050405020304" pitchFamily="18" charset="0"/>
              </a:rPr>
              <a:t> was created and </a:t>
            </a:r>
            <a:r>
              <a:rPr lang="en-US" sz="1600" dirty="0" err="1" smtClean="0">
                <a:latin typeface="Times New Roman" panose="02020603050405020304" pitchFamily="18" charset="0"/>
                <a:cs typeface="Times New Roman" panose="02020603050405020304" pitchFamily="18" charset="0"/>
              </a:rPr>
              <a:t>customer_insight</a:t>
            </a:r>
            <a:r>
              <a:rPr lang="en-US" sz="1600" dirty="0" smtClean="0">
                <a:latin typeface="Times New Roman" panose="02020603050405020304" pitchFamily="18" charset="0"/>
                <a:cs typeface="Times New Roman" panose="02020603050405020304" pitchFamily="18" charset="0"/>
              </a:rPr>
              <a:t> table was put inside the database with the relevant columns (From Fig-2)</a:t>
            </a: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Data sheet has been attached for reference </a:t>
            </a:r>
          </a:p>
          <a:p>
            <a:pPr marL="285750" indent="-285750">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405194226"/>
              </p:ext>
            </p:extLst>
          </p:nvPr>
        </p:nvGraphicFramePr>
        <p:xfrm>
          <a:off x="5497657" y="4525869"/>
          <a:ext cx="914400" cy="792163"/>
        </p:xfrm>
        <a:graphic>
          <a:graphicData uri="http://schemas.openxmlformats.org/presentationml/2006/ole">
            <mc:AlternateContent xmlns:mc="http://schemas.openxmlformats.org/markup-compatibility/2006">
              <mc:Choice xmlns:v="urn:schemas-microsoft-com:vml" Requires="v">
                <p:oleObj spid="_x0000_s2059" name="Macro-Enabled Worksheet" showAsIcon="1" r:id="rId5" imgW="914400" imgH="792360" progId="Excel.SheetMacroEnabled.12">
                  <p:link updateAutomatic="1"/>
                </p:oleObj>
              </mc:Choice>
              <mc:Fallback>
                <p:oleObj name="Macro-Enabled Worksheet" showAsIcon="1" r:id="rId5" imgW="914400" imgH="792360" progId="Excel.SheetMacroEnabled.12">
                  <p:link updateAutomatic="1"/>
                  <p:pic>
                    <p:nvPicPr>
                      <p:cNvPr id="0" name=""/>
                      <p:cNvPicPr/>
                      <p:nvPr/>
                    </p:nvPicPr>
                    <p:blipFill>
                      <a:blip r:embed="rId6"/>
                      <a:stretch>
                        <a:fillRect/>
                      </a:stretch>
                    </p:blipFill>
                    <p:spPr>
                      <a:xfrm>
                        <a:off x="5497657" y="4525869"/>
                        <a:ext cx="914400" cy="792163"/>
                      </a:xfrm>
                      <a:prstGeom prst="rect">
                        <a:avLst/>
                      </a:prstGeom>
                    </p:spPr>
                  </p:pic>
                </p:oleObj>
              </mc:Fallback>
            </mc:AlternateContent>
          </a:graphicData>
        </a:graphic>
      </p:graphicFrame>
      <p:sp>
        <p:nvSpPr>
          <p:cNvPr id="12" name="TextBox 11"/>
          <p:cNvSpPr txBox="1"/>
          <p:nvPr/>
        </p:nvSpPr>
        <p:spPr>
          <a:xfrm>
            <a:off x="6553199" y="4682018"/>
            <a:ext cx="1780310" cy="246221"/>
          </a:xfrm>
          <a:prstGeom prst="rect">
            <a:avLst/>
          </a:prstGeom>
          <a:solidFill>
            <a:schemeClr val="accent4">
              <a:lumMod val="60000"/>
              <a:lumOff val="40000"/>
            </a:schemeClr>
          </a:solidFill>
        </p:spPr>
        <p:txBody>
          <a:bodyPr wrap="square" rtlCol="0">
            <a:spAutoFit/>
          </a:bodyPr>
          <a:lstStyle/>
          <a:p>
            <a:r>
              <a:rPr lang="en-US" sz="1000" b="1" dirty="0" smtClean="0">
                <a:latin typeface="Times New Roman" panose="02020603050405020304" pitchFamily="18" charset="0"/>
                <a:cs typeface="Times New Roman" panose="02020603050405020304" pitchFamily="18" charset="0"/>
              </a:rPr>
              <a:t>Customer Insight Data Sheet</a:t>
            </a:r>
            <a:endParaRPr lang="en-IN" sz="1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059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6709" y="94961"/>
            <a:ext cx="4991100" cy="705139"/>
          </a:xfrm>
          <a:solidFill>
            <a:schemeClr val="bg2">
              <a:lumMod val="90000"/>
            </a:schemeClr>
          </a:solidFill>
        </p:spPr>
        <p:txBody>
          <a:bodyPr>
            <a:normAutofit/>
          </a:bodyPr>
          <a:lstStyle/>
          <a:p>
            <a:r>
              <a:rPr lang="en-US" sz="2400" b="1" dirty="0" smtClean="0">
                <a:latin typeface="Times New Roman" panose="02020603050405020304" pitchFamily="18" charset="0"/>
                <a:cs typeface="Times New Roman" panose="02020603050405020304" pitchFamily="18" charset="0"/>
              </a:rPr>
              <a:t>Recommendation And Conclusion</a:t>
            </a:r>
            <a:endParaRPr lang="en-IN"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4300" y="1140973"/>
            <a:ext cx="2815936" cy="1708160"/>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Customer</a:t>
            </a:r>
            <a:r>
              <a:rPr lang="en-US" sz="1700" dirty="0" smtClean="0">
                <a:latin typeface="Times New Roman" panose="02020603050405020304" pitchFamily="18" charset="0"/>
                <a:cs typeface="Times New Roman" panose="02020603050405020304" pitchFamily="18" charset="0"/>
              </a:rPr>
              <a:t> Experience</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lower retransmission is a better experience for </a:t>
            </a:r>
            <a:r>
              <a:rPr lang="en-US" dirty="0" smtClean="0">
                <a:latin typeface="Times New Roman" panose="02020603050405020304" pitchFamily="18" charset="0"/>
                <a:cs typeface="Times New Roman" panose="02020603050405020304" pitchFamily="18" charset="0"/>
              </a:rPr>
              <a:t>consumer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700"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4300" y="2595701"/>
            <a:ext cx="2951018" cy="1138773"/>
          </a:xfrm>
          <a:prstGeom prst="rect">
            <a:avLst/>
          </a:prstGeom>
          <a:noFill/>
        </p:spPr>
        <p:txBody>
          <a:bodyPr wrap="square" rtlCol="0">
            <a:spAutoFit/>
          </a:bodyPr>
          <a:lstStyle>
            <a:defPPr>
              <a:defRPr lang="en-US"/>
            </a:defPPr>
            <a:lvl1pPr>
              <a:defRPr sz="1700">
                <a:latin typeface="Times New Roman" panose="02020603050405020304" pitchFamily="18" charset="0"/>
                <a:cs typeface="Times New Roman" panose="02020603050405020304" pitchFamily="18" charset="0"/>
              </a:defRPr>
            </a:lvl1pPr>
          </a:lstStyle>
          <a:p>
            <a:r>
              <a:rPr lang="en-US" dirty="0"/>
              <a:t>Customer </a:t>
            </a:r>
            <a:r>
              <a:rPr lang="en-US" dirty="0" smtClean="0"/>
              <a:t>Engagement:</a:t>
            </a:r>
          </a:p>
          <a:p>
            <a:pPr marL="285750" indent="-285750">
              <a:buFont typeface="Wingdings" panose="05000000000000000000" pitchFamily="2" charset="2"/>
              <a:buChar char="v"/>
            </a:pPr>
            <a:r>
              <a:rPr lang="en-US" dirty="0" smtClean="0"/>
              <a:t>Game Down Load application with highest engagement  </a:t>
            </a:r>
            <a:endParaRPr lang="en-IN" dirty="0"/>
          </a:p>
        </p:txBody>
      </p:sp>
      <p:sp>
        <p:nvSpPr>
          <p:cNvPr id="6" name="TextBox 5"/>
          <p:cNvSpPr txBox="1"/>
          <p:nvPr/>
        </p:nvSpPr>
        <p:spPr>
          <a:xfrm>
            <a:off x="114300" y="4187536"/>
            <a:ext cx="3522517" cy="1138773"/>
          </a:xfrm>
          <a:prstGeom prst="rect">
            <a:avLst/>
          </a:prstGeom>
          <a:noFill/>
        </p:spPr>
        <p:txBody>
          <a:bodyPr wrap="square" rtlCol="0">
            <a:spAutoFit/>
          </a:bodyPr>
          <a:lstStyle/>
          <a:p>
            <a:r>
              <a:rPr lang="en-US" sz="1700" dirty="0" smtClean="0">
                <a:latin typeface="Times New Roman" panose="02020603050405020304" pitchFamily="18" charset="0"/>
                <a:cs typeface="Times New Roman" panose="02020603050405020304" pitchFamily="18" charset="0"/>
              </a:rPr>
              <a:t>Customer Satisfaction</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Higher Through Put leads to better customer satisfaction</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RTT less shows better satisfaction</a:t>
            </a:r>
            <a:endParaRPr lang="en-IN" sz="17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3636817" y="800099"/>
            <a:ext cx="4536073" cy="2805545"/>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238990" y="5642264"/>
            <a:ext cx="5798127"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Customer Behavior</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Most users engaged in Game Download </a:t>
            </a: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Huawei B-5285 handset is used by maximum number of users</a:t>
            </a:r>
            <a:endParaRPr lang="en-I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8360793" y="658872"/>
            <a:ext cx="3765838" cy="5062924"/>
          </a:xfrm>
          <a:prstGeom prst="rect">
            <a:avLst/>
          </a:prstGeom>
          <a:noFill/>
        </p:spPr>
        <p:txBody>
          <a:bodyPr wrap="square" rtlCol="0">
            <a:spAutoFit/>
          </a:bodyPr>
          <a:lstStyle/>
          <a:p>
            <a:r>
              <a:rPr lang="en-US" sz="1700" b="1" dirty="0" smtClean="0">
                <a:latin typeface="Times New Roman" panose="02020603050405020304" pitchFamily="18" charset="0"/>
                <a:cs typeface="Times New Roman" panose="02020603050405020304" pitchFamily="18" charset="0"/>
              </a:rPr>
              <a:t>Recommendation</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Investor to Focus on the users with high engagement and satisfaction score attached on the  customer Insight Data Sheet</a:t>
            </a:r>
          </a:p>
          <a:p>
            <a:pPr marL="285750" indent="-285750">
              <a:buFont typeface="Wingdings" panose="05000000000000000000" pitchFamily="2" charset="2"/>
              <a:buChar char="v"/>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Low Engagement and High Satisfaction set of customer need to be dealt for improving engagement </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Apple and Huawei customers need to  be focused for higher satisfaction and experience</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Social Media engagement users apart from Game </a:t>
            </a:r>
            <a:r>
              <a:rPr lang="en-US" sz="1700" dirty="0" err="1" smtClean="0">
                <a:latin typeface="Times New Roman" panose="02020603050405020304" pitchFamily="18" charset="0"/>
                <a:cs typeface="Times New Roman" panose="02020603050405020304" pitchFamily="18" charset="0"/>
              </a:rPr>
              <a:t>DownLoad</a:t>
            </a:r>
            <a:r>
              <a:rPr lang="en-US" sz="1700" dirty="0" smtClean="0">
                <a:latin typeface="Times New Roman" panose="02020603050405020304" pitchFamily="18" charset="0"/>
                <a:cs typeface="Times New Roman" panose="02020603050405020304" pitchFamily="18" charset="0"/>
              </a:rPr>
              <a:t> need to be checked for higher experience and engagement </a:t>
            </a:r>
          </a:p>
          <a:p>
            <a:pPr marL="285750" indent="-285750">
              <a:buFont typeface="Wingdings" panose="05000000000000000000" pitchFamily="2" charset="2"/>
              <a:buChar char="v"/>
            </a:pPr>
            <a:r>
              <a:rPr lang="en-US" sz="1700" dirty="0" smtClean="0">
                <a:latin typeface="Times New Roman" panose="02020603050405020304" pitchFamily="18" charset="0"/>
                <a:cs typeface="Times New Roman" panose="02020603050405020304" pitchFamily="18" charset="0"/>
              </a:rPr>
              <a:t>From the above plot cluster 1 users with higher engagement and cluster 0 users with higher customer satisfaction need to be focused </a:t>
            </a:r>
            <a:endParaRPr lang="en-IN" sz="17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498733" y="3727313"/>
            <a:ext cx="1076767"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55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3291" y="131686"/>
            <a:ext cx="4786745" cy="613929"/>
          </a:xfrm>
        </p:spPr>
        <p:style>
          <a:lnRef idx="1">
            <a:schemeClr val="accent3"/>
          </a:lnRef>
          <a:fillRef idx="2">
            <a:schemeClr val="accent3"/>
          </a:fillRef>
          <a:effectRef idx="1">
            <a:schemeClr val="accent3"/>
          </a:effectRef>
          <a:fontRef idx="minor">
            <a:schemeClr val="dk1"/>
          </a:fontRef>
        </p:style>
        <p:txBody>
          <a:bodyPr>
            <a:normAutofit/>
          </a:bodyPr>
          <a:lstStyle/>
          <a:p>
            <a:r>
              <a:rPr lang="en-US" sz="3200" dirty="0" smtClean="0">
                <a:latin typeface="Times New Roman" panose="02020603050405020304" pitchFamily="18" charset="0"/>
                <a:cs typeface="Times New Roman" panose="02020603050405020304" pitchFamily="18" charset="0"/>
              </a:rPr>
              <a:t>Telco-Analytics Case Flow</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7363" y="1094817"/>
            <a:ext cx="10515600" cy="4351338"/>
          </a:xfrm>
        </p:spPr>
        <p:txBody>
          <a:bodyPr>
            <a:normAutofit/>
          </a:bodyPr>
          <a:lstStyle/>
          <a:p>
            <a:r>
              <a:rPr lang="en-US" sz="1800" b="1" dirty="0" smtClean="0">
                <a:latin typeface="Times New Roman" panose="02020603050405020304" pitchFamily="18" charset="0"/>
                <a:cs typeface="Times New Roman" panose="02020603050405020304" pitchFamily="18" charset="0"/>
              </a:rPr>
              <a:t>User Overview and Behavior  Analysis</a:t>
            </a:r>
          </a:p>
          <a:p>
            <a:pPr marL="0" indent="0">
              <a:buNone/>
            </a:pPr>
            <a:r>
              <a:rPr lang="en-US" sz="1000" dirty="0" smtClean="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b="1" dirty="0" smtClean="0">
                <a:latin typeface="Times New Roman" panose="02020603050405020304" pitchFamily="18" charset="0"/>
                <a:cs typeface="Times New Roman" panose="02020603050405020304" pitchFamily="18" charset="0"/>
              </a:rPr>
              <a:t>User Engagement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61157" y="1460448"/>
            <a:ext cx="4540829" cy="1923604"/>
          </a:xfrm>
          <a:prstGeom prst="rect">
            <a:avLst/>
          </a:prstGeom>
          <a:noFill/>
        </p:spPr>
        <p:txBody>
          <a:bodyPr wrap="square" rtlCol="0">
            <a:spAutoFit/>
          </a:bodyPr>
          <a:lstStyle/>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 User Behavior on XDR sessions</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Session Duration </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Total Data Down Load and upload</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Data Volume during session of application</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Univariate and Bivariate Analysis</a:t>
            </a:r>
          </a:p>
          <a:p>
            <a:pPr marL="285750" indent="-285750">
              <a:buFont typeface="Courier New" panose="02070309020205020404" pitchFamily="49" charset="0"/>
              <a:buChar char="o"/>
            </a:pPr>
            <a:endParaRPr lang="en-US" sz="1700" dirty="0" smtClean="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7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61156" y="3990108"/>
            <a:ext cx="4540829" cy="2062103"/>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 Session Frequency</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Duration of session</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Session total Traffic (Upload and Download (bytes))</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Top 10 engaged customers</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K-means Clustering and group users based on engagement metrics</a:t>
            </a:r>
          </a:p>
          <a:p>
            <a:pPr marL="285750" indent="-285750">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444506" y="780904"/>
            <a:ext cx="4516583" cy="3493264"/>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Times New Roman" panose="02020603050405020304" pitchFamily="18" charset="0"/>
                <a:cs typeface="Times New Roman" panose="02020603050405020304" pitchFamily="18" charset="0"/>
              </a:rPr>
              <a:t>User Experience Analytics </a:t>
            </a:r>
            <a:r>
              <a:rPr lang="en-US" sz="17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 Aggregate user based on Average TCP Retransmission, Average RTT, Handset Type and Average Through Put</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Listing Top 10 users based on TCP Values ,RTT </a:t>
            </a:r>
            <a:r>
              <a:rPr lang="en-US" sz="1650" dirty="0" smtClean="0">
                <a:latin typeface="Times New Roman" panose="02020603050405020304" pitchFamily="18" charset="0"/>
                <a:cs typeface="Times New Roman" panose="02020603050405020304" pitchFamily="18" charset="0"/>
              </a:rPr>
              <a:t>Values</a:t>
            </a:r>
            <a:r>
              <a:rPr lang="en-US" sz="1700" dirty="0" smtClean="0">
                <a:latin typeface="Times New Roman" panose="02020603050405020304" pitchFamily="18" charset="0"/>
                <a:cs typeface="Times New Roman" panose="02020603050405020304" pitchFamily="18" charset="0"/>
              </a:rPr>
              <a:t> and throughput values</a:t>
            </a:r>
          </a:p>
          <a:p>
            <a:pPr marL="285750" indent="-285750">
              <a:buFont typeface="Courier New" panose="02070309020205020404" pitchFamily="49" charset="0"/>
              <a:buChar char="o"/>
            </a:pPr>
            <a:r>
              <a:rPr lang="en-US" sz="1700" dirty="0" smtClean="0">
                <a:latin typeface="Times New Roman" panose="02020603050405020304" pitchFamily="18" charset="0"/>
                <a:cs typeface="Times New Roman" panose="02020603050405020304" pitchFamily="18" charset="0"/>
              </a:rPr>
              <a:t>Distribution and TCP Retransmission per handset</a:t>
            </a:r>
          </a:p>
          <a:p>
            <a:pPr marL="285750" indent="-285750">
              <a:buFont typeface="Courier New" panose="02070309020205020404" pitchFamily="49" charset="0"/>
              <a:buChar char="o"/>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K-means to segment user on group of experience</a:t>
            </a:r>
          </a:p>
          <a:p>
            <a:pPr marL="285750" indent="-285750">
              <a:buFont typeface="Courier New" panose="02070309020205020404" pitchFamily="49" charset="0"/>
              <a:buChar char="o"/>
            </a:pPr>
            <a:endParaRPr lang="en-US" sz="1700" dirty="0" smtClean="0">
              <a:latin typeface="Times New Roman" panose="02020603050405020304" pitchFamily="18"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54371" y="3813136"/>
            <a:ext cx="3696855" cy="353943"/>
          </a:xfrm>
          <a:prstGeom prst="rect">
            <a:avLst/>
          </a:prstGeom>
          <a:noFill/>
        </p:spPr>
        <p:txBody>
          <a:bodyPr wrap="square" rtlCol="0">
            <a:spAutoFit/>
          </a:bodyPr>
          <a:lstStyle/>
          <a:p>
            <a:pPr marL="285750" indent="-285750">
              <a:buFont typeface="Arial" panose="020B0604020202020204" pitchFamily="34" charset="0"/>
              <a:buChar char="•"/>
            </a:pPr>
            <a:r>
              <a:rPr lang="en-US" sz="1700" b="1" dirty="0" smtClean="0">
                <a:latin typeface="Times New Roman" panose="02020603050405020304" pitchFamily="18" charset="0"/>
                <a:cs typeface="Times New Roman" panose="02020603050405020304" pitchFamily="18" charset="0"/>
              </a:rPr>
              <a:t>User Satisfaction </a:t>
            </a:r>
            <a:endParaRPr lang="en-IN" sz="17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669639" y="4218748"/>
            <a:ext cx="4291449" cy="1569660"/>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Engagement and Experience Score For User</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Satisfaction Score</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K means on Engagement and Experience Score</a:t>
            </a:r>
          </a:p>
          <a:p>
            <a:pPr marL="285750" indent="-285750">
              <a:buFont typeface="Courier New" panose="02070309020205020404" pitchFamily="49" charset="0"/>
              <a:buChar char="o"/>
            </a:pPr>
            <a:r>
              <a:rPr lang="en-US" sz="1600" dirty="0" smtClean="0">
                <a:latin typeface="Times New Roman" panose="02020603050405020304" pitchFamily="18" charset="0"/>
                <a:cs typeface="Times New Roman" panose="02020603050405020304" pitchFamily="18" charset="0"/>
              </a:rPr>
              <a:t>Aggregate the satisfaction and experience  score per cluster </a:t>
            </a:r>
            <a:endParaRPr lang="en-IN"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740726" y="5923208"/>
            <a:ext cx="643774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Export your final table containing all user ID + engagement, experience &amp; satisfaction scores in local MySQL database.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71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783" y="78798"/>
            <a:ext cx="4823690" cy="466148"/>
          </a:xfrm>
        </p:spPr>
        <p:style>
          <a:lnRef idx="1">
            <a:schemeClr val="accent3"/>
          </a:lnRef>
          <a:fillRef idx="2">
            <a:schemeClr val="accent3"/>
          </a:fillRef>
          <a:effectRef idx="1">
            <a:schemeClr val="accent3"/>
          </a:effectRef>
          <a:fontRef idx="minor">
            <a:schemeClr val="dk1"/>
          </a:fontRef>
        </p:style>
        <p:txBody>
          <a:bodyPr>
            <a:noAutofit/>
          </a:bodyPr>
          <a:lstStyle/>
          <a:p>
            <a:pPr algn="ctr"/>
            <a:r>
              <a:rPr lang="en-US" sz="2800" b="1" dirty="0" smtClean="0">
                <a:latin typeface="Times New Roman" panose="02020603050405020304" pitchFamily="18" charset="0"/>
                <a:cs typeface="Times New Roman" panose="02020603050405020304" pitchFamily="18" charset="0"/>
              </a:rPr>
              <a:t>Case Overview and Objective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9437" y="735734"/>
            <a:ext cx="10515600" cy="4351338"/>
          </a:xfrm>
        </p:spPr>
        <p:txBody>
          <a:bodyPr>
            <a:noAutofit/>
          </a:bodyPr>
          <a:lstStyle/>
          <a:p>
            <a:pPr marL="0" indent="0">
              <a:buNone/>
            </a:pPr>
            <a:r>
              <a:rPr lang="en-US" sz="1600" b="1" dirty="0" smtClean="0">
                <a:latin typeface="Times New Roman" panose="02020603050405020304" pitchFamily="18" charset="0"/>
                <a:cs typeface="Times New Roman" panose="02020603050405020304" pitchFamily="18" charset="0"/>
              </a:rPr>
              <a:t>Overview:</a:t>
            </a:r>
          </a:p>
          <a:p>
            <a:pPr marL="0" indent="0">
              <a:buNone/>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An investor is interested to purchase a Telco based out in Republic of </a:t>
            </a:r>
            <a:r>
              <a:rPr lang="en-US" sz="1600" dirty="0" err="1" smtClean="0">
                <a:latin typeface="Times New Roman" panose="02020603050405020304" pitchFamily="18" charset="0"/>
                <a:cs typeface="Times New Roman" panose="02020603050405020304" pitchFamily="18" charset="0"/>
              </a:rPr>
              <a:t>Pefkakia</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investor’s due diligence on all purchases includes a detailed analysis of the data that underlies the business, to try to understand the fundamentals of the business and especially to identify opportunities to drive profitability by changing the focus of which products or services are being </a:t>
            </a:r>
            <a:r>
              <a:rPr lang="en-US" sz="1600" dirty="0" smtClean="0">
                <a:latin typeface="Times New Roman" panose="02020603050405020304" pitchFamily="18" charset="0"/>
                <a:cs typeface="Times New Roman" panose="02020603050405020304" pitchFamily="18" charset="0"/>
              </a:rPr>
              <a:t>offered.</a:t>
            </a: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Telco has deployed Consultant to analyze the System generated data and find insights that will help the investor to take a decision on purchase of the Telco.</a:t>
            </a:r>
          </a:p>
          <a:p>
            <a:pPr>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Objective:</a:t>
            </a:r>
          </a:p>
          <a:p>
            <a:pPr marL="0" indent="0">
              <a:buNone/>
            </a:pPr>
            <a:endParaRPr lang="en-US" sz="16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To </a:t>
            </a:r>
            <a:r>
              <a:rPr lang="en-US" sz="1600" dirty="0" smtClean="0">
                <a:latin typeface="Times New Roman" panose="02020603050405020304" pitchFamily="18" charset="0"/>
                <a:cs typeface="Times New Roman" panose="02020603050405020304" pitchFamily="18" charset="0"/>
              </a:rPr>
              <a:t>analyze </a:t>
            </a:r>
            <a:r>
              <a:rPr lang="en-US" sz="1600" dirty="0">
                <a:latin typeface="Times New Roman" panose="02020603050405020304" pitchFamily="18" charset="0"/>
                <a:cs typeface="Times New Roman" panose="02020603050405020304" pitchFamily="18" charset="0"/>
              </a:rPr>
              <a:t>a telecommunication dataset that contains useful information about the customers &amp; their activities on the network. </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To deliver insights that helps the Investor on the below four parameters :</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990774" y="5362000"/>
            <a:ext cx="4110181" cy="1110527"/>
          </a:xfrm>
          <a:prstGeom prst="rect">
            <a:avLst/>
          </a:prstGeom>
          <a:solidFill>
            <a:schemeClr val="bg2">
              <a:lumMod val="90000"/>
            </a:schemeClr>
          </a:solidFill>
        </p:spPr>
        <p:txBody>
          <a:bodyPr wrap="square" rtlCol="0">
            <a:spAutoFit/>
          </a:bodyPr>
          <a:lstStyle/>
          <a:p>
            <a:pPr>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 User Overview Analysis </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User Experience Analysis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User Satisfaction Analysis</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 User Engagement analysis </a:t>
            </a:r>
            <a:endParaRPr lang="en-IN" sz="1600" dirty="0"/>
          </a:p>
        </p:txBody>
      </p:sp>
    </p:spTree>
    <p:extLst>
      <p:ext uri="{BB962C8B-B14F-4D97-AF65-F5344CB8AC3E}">
        <p14:creationId xmlns:p14="http://schemas.microsoft.com/office/powerpoint/2010/main" val="3058129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874" y="0"/>
            <a:ext cx="7241308" cy="576984"/>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3200" dirty="0" smtClean="0">
                <a:latin typeface="Times New Roman" panose="02020603050405020304" pitchFamily="18" charset="0"/>
                <a:cs typeface="Times New Roman" panose="02020603050405020304" pitchFamily="18" charset="0"/>
              </a:rPr>
              <a:t>Exploratory  and Univariate Analysis on Data </a:t>
            </a:r>
            <a:endParaRPr lang="en-IN"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006110" y="748145"/>
            <a:ext cx="6779491" cy="215444"/>
          </a:xfrm>
          <a:prstGeom prst="rect">
            <a:avLst/>
          </a:prstGeom>
          <a:noFill/>
        </p:spPr>
        <p:txBody>
          <a:bodyPr wrap="square" rtlCol="0">
            <a:spAutoFit/>
          </a:bodyPr>
          <a:lstStyle/>
          <a:p>
            <a:endParaRPr lang="en-IN" sz="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410036" y="748145"/>
            <a:ext cx="4576762" cy="4082473"/>
          </a:xfrm>
          <a:prstGeom prst="rect">
            <a:avLst/>
          </a:prstGeom>
        </p:spPr>
      </p:pic>
      <p:sp>
        <p:nvSpPr>
          <p:cNvPr id="5" name="TextBox 4"/>
          <p:cNvSpPr txBox="1"/>
          <p:nvPr/>
        </p:nvSpPr>
        <p:spPr>
          <a:xfrm>
            <a:off x="2835564" y="5058285"/>
            <a:ext cx="8257309" cy="221599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Fig-2: Maximum outlier comes up from Session Duration</a:t>
            </a:r>
          </a:p>
          <a:p>
            <a:pPr marL="285750" indent="-285750">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Fig-2: </a:t>
            </a:r>
            <a:r>
              <a:rPr lang="en-US" sz="1600" dirty="0" smtClean="0">
                <a:latin typeface="Times New Roman" panose="02020603050405020304" pitchFamily="18" charset="0"/>
                <a:cs typeface="Times New Roman" panose="02020603050405020304" pitchFamily="18" charset="0"/>
              </a:rPr>
              <a:t>Total </a:t>
            </a:r>
            <a:r>
              <a:rPr lang="en-US" sz="1600" dirty="0">
                <a:latin typeface="Times New Roman" panose="02020603050405020304" pitchFamily="18" charset="0"/>
                <a:cs typeface="Times New Roman" panose="02020603050405020304" pitchFamily="18" charset="0"/>
              </a:rPr>
              <a:t>UL/DL: Skewed distributions suggest most users have relatively low data usage</a:t>
            </a:r>
            <a:r>
              <a:rPr lang="en-US" sz="1600" dirty="0" smtClean="0">
                <a:latin typeface="Times New Roman" panose="02020603050405020304" pitchFamily="18" charset="0"/>
                <a:cs typeface="Times New Roman" panose="02020603050405020304" pitchFamily="18" charset="0"/>
              </a:rPr>
              <a:t>, with </a:t>
            </a:r>
            <a:r>
              <a:rPr lang="en-US" sz="1600" dirty="0">
                <a:latin typeface="Times New Roman" panose="02020603050405020304" pitchFamily="18" charset="0"/>
                <a:cs typeface="Times New Roman" panose="02020603050405020304" pitchFamily="18" charset="0"/>
              </a:rPr>
              <a:t>a few users responsible for a large portion of the overall data traffic</a:t>
            </a:r>
            <a:r>
              <a:rPr lang="en-US" sz="1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Fig-1:  Null values present in the data Frame and the Number data Type Features null values were replaced with Mean and Object Data Type Features Null values were replaced with Mode</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84290" y="4896703"/>
            <a:ext cx="1034473"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Figure-2</a:t>
            </a:r>
            <a:endParaRPr lang="en-IN" sz="15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00181" y="5654006"/>
            <a:ext cx="1034473"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Figure-1</a:t>
            </a:r>
            <a:endParaRPr lang="en-IN" sz="15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21238" y="748145"/>
            <a:ext cx="2466975" cy="4896283"/>
          </a:xfrm>
          <a:prstGeom prst="rect">
            <a:avLst/>
          </a:prstGeom>
        </p:spPr>
        <p:style>
          <a:lnRef idx="1">
            <a:schemeClr val="accent3"/>
          </a:lnRef>
          <a:fillRef idx="2">
            <a:schemeClr val="accent3"/>
          </a:fillRef>
          <a:effectRef idx="1">
            <a:schemeClr val="accent3"/>
          </a:effectRef>
          <a:fontRef idx="minor">
            <a:schemeClr val="dk1"/>
          </a:fontRef>
        </p:style>
      </p:pic>
    </p:spTree>
    <p:extLst>
      <p:ext uri="{BB962C8B-B14F-4D97-AF65-F5344CB8AC3E}">
        <p14:creationId xmlns:p14="http://schemas.microsoft.com/office/powerpoint/2010/main" val="2590974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453" y="31958"/>
            <a:ext cx="3707244" cy="495957"/>
          </a:xfrm>
        </p:spPr>
        <p:style>
          <a:lnRef idx="1">
            <a:schemeClr val="accent3"/>
          </a:lnRef>
          <a:fillRef idx="2">
            <a:schemeClr val="accent3"/>
          </a:fillRef>
          <a:effectRef idx="1">
            <a:schemeClr val="accent3"/>
          </a:effectRef>
          <a:fontRef idx="minor">
            <a:schemeClr val="dk1"/>
          </a:fontRef>
        </p:style>
        <p:txBody>
          <a:bodyPr>
            <a:normAutofit/>
          </a:bodyPr>
          <a:lstStyle/>
          <a:p>
            <a:r>
              <a:rPr lang="en-IN" sz="2400" dirty="0" smtClean="0">
                <a:latin typeface="Times New Roman" panose="02020603050405020304" pitchFamily="18" charset="0"/>
                <a:cs typeface="Times New Roman" panose="02020603050405020304" pitchFamily="18" charset="0"/>
              </a:rPr>
              <a:t>User Overview Analysis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66699" y="752475"/>
            <a:ext cx="5829300" cy="352425"/>
          </a:xfrm>
          <a:prstGeom prst="rect">
            <a:avLst/>
          </a:prstGeom>
        </p:spPr>
      </p:pic>
      <p:pic>
        <p:nvPicPr>
          <p:cNvPr id="6" name="Picture 5"/>
          <p:cNvPicPr>
            <a:picLocks noChangeAspect="1"/>
          </p:cNvPicPr>
          <p:nvPr/>
        </p:nvPicPr>
        <p:blipFill>
          <a:blip r:embed="rId4"/>
          <a:stretch>
            <a:fillRect/>
          </a:stretch>
        </p:blipFill>
        <p:spPr>
          <a:xfrm>
            <a:off x="266699" y="1104900"/>
            <a:ext cx="3362325" cy="174307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6399500" y="752475"/>
            <a:ext cx="5267325" cy="371475"/>
          </a:xfrm>
          <a:prstGeom prst="rect">
            <a:avLst/>
          </a:prstGeom>
        </p:spPr>
      </p:pic>
      <p:pic>
        <p:nvPicPr>
          <p:cNvPr id="8" name="Picture 7"/>
          <p:cNvPicPr>
            <a:picLocks noChangeAspect="1"/>
          </p:cNvPicPr>
          <p:nvPr/>
        </p:nvPicPr>
        <p:blipFill>
          <a:blip r:embed="rId6"/>
          <a:stretch>
            <a:fillRect/>
          </a:stretch>
        </p:blipFill>
        <p:spPr>
          <a:xfrm>
            <a:off x="8729890" y="1034036"/>
            <a:ext cx="3228975" cy="1724025"/>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7"/>
          <a:stretch>
            <a:fillRect/>
          </a:stretch>
        </p:blipFill>
        <p:spPr>
          <a:xfrm>
            <a:off x="155575" y="3062287"/>
            <a:ext cx="6181725" cy="276225"/>
          </a:xfrm>
          <a:prstGeom prst="rect">
            <a:avLst/>
          </a:prstGeom>
        </p:spPr>
      </p:pic>
      <p:pic>
        <p:nvPicPr>
          <p:cNvPr id="10" name="Picture 9"/>
          <p:cNvPicPr>
            <a:picLocks noChangeAspect="1"/>
          </p:cNvPicPr>
          <p:nvPr/>
        </p:nvPicPr>
        <p:blipFill>
          <a:blip r:embed="rId8"/>
          <a:stretch>
            <a:fillRect/>
          </a:stretch>
        </p:blipFill>
        <p:spPr>
          <a:xfrm>
            <a:off x="202766" y="3299239"/>
            <a:ext cx="2952750" cy="218758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9"/>
          <a:stretch>
            <a:fillRect/>
          </a:stretch>
        </p:blipFill>
        <p:spPr>
          <a:xfrm>
            <a:off x="3765922" y="1441034"/>
            <a:ext cx="4676775" cy="1104900"/>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7305964" y="3969615"/>
            <a:ext cx="4036291" cy="369332"/>
          </a:xfrm>
          <a:prstGeom prst="rect">
            <a:avLst/>
          </a:prstGeom>
          <a:noFill/>
        </p:spPr>
        <p:txBody>
          <a:bodyPr wrap="square" rtlCol="0">
            <a:spAutoFit/>
          </a:bodyPr>
          <a:lstStyle/>
          <a:p>
            <a:endParaRPr lang="en-IN" dirty="0"/>
          </a:p>
        </p:txBody>
      </p:sp>
      <p:sp>
        <p:nvSpPr>
          <p:cNvPr id="21" name="AutoShape 2" descr="data:image/png;base64,iVBORw0KGgoAAAANSUhEUgAAAsgAAALICAYAAABiqwZ2AAAAOXRFWHRTb2Z0d2FyZQBNYXRwbG90bGliIHZlcnNpb24zLjUuMSwgaHR0cHM6Ly9tYXRwbG90bGliLm9yZy/YYfK9AAAACXBIWXMAAAsTAAALEwEAmpwYAABJBUlEQVR4nO3dd5hlVZm28fshIzk0iARBwYCoKAxiHBAVDIgBFBOIKI5imM8I5oSK46BgGhlREQMiJsSIKBjGAVFBBGFoEyBRkSBKfr8/9ipdtN1F0dap01V9/66rrjpnnb3PeU9XddVTa6+QqkKSJEnSYJlxFyBJkiQtSQzIkiRJUseALEmSJHUMyJIkSVLHgCxJkiR1DMiSJElSx4AsSUugJL9N8ohx1zETkjwxyQVJ/pzkfuOuR5IMyJKWOC0oTXzckuSv3f1nTNNrfDzJDQu81rKLOHaHJBcupP2kJM+djnpG4bbqS7Jpkkry0wXa123/Nr8deZGDdwMvqqpVq+pni/skS9MfFZJGy4AsaYnTgtKqVbUqcD6wa9f2qWl8qXf1r1VVN0/jc88mqyTZqrv/dOA3M/j6dwbOmsHXW6gky43yeEmzhwFZ0qyRZMUk701yUft4b5IV22M7JLkwyWuS/KH1Jk5Lb/MUa1sryfFJLk/yp3Z7o+7xk5K8NckPk1yT5FtJ1u0ef1aS3yX5Y5LXLvDc2yU5LcnVSS5Nckj32PZJ/ifJlUnOSLJDaz8IeCjw/tY7/v5Jyj8K2Lu7vxfwiQVqOCDJr1rtZyd5YvfYs5P8IMm723v/TZJHd4/fqmc3yZuSfLJ9Pf8MLAuckeRXt/Va7fHnJfll9/j9kxwFbAJ8pb3fVy2s57+vpdVxbKvlauDZSdZIckSSi5P8PsnbJq4stPf5wyTvSXIF8KYkmyc5OclV7fvus5P8O0uaJQzIkmaT1wLbA1sD9wW2A17XPX5HYF1gQ4bAd3iSu0/yfC9MckWSnyR58j9Z2zLAxxh6QzcB/gosGEqfDuwDrAesALwCIMmWwIeAZwF3AtYBNurOOxQ4tKpWB+4KHNPO2xD4KvA2YO32fJ9PMq+qXgt8n78PXXjRJLV/EtgzybJJ7gmsBpyywDG/YgjcawBvBj6ZZIPu8QcA5zL8+78LOCJJJnlNqur6dpUA4L5Vddfbeq0kewBvYgjxqwOPB/5YVc/i1lcb3jXZa3d2A44F1gQ+BRwJ3ARsDtwPeBTQD1N5APBrhq/hQcBbgW8BazF8zd43xdeVtAQzIEuaTZ4BvKWqLquqyxnC07MWOOb1LXidzBAen7KI5zoM2IIh6Lwe+HiSB0/y2ndqvbR/+wAeMvFgVf2xqj5fVX+pqmsYwtO/LvAcH6uq/6uqvzKE3K1b++7A8VX1vaq6vtVzS3fejcDmSdatqj9X1f+29mcCX6uqr1XVLVV1AnAa8JhJ3sfCXMgQbh/B8IfFJxY8oKo+V1UXtdf5LHAewx8oE35XVf/dhqkcCWwArH8765jKaz2XYWjMj2swv6p+tziv0/yoqr5UVbcwBO5HA/9eVddW1WXAe4A9u+Mvqqr3VdVN7et4I8MfRXeqquuq6gf/RC2SlhAGZEmzyZ2APgz9rrVN+FNVXTvJ439TVT9tofamqvoaQ+/hkyZ57Yuqas3+A/hbGEpyhyQfbsMkrga+B6yZW0/8u6S7/Rdgovf0TsAFXW3XAn/sjt0XuBtwTpIfJ3lca78zsMdCQnvfsztVnwCeDTyNoUf5VpLsleT07nW2Yugt/of3VlV/aTdXZTHcxmttzNDDPF0u6G7fGVgeuLh77Q8z/BG1sOMBXgUEODXJWUmeM421SRoTJxhImk0u4tYTujZpbRPWSrJKF5I3AX4xxecuhqCzuF4O3B14QFVdkmRr4GdTfM6LgXtO3ElyB4ZhFkNhVecBT0uyDEOIPzbJOgxh7aiqet4inrduR/2fZxgS8pOq+l2SLbp67gz8N7ATQ4/rzUlOn+J7A7gWuEN3/46LOnAKr3UBwzCThVnw/d7qddsfK/MmOecC4Hpg3aq6aSqvUVWXAM9rz/8Q4NtJvldV8xdxvqRZwB5kSbPJZ4DXJZmXYYLbG/jH3s43J1khyUOBxwGfW9gTJdk9yapJlknyKIbhCsf9E7WtxjDu+MokawNvvB3nHgs8LslDkqwAvIXu53OSZ7ZxxbcAV7bmmxne+65Jdm7jh1dqE9Mmxi9fCtxlKgW0Pyoezq3H205YhSEYXt7q2YehV3eqTmcY47x8km0ZhpQsym291keAVyTZJoPNW6iGf3y//weslOSxSZZnGK++4qJeuKouZhhP/J9JVm/fG3dNsuBQmb9Jskf37/2nVvvSuhqKNGcYkCXNJm9jGGP7c+BM4KetbcIlDCHlIoYhE/9WVecs4rleCvyeIXD+B/C8qjrpn6jtvcDKwB+A/wW+MdUTq+osYH/g0wy9yX9iGBc8YRfgrAwrPhwK7NnGu17AMMnsNQyB8gLglfz9Z/uhwO4ZVpY4bAp1nFZV/zB8oarOBv4T+BFDCL038MOpvj+GMdV3be/rze19LqqGSV+rqj7HML7708A1wJcYJigCvIPhD6grk7yiqq4CXsgQqn/P0KP8D+tZL2AvhgmUZ7d6j2XyISv/ApzSvjbHAS+tqplcIk/SCKTq9lyBk6QlU4blzT5ZVRvdxqGSJE3KHmRJkiSpY0CWJEmSOg6xkCRJkjr2IEuSJEmdpW4d5HXXXbc23XTTcZchSZKkMfvJT37yh6pacH30pS8gb7rpppx22mnjLkOSJEljlmShW9U7xEKSJEnqGJAlSZKkjgFZkiRJ6hiQJUmSpI4BWZIkSeoYkCVJkqSOAVmSJEnqGJAlSZKkjgFZkiRJ6hiQJUmSpI4BWZIkSeoYkCVJkqSOAVmSJEnqGJAlSZKkjgFZkiRJ6hiQJUmSpI4BWZIkSeoYkCVJkqSOAVmSJEnqGJAlSZKkjgFZkiRJ6hiQJUmSpM5IA3KSNZMcm+ScJL9M8sAkayc5Icl57fNa3fEHJpmf5NwkO3ft2yQ5sz12WJK09hWTfLa1n5Jk01G+H0mSJM19o+5BPhT4RlXdA7gv8EvgAODEqtoCOLHdJ8mWwJ7AvYBdgA8mWbY9z4eA/YAt2scurX1f4E9VtTnwHuDgEb8fSZIkzXHLjeqJk6wOPAx4NkBV3QDckGQ3YId22JHAScCrgd2Ao6vqeuA3SeYD2yX5LbB6Vf2oPe8ngCcAX2/nvKk917HA+5Okqmo638vjdnrNdD6dptHxJ7593CVIkqQ5ZpQ9yHcBLgc+luRnST6SZBVg/aq6GKB9Xq8dvyFwQXf+ha1tw3Z7wfZbnVNVNwFXAessWEiS/ZKcluS0yy+/fLrenyRJkuagUQbk5YD7Ax+qqvsB19KGUyxCFtJWk7RPds6tG6oOr6ptq2rbefPmTV61JEmSlmqjDMgXAhdW1Snt/rEMgfnSJBsAtM+Xdcdv3J2/EXBRa99oIe23OifJcsAawBXT/k4kSZK01BhZQK6qS4ALkty9Ne0EnA0cB+zd2vYGvtxuHwfs2Vam2IxhMt6pbRjGNUm2b6tX7LXAORPPtTvwnekefyxJkqSly8gm6TUvBj6VZAXg18A+DKH8mCT7AucDewBU1VlJjmEI0TcB+1fVze15XgB8HFiZYXLe11v7EcBRbULfFQyrYEiSJEmLbaQBuapOB7ZdyEM7LeL4g4CDFtJ+GrDVQtqvowVsSZIkaTq4k54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Z2RBuQkv01yZpLTk5zW2tZOckKS89rntbrjD0wyP8m5SXbu2rdpzzM/yWFJ0tpXTPLZ1n5Kkk1H+X4kSZI0981ED/KOVbV1VW3b7h8AnFhVWwAntvsk2RLYE7gXsAvwwSTLtnM+BOwHbNE+dmnt+wJ/qqrNgfcAB8/A+5EkSdIcNo4hFrsBR7bbRwJP6NqPrqrrq+o3wHxguyQbAKtX1Y+qqoBPLHDOxHMdC+w00bssSZIkLY5RB+QCvpXkJ0n2a23rV9XFAO3zeq19Q+CC7twLW9uG7faC7bc6p6puAq4C1hnB+5AkSdJSYrkRP/+Dq+qiJOsBJyQ5Z5JjF9bzW5O0T3bOrZ94COf7AWyyySaTVyxJkqSl2kh7kKvqovb5MuCLwHbApW3YBO3zZe3wC4GNu9M3Ai5q7RstpP1W5yRZDlgDuGIhdRxeVdtW1bbz5s2bnjcnSZKkOWlkATnJKklWm7gNPAr4BXAcsHc7bG/gy+32ccCebWWKzRgm453ahmFck2T7Nr54rwXOmXiu3YHvtHHKkiRJ0mIZ5RCL9YEvtjlzywGfrqpvJPkxcEySfYHzgT0AquqsJMcAZwM3AftX1c3tuV4AfBxYGfh6+wA4AjgqyXyGnuM9R/h+JEmStBQYWUCuql8D911I+x+BnRZxzkHAQQtpPw3YaiHt19ECtiRJkjQd3ElP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hiQJUmSpI4BWZIkSeoYkCVJkqSOAVmSJEnqGJAlSZKkjgFZkiRJ6iw37gKk2eChz3/ruEvQInz/w68fdwmSpDnGHmRJkiSpY0CWJEmSOgZkSZIkqTPygJxk2SQ/S3J8u792khOSnNc+r9Ude2CS+UnOTbJz175NkjPbY4clSWtfMclnW/spSTYd9fuRJEnS3DYTPcgvBX7Z3T8AOLGqtgBObPdJsiWwJ3AvYBfgg0mWbed8CNgP2KJ97NLa9wX+VFWbA+8BDh7tW5EkSdJcN9KAnGQj4LHAR7rm3YAj2+0jgSd07UdX1fVV9RtgPrBdkg2A1avqR1VVwCcWOGfiuY4FdproXZYkSZIWx6h7kN8LvAq4pWtbv6ouBmif12vtGwIXdMdd2No2bLcXbL/VOVV1E3AVsM6CRSTZL8lpSU67/PLL/8m3JEmSpLlsZAE5yeOAy6rqJ1M9ZSFtNUn7ZOfcuqHq8Kratqq2nTdv3hTLkSRJ0tJolBuFPBh4fJLHACsBqyf5JHBpkg2q6uI2fOKydvyFwMbd+RsBF7X2jRbS3p9zYZLlgDWAK0b1hiRJkjT3jawHuaoOrKqNqmpThsl336mqZwLHAXu3w/YGvtxuHwfs2Vam2IxhMt6pbRjGNUm2b+OL91rgnInn2r29xj/0IEuSJElTNY6tpt8JHJNkX+B8YA+AqjoryTHA2cBNwP5VdXM75wXAx4GVga+3D4AjgKOSzGfoOd5zpt6EJEmS5qYZCchVdRJwUrv9R2CnRRx3EHDQQtpPA7ZaSPt1tIAtSZIkTQd30pMkSZI6BmRJkiSpY0CWJEmSOgZkSZIkqWNAliRJkjoGZEmSJKljQJYkSZI6BmRJkiSpY0CWJEmSOgZkSZIkqWNAliRJkjoGZEmSJKljQJYkSZI6BmRJkiSpY0CWJEmSOgZkSZIkqXO7AnKStZLcZ1TFSJIkSeN2mwE5yUlJVk+yNnAG8LEkh4y+NEmSJGnmTaUHeY2quhp4EvCxqtoGeMRoy5IkSZLGYyoBebkkGwBPAY4fcT2SJEnSWE0lIL8Z+CYwv6p+nOQuwHmjLUuSJEkaj+WmcMzFVfW3iXlV9WvHIEuSJGmumkoP8vum2CZJkiTNeovsQU7yQOBBwLwkL+seWh1YdtSFSZIkSeMw2RCLFYBV2zGrde1XA7uPsihJkiRpXBYZkKvqZODkJB+vqt8lWaWqrp3B2iRJkqQZN5UxyHdKcjbwS4Ak903ywdGWJUmSJI3HVALye4GdgT8CVNUZwMNGWJMkSZI0NlMJyFTVBQs03TyCWiRJkqSxm8o6yBckeRBQSVYAXkIbbiFJkiTNNVPpQf43YH9gQ+BCYOt2X5IkSZpzbrMHuar+ADxjBmqRJEmSxu42e5CTvCvJ6kmWT3Jikj8keeZMFCdJkiTNtKkMsXhUVV0NPI5hiMXdgFeOtCpJkiRpTKYSkJdvnx8DfKaqrhhhPZIkSdJYTWUVi68kOQf4K/DCJPOA60ZbliRJkjQet9mDXFUHAA8Etq2qG4G/ALuNujBJkiRpHBbZg5zkSQtp6+9+YRQFSZIkSeM02RCLXdvn9YAHAd9p93cETsKALEmSpDlokQG5qvYBSHI8sGVVXdzubwB8YGbKkyRJkmbWVFax2HQiHDeXMiz1JkmSJM05U1nF4qQk3wQ+AxSwJ/DdkVYlSUuYrd/2pnGXoEU4/XVvGncJkuaYqWw1/aI2Ye+hrenwqvriaMuSJEmSxmMqPchU1RdwUp4kSZKWArc5BjnJk5Kcl+SqJFcnuSbJ1TNRnCRJkjTTptKD/C5g16r65aiLkSRJksZtKqtYXGo4liRJ0tJiKj3IpyX5LPAl4PqJxjYuWZIkSZpTphKQVwf+AjyqayuctCdJkqQ5aCrLvO0zE4VIkiRJS4LbDMhJVgL2Be4FrDTRXlXPGWFdkiRJ0lhMZZLeUcAdgZ2Bk4GNgGtGWZQkSZI0LlMJyJtX1euBa6vqSOCxwL1HW5YkSZI0HlMJyDe2z1cm2QpYA9h0ZBVJkiRJYzSVVSwOT7IW8HrgOGBV4A0jrUqSJEkak6msYvGRdvNk4C6jLUeSJEkar0UG5CQvm+zEqjpk+suRJEmSxmuyMcirdR+vWOD+aqMvTZIkSZp5i+xBrqo3T9xO8oT+viRJkjRXTWUVCxi2lpYkSZLmvKkGZEmSJGmpMNkkvTP5e8/x5kl+PvEQUFV1n1EXJ0mSJM20yZZ5e9yMVSFJkiQtISabpPe7mSxEkiRJWhI4BlmSJEnqGJAlSZKkziIDcpIT2+eDZ64cSZIkabwmm6S3QZJ/BR6f5GiG1Sv+pqp+OtLKJEmSpDGYLCC/ATgA2Ag4ZIHHCnj4qIqSJEmSxmWyVSyOBY5N8vqqeusM1iRJkiSNzWQ9yABU1VuTPB54WGs6qaqOH21ZkiRJ0njc5ioWSd4BvBQ4u328tLVJkiRJc85t9iADjwW2rqpbAJIcCfwMOHCUhUmSJEnjMNV1kNfsbq8xgjokSZKkJcJUepDfAfwsyXcZlnp7GPYeS5IkaY6ayiS9zyQ5CfgXhoD86qq6ZNSFSZIkSeMwpSEWVXVxVR1XVV+eajhOslKSU5OckeSsJG9u7WsnOSHJee3zWt05ByaZn+TcJDt37dskObM9dliStPYVk3y2tZ+SZNPb9e4lSZKkBUx1DPLiuB54eFXdF9ga2CXJ9gybj5xYVVsAJ7b7JNkS2BO4F7AL8MEky7bn+hCwH7BF+9ilte8L/KmqNgfeA7gttiRJkv4pIwvINfhzu7t8+yhgN+DI1n4k8IR2ezfg6Kq6vqp+A8wHtkuyAbB6Vf2oqgr4xALnTDzXscBOE73LkiRJ0uKYNCAnWSbJLxb3yZMsm+R04DLghKo6BVi/qi6GYegGsF47fEPggu70C1vbhu32gu23OqeqbgKuAtZZSB37JTktyWmXX3754r4dSZIkLQUmDcht7eMzkmyyOE9eVTdX1dbARgy9wVtNcvjCen5rkvbJzlmwjsOratuq2nbevHm3UbUkSZKWZlNZ5m0D4KwkpwLXTjRW1eOn+iJVdWVbCWMX4NIkG1TVxW34xGXtsAuBjbvTNgIuau0bLaS9P+fCJMsxrNF8xVTrkiRJkhY0lYD85sV54iTzgBtbOF4ZeATDJLrjgL2Bd7bPX26nHAd8OskhwJ0YJuOdWlU3J7mmTfA7BdgLeF93zt7Aj4Ddge+0ccqSJEnSYpnKOsgnJ7kzsEVVfTvJHYBlb+s8hp7nI9tKFMsAx1TV8Ul+BByTZF/gfGCP9jpnJTkGOBu4Cdi/qm5uz/UC4OPAysDX2wfAEcBRSeYz9BzvOZU3LUmSJC3KbQbkJM9jWGJtbeCuDBPj/gvYabLzqurnwP0W0v7HRZ1bVQcBBy2k/TTgH8YvV9V1tIAtSZIkTYepLPO2P/Bg4GqAqjqPv688IUmSJM0pUwnI11fVDRN32mQ4x/lKkiRpTppKQD45yWuAlZM8Evgc8JXRliVJkiSNx1QC8gHA5cCZwPOBrwGvG2VRkiRJ0rhMZRWLW5IcybDEWgHnupSaJEmS5qqprGLxWIZVK37FsHPdZkmeX1Vfn/xMSZIkafaZykYh/wnsWFXzAZLcFfgqf1+LWJIkSZozpjIG+bKJcNz8mr9vDy1JkiTNKYvsQU7ypHbzrCRfA45hGIO8B/DjGahNkiRJmnGTDbHYtbt9KfCv7fblwFojq0iSJEkao0UG5KraZyYLkSRJkpYEU1nFYjPgxcCm/fFV9fjRlSVJkiSNx1RWsfgScATD7nm3jLQaSZIkacymEpCvq6rDRl6JJEmStASYSkA+NMkbgW8B1080VtVPR1aVJEmSNCZTCcj3Bp4FPJy/D7Godl+SJEmaU6YSkJ8I3KWqbhh1MZIkSdK4TWUnvTOANUdchyRJkrREmEoP8vrAOUl+zK3HILvMmyRJkuacqQTkN468CkmSJGkJcZsBuapOnolCJEmSpCXBVHbSu4Zh1QqAFYDlgWuravVRFiZJkiSNw1R6kFfr7yd5ArDdqAqSJEmSxmkqq1jcSlV9CddAliRJ0hw1lSEWT+ruLgNsy9+HXEiSJElzylRWsdi1u30T8Ftgt5FUI0mSJI3ZVMYg7zMThUiSJElLgkUG5CRvmOS8qqq3jqAeSZIkaawm60G+diFtqwD7AusABmRJkiTNOYsMyFX1nxO3k6wGvBTYBzga+M9FnSdJkiTNZpOOQU6yNvAy4BnAkcD9q+pPM1GYJEmSNA6TjUH+D+BJwOHAvavqzzNWlSRJkjQmk20U8nLgTsDrgIuSXN0+rkly9cyUJ0mSJM2sycYg3+5d9iRJkqTZzh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Z2QBOcnGSb6b5JdJzkry0ta+dpITkpzXPq/VnXNgkvlJzk2yc9e+TZIz22OHJUlrXzHJZ1v7KUk2HdX7kSRJ0tJhlD3INwEvr6p7AtsD+yfZEjgAOLGqtgBObPdpj+0J3AvYBfhgkmXbc30I2A/Yon3s0tr3Bf5UVZsD7wEOHuH7kSRJ0lJgZAG5qi6uqp+229cAvwQ2BHYDjmyHHQk8od3eDTi6qq6vqt8A84HtkmwArF5VP6qqAj6xwDkTz3UssNNE77IkSZK0OGZkDHIb+nA/4BRg/aq6GIYQDazXDtsQuKA77cLWtmG7vWD7rc6pqpuAq4B1FvL6+yU5Lclpl19++TS9K0mSJM1FIw/ISVYFPg/8e1VdPdmhC2mrSdonO+fWDVWHV9W2VbXtvHnzbqtkSZIkLcVGGpCTLM8Qjj9VVV9ozZe2YRO0z5e19guBjbvTNwIuau0bLaT9VuckWQ5YA7hi+t+JJEmSlhajXMUiwBHAL6vqkO6h44C92+29gS937Xu2lSk2Y5iMd2obhnFNku3bc+61wDkTz7U78J02TlmSJElaLMuN8LkfDDwLODPJ6a3tNcA7gWOS7AucD+wBUFVnJTkGOJthBYz9q+rmdt4LgI8DKwNfbx8wBPCjksxn6Dnec4TvR5IkSUuBkQXkqvoBCx8jDLDTIs45CDhoIe2nAVstpP06WsCWJEmSpoM76Um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R0DsiRJktQxIEuSJEkdA7IkSZLUMSBLkiRJHQOyJEmS1DEgS5IkSZ2RBeQkH01yWZJfdG1rJzkhyXnt81rdYwcmmZ/k3CQ7d+3bJDmzPXZYkrT2FZN8trWfkmTTUb0XSZIkLT1G2YP8cWCXBdoOAE6sqi2AE9t9kmwJ7Ancq53zwSTLtnM+BOwHbNE+Jp5zX+BPVbU58B7g4JG9E0mSJC01RhaQq+p7wBULNO8GHNluHwk8oWs/uqqur6rfAPOB7ZJsAKxeVT+qqgI+scA5E891LLDTRO+yJEmStLhmegzy+lV1MUD7vF5r3xC4oDvuwta2Ybu9YPutzqmqm4CrgHUW9qJJ9ktyWpLTLr/88ml6K5IkSZqLlpRJegvr+a1J2ic75x8bqw6vqm2ratt58+YtZomSJElaGsx0QL60DZugfb6stV8IbNwdtxFwUWvfaCHttzonyXLAGvzjkA5JkiTpdpnpgHwcsHe7vTfw5a59z7YyxWYMk/FObcMwrkmyfRtfvNcC50w81+7Ad9o4ZUmSJGmxLTeqJ07yGWAHYN0kFwJvBN4JHJNkX+B8YA+AqjoryTHA2cBNwP5VdXN7qhcwrIixMvD19gFwBHBUkvkMPcd7juq9SJIkaekxsoBcVU9bxEM7LeL4g4CDFtJ+GrDVQtqvowVsSZIkabosKZP0JEmSpCWCAVmSJEnqjGyIhSRJc8mjjj5w3CVoEt/a8x3jLkFziD3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UMyJIkSVLHgCxJkiR1DMiSJElSx4AsSZIkdQzIkiRJUseALEmSJHWWG3cBkiRJs8F7f/jUcZegSfz7gz87bc9lD7IkSZLUMSBLkiRJHQOyJEmS1DEgS5IkSZ1ZH5CT7JLk3CTzkxww7nokSZI0u83qgJxkWeADwKOBLYGnJdlyvFVJkiRpNpvVARnYDphfVb+uqhuAo4HdxlyTJEmSZrFU1bhrWGxJdgd2qarntvvPAh5QVS9a4Lj9gP3a3bsD585ooUuedYE/jLsIjZXfA/J7QH4PyO8BuHNVzVuwcbZvFJKFtP1D4q+qw4HDR1/O7JDktKradtx1aHz8HpDfA/J7QH4PLNpsH2JxIbBxd38j4KIx1SJJkqQ5YLYH5B8DWyTZLMkKwJ7AcWOuSZIkSbPYrB5iUVU3JXkR8E1gWeCjVXXWmMuaDRxuIr8H5PeA/B6Q3wOLMKsn6UmSJEnTbbYPsZAkSZKmlQFZkiRJ6hiQJUmSpI4BWZLmmCTzkiw77jo0Pkm2SvLecdchzVYG5DkuycI2U9FSIMny465BMyuDDYG3AiuMux6NR5JlGFapWjfJweOuRzOvfQ/cZpsWzVUs5ogkqapK8lBgdWCZqvrKuOvSeCS5O7AzcFRV/Wnc9WhmJVkVuC+wHnB8Vd045pI0QyZ+F7TbewDPA35UVW8cb2WaCUnWrqor2u1HAw8DrgU+UVXnJ1mmqm4Za5GzhH9NzBEtHD8OeC9wJ+CtSfYbb1UahyQ7Au8AXgjsmWTdMZekGdBfLaqqPwP3Al4BPDLJrF7zXlPXheP/BzwD+D3wwCSHjLUwjVy7avjVJAckuQvwJuAyYB3gR0k2r6pbvLI8Nf7QnMWSrMJwFeDP7fZzgEcDOzH8xXicfy0uXZI8APggw/fCzsBWwHJJPmlP8ty1QK/h/YHfVNXhSX4PvLId8s2qummshWpGJFkbeAKwW1VdmWRr4GVJ3mxP8txVVTcmeR7waYae48Or6giAJBcDn0nyyKq6coxlzhr2IM9SSdYA3gk8LsnqwF+Aqxkup/0bsE9VXQI8Jsm/jK9SzbCtgO9V1Y+q6k3A9xm2YH9akrXGWplGpgvHLwYOAQ5I8kng68DHgJcAu9qTPDctpEdwGWAecM92/5z2sUeSN81gaZoBSVacuF1VvwCeDGwIPKI9vkxVvQs4G1hxoU+if2BAnqWq6ipgPsN/gJ3aL8gzgQOBV1bV/yV5MHAwYK/RHDXxi7GbfHE6sFn72lNVRwMXMATnrfpzNLckeRjwJIafCesBy1fVLVX1CeAzwD74y3HOWeDqwYOS3Jmhw+TtwGuT3KeqrgMuZOhZdGvhOSTJXYFjk7wmyTJJVqyq8xg6Ru6X5EBgwyTbM/Qqrz7OemcTJ+nNQv2wiSTPBx4KfB44DXgWw7izY4Ddgdc4WW9uS/KvwDbAmVV1QpLXASsBP2foNToE+DVwY1XtP75KNUrtStFOwFXAbgyX169P8tCq+n6S1avq6vFWqVFJ8lKGP5B+ANybYSWTBzOMQ/8i8FjgUVU1f2xFatq14TPfBG4AvgP8DPhWVZ3dJmt/GgjwVeCHVfWNcdU62xiQZ5lutYqNqurC1rYH8HiGH4JfYehBugm4pqr+t+9h0NzSVi35KHA0w6S8fwPOAB4CPB1YluHy+oYMvzxfVFU3jKdajUKSRzBMyPsUcBJwS1Xdpz32fOBRwN5t4p7moCTbAAdX1SOS/BewJvC09rtiO2BV4LdV9etx1qnpNdFZluQVwG+AG4E7A68F3ggcB9wMfJvhZ8DPxlbsLOR4tFmm/cDbBXh3kp8y/Id4McN/gt0YvqZfrapr+3PGUqxGKsk9GMacv6KqvpzkROBQhl+UH03yaYbvh4cC7wKeYTie/RbyB2+ATYGVgf9gmHfwGoae5OcAzzYczy0L+R5YBvhpkn8HNgGe3H5X7Az8oP99oLmjm4D/R4ahldu3IXRvY7ia9EzgW8A2LvV4+xmQZ5nWU7ALsD/D8i3PBr4EPA5Yi6En+WSGVSw0t20F3AV4RJKTquqkNknr40lWq6oPt2V/HgI8tarOHmu1mhbdeNMnMVwh+CLDeMMHVdWRSc4BnsuwvNdeVXXW2IrVtFtgzPFqVXUN8AvgPcC6VXWP9tjzGK4a/e/YitWMqKqPJdkmyQeAHYA3VtV7k2wK3MVwvHgcYjFLZNg2dlXgt8BZVfWQ1lbAfwNfr6pjk2xSVeePsVSNWJL7MASfV7S1rx8N/AT4XFVd08Yk31JV32/HO8Rmjmkr13yKYez5sxn+UDoQ2KOqTh1jaRqhBcLxC4BHMkzMPYwhGO0GXA+cyzAfZe+qOnMsxWpGdMMsHsPfryB+ZIG5Sv4OWAyuYrGEm1hxoKpubitX7AzcN8nzWtstDJdX7tyOMxzPfdcDWyR5Z1UdD3wX2Bp4ZutROrlNypr43vEH4xzShtYUwySsKxkmX11OG26VZL3xVacRm1i15snAHsCHgIczzDOYz3Bp/QqG749nGI7nlm7Vor9tI98NszgZuAhYY+Kh7hh/BywGA/ISro0j2zHJu5I8g+GH4IOBw5K8N8nDGXoR/EE4x2VY/B/gPOBVwJ2TvKuqjmW4jHpf/v7D0R+Kc0S/LF+7ZPpvwPuBaxjmH/wJ+DHwDWBLhqCsOSTJA9sfv7e0YXYvBj5aVScwjDO9J/BU4K9V9Zqqem9V/XKcNWt6dRP0HwHsk2S17rFl2zjzNwAPSzLPn///PIdYLKG6/wwPZLhs8jVgM4bVKf4TWIFhOZ/vAvtV1cXtP8nNYytaI5NkfeAU4PlV9c227vHdGHbN+9+qek2SO9awOYzmiAUuqa9UVdclWYlhbOlbgM8B6zJM1LwqybpV9Ycxlqxp1obTPAk4AbiYYRLeWxm2D/73Gta834BhqN2PgYPKHRPnpDbp8jBg36r6wUIe3xBY2aX8poc9yEuoFo7vwbCG7Ttr2BXtjQw9hc+pqtMZZqluxzBpD8AtpeeQ7nLaJlV1KcPX/9AkD69hA4hzGK4cPDTJ3QzHc08Xjl8OHJ7k68BGVfVphjGmqzFsAPK+dsofx1KoRqJNxPwy8EmGq0OnMnyNX8Uw9viFSbaoqosZJmZ+xHA892SwGvByhj+KfpBklyQHJnn0xHFV9XvD8fSxB3kJkmFR7/sxLOZ9QZJ7AkcA11fVju2YewEfAJ5eVRe1CVlHMoxBvcrLKnNDdwXh8cC/Ay+uqrOS7AW8HnglcB3D5fZXV9W546tWo5TkRcATgccAP2JYzm2fGtY4X4NhU4hLa9g9S3NEkpUZ1jj/GnAWw9jiVzFcSdyd4crB84A7Au+oql+NqVTNkCSvZJhz8AeGIVZXM/yR/MIadkvUNLIHeQnRegv3A44CDk7yLuB3DJs/nJnkv9uqFTcwLAK/cpulejJwj6q60nA8d7Rw/CDgzQybe5zVxiB+AngBwwSd1wJHGo7nljZ8pt8+fG1gL+BFwK8Yto3+YpIHVdVVVfUDw/GcdCPDrmhPZRg+cU1VvZBhHsoXGULSR4HzAde5nmO6K4j3T/LEJKswbBP+38Dbq2ofhu+DOzEs96hpZg/yEiTJoxgG2e/NMLTiPIYNQL4J/D9gY4atgw+vqu90vYwu4TIHtZnqj2L4o2kbhrWub2AIyJcAK1TVn/36z00tAP9Pu30P4L+AHdv/+TMZlnzcvaquH2OZmmYLjDt/JsMmP59jCEWXtj+cDgEeCOwI3OCwirmpTcj7CMPuqPcAnlhtPfskOzGsff3aqvrK+Kqcu+xBXoJU1bcYegWeXlW7MYwvfT7DD8jLGf5KvLyqvrPAeYajOaDrMVizNZ3KMIzivxgupb2DYb3jTarqhmq7o/n1n1uSLJPkDsA3kvxna/49w8+AJyTZE/gew5UFw/EcskA4Xgb4H+ARDMu77Z9ky7as18sZthVf13A8NyW5G7Avwx/BuzFcOfrvJPdKshbD/KPXVNVX+pVuNH3sQV5C5O+LfW8H7Aocy7ARwHsY9lh/BMOltR2A31fVgeOqVaOTZFeGHuJrGX4J/h64Qw0bgNwP+DTD1sGnjLFMjUB3RWjFqrq+rUzwQ+DzVfXKJC9h+KV4f4athF3Ga45Ksh+wLcPP/q8xTMx7E8NVgy+7vvHc1cLuigzjzXcHPlBVH26PvZ5hRZNnAvPbzwmvII6IW00vIervi33/FtgeeAXDbNUjAJL8oKpuSPJjhl5mzRFdMFqb4et+APAM4L0MC/+f05b7+xjwSsPx3JJkc4YrQ1e1YVbrJvlWW7rxAcAvklxZVQe1eQjrVNVl461ao5Lk+Qxbh78WeCewZlW9OsnbgbcDNyY5t6puGGedml5d0F2xLef4ToYhdXdL8qiq+lZVvTXDJiGrT1w9MhyPjj3IS6DWi3wYw3iji9ultvI/wtyV5GEMyzjtWFUva21vA+4OHMwwCWf5qjrTHoO5o10qfQPDhKw3MfQOPY5hzOn3quryJI8FvgIcWFUHj6tWjUZbrejPVXVBu38gw0SsJwBPYVi1IAw7o90RuKkt66Y5pv1ffxHDz4NvMizv92KG3w0nVdVXx1jeUscxyEumnzEs6/PQiaEXBqK5pxtzvB3DbPQnAk9O8mKAqnodwwz11wEXTVxW9Xth9uvGDF4JfIvhF+L/q6pPMgyvegKwQ+sxvpFhHsKXZrxQjVT7+r4eeGuSjVvzisBpDB0kj6qqGxnWun5WVV1gOJ47+rHDSbZluGL4HwxXCvYHnsPwf/86YKck646jzqWVQyyWQFV1Y5IPA8t1Qy80x7RhFdsxjCd7UVV9I8kuwH5Jbq6qD1bVy5PcvaquHnO5ml7LMuyKmar6eobd0l6V5GaGX5C3AI9nWNHmrsCjq+q34ypW0691ftwMPD3JF4BXJHkL8AmGta3PasftDbwEePLYitW0y7A76vOTvK39nl8TOG1iEn4bbvVDht0R/4thhzyHV84gA/ISqqpOHXcNGp1umMT2wM4M69t+g2Hr8AJenmS5qjrMdY7nltYLdFqS7arqsiR3YghApwBrAa9hWLHkBwxLO11oOJ57Jjo/kjyd4SrBnsCGwKsZhti9JMk3gFWBp9Swc6bmjpWAo4ENk1zNsI34RknmVdXlVXVhko8Bq1TV78da6VLKMcjSDOom5M2rqstb27OBpwNvqWEL0RUYthG/rKp+MsZyNSJttZJ3MISiQ4EvVNUHkuzA0HN8M/C2qrpqbEVq5NrX+1CGNY1XYugpvAJ4fRt/vjrDxaZrxlakplXr+Lip3V6NYTLmxgybAb2FYc37Q4HlGa4m7TOxHrpmlj3I0gxq4fhxwIvbZg8/rKqPJ1keeG2Sd1XVd5N8w7HGc1dbu/RG4OcMa5l+oD30fYYxqA8FVhhXfRqNhUywvYZh+c5lq+qKDFvJ/ww4Msl+VXXhWArVSLTOj13az/7VGP4w+jTDeseHMkzIeyGwC7A5w0pWhuMxMSBLI9Yuoa9YVb9J8lDgIIbxhAcD2yfZuKoOS7Ii8Pokp1fVn8ZZs0avjTnfGXhfkg/VsG30zcA3k3y/qv4y7ho1fRbYBGQlhnHmFzBcLbhvkjPaeucfZghI142vWo3IMsD1DBNu1wJ2qKpfJ/kgw+oVhwKvrqq/Jlm12mZQGg9XsZBGKMMWwScA2yVZB7gPw8SrzYE7M2wG89gkL62q9wN7G46XHlV1AsM28qe2dbAn2g3Hc8gC4fhlDNvH/xfD7+CjGdY/f3WStzIs67afE7Lmnqq6DrgMWIfhj6M7tIfmM4Tj5Rh2y1sO+OtYitTfOAZZGpEkmwLHA++Z2PClta8CfAB4Y1X9LsnXGbYRfoOTsZZOSXYD3siwe5prns9Rbb3zNzN8rR/OsLTjoxjWN34wcE/gg+UuiXPKgkNr2lXFHRnmnhxSVScm2YTh++DKqvq/MZWqjkMspNHZETixqo5om73chyEA3Qw8DNgxyakM/w/fbTheelXVl5Oc6LKOc1f7I+hZwBer6nvA95LcwLAhxFOr6oMT696PtVBNq25i9q7Arq35HVX1qbZR0KuSbMPwB9LLq2r+2IrVrRiQpdH5NfDcNs70qcDKDCH5awwbRLwMuBZ4V1X9fFxFasngeMO5q20C8XCGS+v3SLJeVV1WVW9v45GPSvIQhrWxNYe0cPxYhh0z92GYe/LdJI+sqvcn+SPwbOB9huMli0MspBFJcgdgP4YffhNjzH4BbMawhewhDP8HL3X7aGnu6HoNl6mqW5I8h2HOwfLAg4CvA0dW1SXt+HWq6o9jLFkj0sYTvxn4LHAXhsl4ZzDMRXlQVf1fkpXbxDx/DyxBDMjSiCVZu6qu6O7vwLAG7hOq6tJx1SVptJJsUVXntS2ln8oQktcE7sewMcz7quqyMZaoEej+QLpbC8CrMSzr9jmGidjzk5wNrM0Qmq9vK9hoCeIqFtKITYTjJMsneQxDT/LbDMfS3NUmXZ2Q5Fkt/BwDXMKwKcRZwNYM8xE0h3TheBfgq0m2bBu9XAv8Elg7yYOBLwK7VdVfDMdLJgOyNAPaRiDbMYw7fl1VfXXMJUkaoao6n2Hjh/+X5GlVdVNVfQxYl2HVmn0dVjF3tKsEE2OOtwTeDTynqs5uh9zMsDHMfgx/LH2vqk4ZS7GaEodYSDOkheR1quoSx5pJS4d21eidwHsZtpF+LsM6xxeNsy5Nn7Zs20OAL1XVDUnuA7ygql7QxiAv09rXYNghc14XnLWEMiBLkjRCSf6VYaLWX4ADXLVmbmmrlPyFYQjNSgwh+CTg36rqG+2YnYF7VNWh46pTt48BWZKkEWur2lRVuUPaHJRkVeBw4HSGXRIfAezPMJzifIaJ2a+vqq+Mq0bdPgZkSZKk22khO+TtwLDW8SnAtxhWLXkZcDHD8IvjHV43e7hRiCRJ0u3UJuQ9Eng0w46IJwN/Bv4dCPDRqjpx4njD8exiD7IkSdLt1LaI/hBwKsM6x78CDmNY2/h1DIH5w1V13diK1GIzIEuSJN0OSe4LfAR4RVWdnOQRwCMZepDfB2wO3FRVp4+vSv0zXAdZkiTpNiRJd/daYD3g+QBV9W3gG8A84OXA6Ybj2c2ALEmSdBvamOMHJnllVc1nWKlikyQHt8e/C3wZ+FRV3TTOWvXPMyBLkiRNzZ+B5yV5WVWdx7BqxbZJDgOoqhOr6pyxVqhpYUCWJEmaRJKNk8yrqjOBJwPPTPKqFpJfCNw/yT0WGIahWcxJepIkSYuQ5I4Mq1L8Cjiqqv6Q5F7Ad4H/qqo3JLlDVf1lrIVqWtmDLEmS1Ol7gqvqEuBEYDNgjyTrV9VZDDvmPTPJRobjuceNQiRJkjptQt5jgYcwbBX9YYaVK3YF7pjkTOBuwFOq6sLxVapRsQdZkiSpk2QT4J3A5cD2wGeBbwNHMXQuvgz4ZFWdNrYiNVKOQZYkSWqS3JNho4+1quoTSVYGPgisCjy9qm5MsmZVXen20XOXAVmSJC3VJoJukh2B9wM3AhcCL6+qc5OsBHwMWBvYBVimqm4eX8UaNQOyJEla6iV5ELAf8DbgFoaVK84BvlBV81tI3qIt9aY5zjHIkiRJ8BjgGQydh78GPgDcHXhGkrtV1XWG46WHAVmSJC11JpZyS7IaQFW9DjgCOLJtCvIThtUr7gq4dfRSxiEWkiRpqZTkccDzgGuAfweuAt4KPADYs6ouTbJ6VV09vio1DvYgS5KkpUbXc7we8BrgEIYxx4cxrF7xeuAM4EtJlmdY/1hLGXuQJUnSUiXJg4FVgB2q6jWt7b3APODtwHnAZlV17tiK1FgZkCVJ0pzXLeW2PfAZ4IfAjsDrqupj7ZgPA+sAe1eVPcdLMQOyJElaKiT5F4aVKo6vqm8neSLwbIal3I5sx2xZVWePsUwtAZYbdwGSJEmj1O149wjgscBZ7aFvAAW8OMmyVfVRw7HAgCxJkuaoLhivD1xSVe9Ichmwe5KfVNVPk3yTYdGC88darJYoDrGQJElzTpJlquqWJLsw7Io3n2E945cAezFsDHJQVZ3SBWkJMCBLkqQ5JMnyVXVju70l8EWGLaSvAPYEtmMIx68GHsSw3rHrHOtWDMiSJGlOSHJ34JnAt6vq5CT3AF5WVfslWZZhveOPAF+pqi8l2aKqzhtnzVoyuVGIJEma9ZLcEzgWuIS/bw39V+DRSZ5eVTe3YRSXAxu1x+fPfKWaDZykJ0mSZrUkawJHAu+eWK4NoKp+l+RZwBFJ7gT8EtgFeGl73MvoWiiHWEiSpFktycbA4VX16HZ/maq6pXt8a+BlwF+Ar1bVV8ZSqGYNe5AlSdJs92fgxiSbVNX5QHU75/0LcGNV7TVxsKtW6LY4BlmSJM12f2XINM+HYehEF4DXAZ6VZJWJgw3Hui0GZEmSNGu13uDrgP2BvZMclGSt9tj2wCEMq1pcO846Nbs4BlmSJM1qSZarqpuS3Jlhst4fgVWADYDXV9VxYy1Qs44BWZIkzRrd2OJbjSOe2CCkDaVYE1gb+HNV/cYxx7q9DMiSJGlW6MLxLsBTgN8CP5tYlcIgrOniGGRJkjQrtHD8KOAg4Cjg7sA+SZafeHyc9WnuMCBLkqQlVpJ5SbZJktZ0V+BZDEvVbg68tA2t2GBsRWrOcR1kSZK0JHshcCfgCOBUYGXgc8AVwG5VdUmSnYF7JflAVV0/vlI1V9iDLEmSljhJ1kuyBfAe4Erg6UnuA3wE+BXwfy0c7wgcCvzCcKzp4iQ9SZK0REmyHLAP8L2qOjfJSsCbgZWATwPXAO8ElmdYseJtVfXVMZWrOciALEmSljhJVgTWAA4EPgP8HHgLsCxwZFX9PMkawIpVdZkrWGg6OcRCkiQtEdIAtOESKwPXMSzpdk/gDcANwIuTPKCqrqqqy9rxhmNNGwOyJEkau4ke4LaU278keQDDkIo3AFcDewP3YBhqcVVrk0bCgCxJksaqLdF2dLu9HcMqFc8BjgOeDbwN+AOwH7Al8Mqq+uVYitVSwWXeJEnSWFXVxUlWS/It4CfAXlX1vST3AL7L0GP8IeAlwF8dTqFRswdZkiSNTZJlAarqMcCFwF7AHVrbOcDzgZ2q6o/AO+051kwwIEuSpLFo445vTrI2QFU9B/gC8Ioka7bDlgc2TrIC4DrHmhEOsZAkSTNuYlJe2wVv/yQXAWdW1YuTfAg4KcmXgHsDH66qG8ZZr5YuroMsSZJmTL9ecZJtGCbkvQCYB2wH3FhVL0/yUWB7YNeq+pXrHGsm2YMsSZJmRJK7Azsk+XxV/YFhI5AvVtU32xCK/wXekmTLqnpOkvtW1a/AdY41sxyDLEmSRi7JMsBrgYOBxyW5I8PSbU9J8rCquqGq5gO3MKx3TFWdMbaCtVQzIEuSpJGrqluAbwIXAfcHHgP8FjgAeF2SJyW5P3Av4IJx1SmBY5AlSdIIJVmZYVzxTa0X+SiGIZ5/Bb4PnAzcB3gpcDnwqar64rjqlcCALEmSRiTJnYETgWOBb1XVd5LsCKwLXAs8AzgJ+DhwE7B8Vd3ghDyNm5P0JEnSqNwRuAx4MLBbkncAdwYeBDwPuBJ4BbAs8LGquh6ckKfxMyBLkqRR+THwBmBb4K7AysCfgUcAz66qtyU5ArhwIhxLSwIDsiRJmnZtmMQtSU4CVmBY0m194CDgHIbxxlTVV8dWpLQIjkGWJEkjkWSZFpKXZeg13hX4DfCBqrpuvNVJi+Yyb5IkaVoluRsMS7slWbaqbga+DXwZuBvw6iTLJMk465QWxSEWkiRpWrTAuyxwTJKPVNX7q+rmNtzi5iTfaY+f39ZFlpZIDrGQJEnTKskjgZ2BNwF/aT3JLt2mWcMhFpIk6Z+WZLsk6yRZBfgZsBWwyURPseFYs4k9yJIk6Z+W5HBgLYZl3A5h6EHelmE5NyfkaVYxIEuSpNttYshEks2Bi6vq2iSrA48HngucB/wr8OCqutwhFppNDMiSJGmxJNkFOAL4DnAj8IqquqKF5nWAw4DTq+r5YyxTut0cgyxJkm63JPcGdgCeBrwe+CPwkSTrVNX8qjoFeDiwcpKVx1epdPsZkCVJ0pQlWbYNpfgCsD3wU+B8hnHH5wGfTLJ2O3wnYDuGnfSkWcOALEmSblO3qcctVXU18ESGYRT7VNUtVXUxcCjDNtKbtWMvAx5TVVfNeMHSP8ExyJIkaVLdhLwdGILxfIZxx38BvgEcVlUfaMeuUFU3jKtWaTrYgyxJkibVwvFOwOHAb4ANgHcy9BQ/Dnhdkhe1Yw3HmvXsQZYkSf8gyZ2AFYHftoD8YuCqqvpEkjWABwFPr6pnJXkAsHJVnTTGkqVpYw+yJEm6lST3AE5g2Ohjtda8FvA8gDam+HRgjSSbVdUpVXVSN05ZmtUMyJIk6W+SbAocCxxSVZ9rE/IA3gH8LMlH2v21gfWA5SfOdSMQzRUOsZAkSX+TZB9g66p6aZJlgPsADwCuBH4NPAfYElgVeFtVfXFctUqjsty4C5AkSUuUXwPPTbIz8FRgZeDewI8YOtaem2RD4KaqutQtpDUXOcRCkiT1fgx8DjgYWB34IPBQ4H3ACm0Zt99X1aXgsArNTQ6xkCRJ/yDJ2lV1RXf/X4GDgD3apiDSnGUPsiRJ+gcT4TjJ8kkeAxwGvMNwrKWBAVmSJC1UkuWB7YCXAa+rqq+OuSRpRjjEQpIkLVILyetU1SVOyNPSwoAsSZIkdRxiIUmSJHUMyJIkSVLHgCxJkiR1DMiSJElSx4AsSYuQ5M8L3H92kvdP03O/KckrFuO8rduatAt7bIcklWTfru1+re12v9YUanlokrOSnJ5k5dt57hOSbDndNUnSdDAgS9LssjWw0IDcnAk8tbu/J3DGiGp5BvDuqtq6qv56O899AnC7AnKS5abzOElaFAOyJC2GJLsmOSXJz5J8O8n6rf1NST6a5KQkv07yku6c1yY5N8m3gbt37S9JcnaSnyc5urWt0p7nx+01dkuyAvAW4Kmt1/ap/KPzgZWSrJ8kwC7A17vXel57zjOSfD7JHVr7x5McluR/Wt27t/Ydkhzfnf/+1pP+XOApwBuSfCrJqklOTPLTJGcm2a07Z6/23s5IclSSBwGPB/6jvY+7tn+vbdvx6yb5bbv97CSfS/IV4FsL+3dZ2HGL+3WVJAD/ypakRVs5yend/bWB49rtHwDbV1W1sPgq4OXtsXsAOwKrAecm+RBwH4be3Psx/Oz9KfCTdvwBwGZVdX2SNVvba4HvVNVzWtupwLeBNwDbVtWLJqn7WGAP4Gftda7vHvtCVf03QJK3AfsC72uPbQA8pNV/XHuehaqqjyR5CHB8VR3bem2fWFVXJ1kX+N8kxzH0Er8WeHBV/SHJ2lV1RXvs+Ko6ttUyydvhgcB92nlvX/Dfpf3BcavjJnsySbotBmRJWrS/VtXWE3eSPBvYtt3dCPhskg2AFYDfdOd9taquB65PchmwPvBQ4ItV9Zf2XMd1x/8c+FSSLwFfam2PAh7fjR1eCdhkinUfA3yWIeh+BnhQ99hWLRivCawKfLN77EtVdQtw9kSP+O0Q4O1JHgbcAmzI8L4fDhxbVX8AWMzwekJ33mT/LicYjiVNB4dYSNLieR/w/qq6N/B8hqA2oe+xvZm/d0YsauvSxwIfALYBftJ6YwM8uY3v3bqqNqmqX06lsKq6BLgReCRw4gIPfxx4Uav7zZPUPdGlexO3/l3RH997BjAP2Kb9UXFpOzYs+n33+tdZ8DWuXaCuRf27XIskTQMDsiQtnjWA37fbe0/h+O8BT0yycpLVgF0BkiwDbFxV32UYprEmf+/ZfXEbR0yS+7XnuYZh6MZteQPw6qq6eYH21YCLkyzPEGpvy++ALZOsmGQNYKdFHLcGcFlV3ZhkR+DOrf1E4ClJ1mnvY+1FvI/fMvyBALD7JPUs6t9FkqaNAVmSFs+bgM8l+T7wh9s6uKp+yjDs4XTg88D320PLAp9McibDmOH3VNWVwFuB5YGfJ/lFuw/wXYbAuqhJehOv9z9V9aWFPPR64BTgBOCcKdR9AcOQjZ8Dn2o1LsyngG2TnMYQvM9p558FHAScnOQM4JB2/NHAK9tEu7sC7wZekOR/gHUnKWlR/y6SNG1SNZUrX5IkSdLSwR5kSZIkqWNAliRJkjoGZEmSJKljQJYkSZI6BmRJkiSpY0CWJEmSOgZkSZIkqfP/AVJNPUwghMWb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28109" y="3473449"/>
            <a:ext cx="3032538" cy="1909622"/>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10808" y="3327546"/>
            <a:ext cx="3650673" cy="2285999"/>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0" y="5437912"/>
            <a:ext cx="12860483" cy="1708160"/>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500" dirty="0" smtClean="0">
                <a:latin typeface="Times New Roman" panose="02020603050405020304" pitchFamily="18" charset="0"/>
                <a:cs typeface="Times New Roman" panose="02020603050405020304" pitchFamily="18" charset="0"/>
              </a:rPr>
              <a:t>Top 3 MSISDN/Number based on number of XDR Sessions are 4.1882,3.362632e+10,3.362578e+10  respectively from fig-1</a:t>
            </a:r>
          </a:p>
          <a:p>
            <a:pPr marL="285750" indent="-285750">
              <a:buFont typeface="Wingdings" panose="05000000000000000000" pitchFamily="2" charset="2"/>
              <a:buChar char="v"/>
            </a:pPr>
            <a:r>
              <a:rPr lang="en-US" sz="1500" dirty="0" smtClean="0">
                <a:latin typeface="Times New Roman" panose="02020603050405020304" pitchFamily="18" charset="0"/>
                <a:cs typeface="Times New Roman" panose="02020603050405020304" pitchFamily="18" charset="0"/>
              </a:rPr>
              <a:t>Total session Duration for the Top 3 MSISDN are 7.255100e+07,1 .855375e+07,9.966898e+06  respectively from fig-2</a:t>
            </a:r>
          </a:p>
          <a:p>
            <a:pPr marL="285750" indent="-285750">
              <a:buFont typeface="Wingdings" panose="05000000000000000000" pitchFamily="2" charset="2"/>
              <a:buChar char="v"/>
            </a:pPr>
            <a:r>
              <a:rPr lang="en-US" sz="1500" dirty="0" smtClean="0">
                <a:latin typeface="Times New Roman" panose="02020603050405020304" pitchFamily="18" charset="0"/>
                <a:cs typeface="Times New Roman" panose="02020603050405020304" pitchFamily="18" charset="0"/>
              </a:rPr>
              <a:t>Total Data Volume by top 3 MSISDN/Number are  5.317447e+11,8.846226e+09,8.514774e+09 respectively from fig-3</a:t>
            </a:r>
          </a:p>
          <a:p>
            <a:pPr marL="285750" indent="-285750">
              <a:buFont typeface="Wingdings" panose="05000000000000000000" pitchFamily="2" charset="2"/>
              <a:buChar char="v"/>
            </a:pPr>
            <a:r>
              <a:rPr lang="en-US" sz="1500" dirty="0" smtClean="0">
                <a:latin typeface="Times New Roman" panose="02020603050405020304" pitchFamily="18" charset="0"/>
                <a:cs typeface="Times New Roman" panose="02020603050405020304" pitchFamily="18" charset="0"/>
              </a:rPr>
              <a:t>Top 5 Handset manufacturers present in data set are Apple, Samsung, Huawei, undefined and  Sony from fig-4</a:t>
            </a:r>
          </a:p>
          <a:p>
            <a:pPr marL="285750" indent="-285750">
              <a:buFont typeface="Wingdings" panose="05000000000000000000" pitchFamily="2" charset="2"/>
              <a:buChar char="v"/>
            </a:pPr>
            <a:r>
              <a:rPr lang="en-US" sz="1500" dirty="0" smtClean="0">
                <a:latin typeface="Times New Roman" panose="02020603050405020304" pitchFamily="18" charset="0"/>
                <a:cs typeface="Times New Roman" panose="02020603050405020304" pitchFamily="18" charset="0"/>
              </a:rPr>
              <a:t>Huawei B-5285 handset is used by maximum number of users from Fig-5</a:t>
            </a:r>
          </a:p>
          <a:p>
            <a:pPr marL="285750" indent="-285750">
              <a:buFont typeface="Wingdings" panose="05000000000000000000" pitchFamily="2" charset="2"/>
              <a:buChar char="v"/>
            </a:pPr>
            <a:endParaRPr lang="en-IN" sz="15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567337" y="2788665"/>
            <a:ext cx="732952" cy="369332"/>
          </a:xfrm>
          <a:prstGeom prst="rect">
            <a:avLst/>
          </a:prstGeom>
          <a:noFill/>
        </p:spPr>
        <p:txBody>
          <a:bodyPr wrap="square" rtlCol="0">
            <a:spAutoFit/>
          </a:bodyPr>
          <a:lstStyle/>
          <a:p>
            <a:endParaRPr lang="en-IN" dirty="0"/>
          </a:p>
        </p:txBody>
      </p:sp>
      <p:sp>
        <p:nvSpPr>
          <p:cNvPr id="17" name="TextBox 16"/>
          <p:cNvSpPr txBox="1"/>
          <p:nvPr/>
        </p:nvSpPr>
        <p:spPr>
          <a:xfrm>
            <a:off x="1452994" y="2776382"/>
            <a:ext cx="1123951"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a:t>
            </a:r>
            <a:endParaRPr lang="en-IN" sz="16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985663" y="2876040"/>
            <a:ext cx="1522415"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 2</a:t>
            </a:r>
            <a:endParaRPr lang="en-IN"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491345" y="4154281"/>
            <a:ext cx="84166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 3</a:t>
            </a:r>
            <a:endParaRPr lang="en-IN" sz="16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235165" y="5256603"/>
            <a:ext cx="933573"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Fig-4</a:t>
            </a:r>
            <a:endParaRPr lang="en-IN" sz="1400" b="1"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957359" y="5179043"/>
            <a:ext cx="1101437"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Fig-5</a:t>
            </a:r>
            <a:endParaRPr lang="en-IN" sz="14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070764" y="2670465"/>
            <a:ext cx="888650"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Fig -6</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152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570" y="36007"/>
            <a:ext cx="5394036" cy="810058"/>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Total data volume (in Bytes) during this session for  each application (Social Media, Google, Email, YouTube, Netflix, Gaming)</a:t>
            </a:r>
            <a:endParaRPr lang="en-IN" sz="15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2995" y="878175"/>
            <a:ext cx="4533900" cy="1047750"/>
          </a:xfrm>
          <a:prstGeom prst="rect">
            <a:avLst/>
          </a:prstGeom>
        </p:spPr>
      </p:pic>
      <p:pic>
        <p:nvPicPr>
          <p:cNvPr id="6" name="Picture 5"/>
          <p:cNvPicPr>
            <a:picLocks noChangeAspect="1"/>
          </p:cNvPicPr>
          <p:nvPr/>
        </p:nvPicPr>
        <p:blipFill>
          <a:blip r:embed="rId3"/>
          <a:stretch>
            <a:fillRect/>
          </a:stretch>
        </p:blipFill>
        <p:spPr>
          <a:xfrm>
            <a:off x="182995" y="1958035"/>
            <a:ext cx="4629150" cy="1076325"/>
          </a:xfrm>
          <a:prstGeom prst="rect">
            <a:avLst/>
          </a:prstGeom>
        </p:spPr>
      </p:pic>
      <p:pic>
        <p:nvPicPr>
          <p:cNvPr id="7" name="Picture 6"/>
          <p:cNvPicPr>
            <a:picLocks noChangeAspect="1"/>
          </p:cNvPicPr>
          <p:nvPr/>
        </p:nvPicPr>
        <p:blipFill>
          <a:blip r:embed="rId4"/>
          <a:stretch>
            <a:fillRect/>
          </a:stretch>
        </p:blipFill>
        <p:spPr>
          <a:xfrm>
            <a:off x="182995" y="4091635"/>
            <a:ext cx="4600575" cy="1104900"/>
          </a:xfrm>
          <a:prstGeom prst="rect">
            <a:avLst/>
          </a:prstGeom>
        </p:spPr>
      </p:pic>
      <p:pic>
        <p:nvPicPr>
          <p:cNvPr id="8" name="Picture 7"/>
          <p:cNvPicPr>
            <a:picLocks noChangeAspect="1"/>
          </p:cNvPicPr>
          <p:nvPr/>
        </p:nvPicPr>
        <p:blipFill>
          <a:blip r:embed="rId5"/>
          <a:stretch>
            <a:fillRect/>
          </a:stretch>
        </p:blipFill>
        <p:spPr>
          <a:xfrm>
            <a:off x="154420" y="5222655"/>
            <a:ext cx="4591050" cy="1114425"/>
          </a:xfrm>
          <a:prstGeom prst="rect">
            <a:avLst/>
          </a:prstGeom>
        </p:spPr>
      </p:pic>
      <p:pic>
        <p:nvPicPr>
          <p:cNvPr id="9" name="Picture 8"/>
          <p:cNvPicPr>
            <a:picLocks noChangeAspect="1"/>
          </p:cNvPicPr>
          <p:nvPr/>
        </p:nvPicPr>
        <p:blipFill>
          <a:blip r:embed="rId6"/>
          <a:stretch>
            <a:fillRect/>
          </a:stretch>
        </p:blipFill>
        <p:spPr>
          <a:xfrm>
            <a:off x="211570" y="3034360"/>
            <a:ext cx="4667250" cy="1085850"/>
          </a:xfrm>
          <a:prstGeom prst="rect">
            <a:avLst/>
          </a:prstGeom>
        </p:spPr>
      </p:pic>
      <p:pic>
        <p:nvPicPr>
          <p:cNvPr id="10" name="Picture 9"/>
          <p:cNvPicPr>
            <a:picLocks noChangeAspect="1"/>
          </p:cNvPicPr>
          <p:nvPr/>
        </p:nvPicPr>
        <p:blipFill>
          <a:blip r:embed="rId7"/>
          <a:stretch>
            <a:fillRect/>
          </a:stretch>
        </p:blipFill>
        <p:spPr>
          <a:xfrm>
            <a:off x="5286375" y="1015060"/>
            <a:ext cx="6905625" cy="4038600"/>
          </a:xfrm>
          <a:prstGeom prst="rect">
            <a:avLst/>
          </a:prstGeom>
        </p:spPr>
      </p:pic>
      <p:sp>
        <p:nvSpPr>
          <p:cNvPr id="11" name="TextBox 10"/>
          <p:cNvSpPr txBox="1"/>
          <p:nvPr/>
        </p:nvSpPr>
        <p:spPr>
          <a:xfrm>
            <a:off x="5680363" y="60954"/>
            <a:ext cx="6511637" cy="73866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Non-graphical Univariate analysis- For each of the </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variables describing the customers, report in a table the minimum value</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the maximum value, the average, the 1st, 2nd &amp; 3rd quartile and provide</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reasonable interpretations</a:t>
            </a:r>
            <a:endParaRPr lang="en-IN" sz="1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353049" y="5059359"/>
            <a:ext cx="6912841" cy="184665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Dur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ms</a:t>
            </a:r>
            <a:r>
              <a:rPr lang="en-US" sz="1400" dirty="0">
                <a:latin typeface="Times New Roman" panose="02020603050405020304" pitchFamily="18" charset="0"/>
                <a:cs typeface="Times New Roman" panose="02020603050405020304" pitchFamily="18" charset="0"/>
              </a:rPr>
              <a:t>)" (Session duration): The median session duration is </a:t>
            </a:r>
            <a:r>
              <a:rPr lang="en-US" sz="1400" dirty="0" smtClean="0">
                <a:latin typeface="Times New Roman" panose="02020603050405020304" pitchFamily="18" charset="0"/>
                <a:cs typeface="Times New Roman" panose="02020603050405020304" pitchFamily="18" charset="0"/>
              </a:rPr>
              <a:t>[86399], </a:t>
            </a:r>
            <a:r>
              <a:rPr lang="en-US" sz="1400" dirty="0">
                <a:latin typeface="Times New Roman" panose="02020603050405020304" pitchFamily="18" charset="0"/>
                <a:cs typeface="Times New Roman" panose="02020603050405020304" pitchFamily="18" charset="0"/>
              </a:rPr>
              <a:t>with a significant range from </a:t>
            </a:r>
            <a:r>
              <a:rPr lang="en-US" sz="1400" dirty="0" smtClean="0">
                <a:latin typeface="Times New Roman" panose="02020603050405020304" pitchFamily="18" charset="0"/>
                <a:cs typeface="Times New Roman" panose="02020603050405020304" pitchFamily="18" charset="0"/>
              </a:rPr>
              <a:t>[7142] </a:t>
            </a:r>
            <a:r>
              <a:rPr lang="en-US" sz="1400" dirty="0">
                <a:latin typeface="Times New Roman" panose="02020603050405020304" pitchFamily="18" charset="0"/>
                <a:cs typeface="Times New Roman" panose="02020603050405020304" pitchFamily="18" charset="0"/>
              </a:rPr>
              <a:t>to </a:t>
            </a:r>
            <a:r>
              <a:rPr lang="en-US" sz="1400" dirty="0" smtClean="0">
                <a:latin typeface="Times New Roman" panose="02020603050405020304" pitchFamily="18" charset="0"/>
                <a:cs typeface="Times New Roman" panose="02020603050405020304" pitchFamily="18" charset="0"/>
              </a:rPr>
              <a:t>[1859336] </a:t>
            </a:r>
            <a:r>
              <a:rPr lang="en-US" sz="1400" dirty="0">
                <a:latin typeface="Times New Roman" panose="02020603050405020304" pitchFamily="18" charset="0"/>
                <a:cs typeface="Times New Roman" panose="02020603050405020304" pitchFamily="18" charset="0"/>
              </a:rPr>
              <a:t>milliseconds</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"Total DL (Bytes)" (Total Download </a:t>
            </a:r>
            <a:r>
              <a:rPr lang="en-US" sz="1400" dirty="0" smtClean="0">
                <a:latin typeface="Times New Roman" panose="02020603050405020304" pitchFamily="18" charset="0"/>
                <a:cs typeface="Times New Roman" panose="02020603050405020304" pitchFamily="18" charset="0"/>
              </a:rPr>
              <a:t>data): </a:t>
            </a:r>
            <a:r>
              <a:rPr lang="en-US" sz="1400" dirty="0">
                <a:latin typeface="Times New Roman" panose="02020603050405020304" pitchFamily="18" charset="0"/>
                <a:cs typeface="Times New Roman" panose="02020603050405020304" pitchFamily="18" charset="0"/>
              </a:rPr>
              <a:t>The average download data is </a:t>
            </a:r>
            <a:r>
              <a:rPr lang="en-US" sz="1400" dirty="0" smtClean="0">
                <a:latin typeface="Times New Roman" panose="02020603050405020304" pitchFamily="18" charset="0"/>
                <a:cs typeface="Times New Roman" panose="02020603050405020304" pitchFamily="18" charset="0"/>
              </a:rPr>
              <a:t>[4.54643e+08] </a:t>
            </a:r>
            <a:r>
              <a:rPr lang="en-US" sz="1400" dirty="0">
                <a:latin typeface="Times New Roman" panose="02020603050405020304" pitchFamily="18" charset="0"/>
                <a:cs typeface="Times New Roman" panose="02020603050405020304" pitchFamily="18" charset="0"/>
              </a:rPr>
              <a:t>bytes, with a large variation seen from </a:t>
            </a:r>
            <a:r>
              <a:rPr lang="en-US" sz="1400" dirty="0" smtClean="0">
                <a:latin typeface="Times New Roman" panose="02020603050405020304" pitchFamily="18" charset="0"/>
                <a:cs typeface="Times New Roman" panose="02020603050405020304" pitchFamily="18" charset="0"/>
              </a:rPr>
              <a:t>[711404] </a:t>
            </a:r>
            <a:r>
              <a:rPr lang="en-US" sz="1400" dirty="0">
                <a:latin typeface="Times New Roman" panose="02020603050405020304" pitchFamily="18" charset="0"/>
                <a:cs typeface="Times New Roman" panose="02020603050405020304" pitchFamily="18" charset="0"/>
              </a:rPr>
              <a:t>to </a:t>
            </a:r>
            <a:r>
              <a:rPr lang="en-US" sz="1400" dirty="0" smtClean="0">
                <a:latin typeface="Times New Roman" panose="02020603050405020304" pitchFamily="18" charset="0"/>
                <a:cs typeface="Times New Roman" panose="02020603050405020304" pitchFamily="18" charset="0"/>
              </a:rPr>
              <a:t>[902969616] </a:t>
            </a:r>
            <a:r>
              <a:rPr lang="en-US" sz="1400" dirty="0">
                <a:latin typeface="Times New Roman" panose="02020603050405020304" pitchFamily="18" charset="0"/>
                <a:cs typeface="Times New Roman" panose="02020603050405020304" pitchFamily="18" charset="0"/>
              </a:rPr>
              <a:t>bytes</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"Total UL (Bytes)" (Total Upload data): The 3rd quartile for upload data is </a:t>
            </a:r>
            <a:r>
              <a:rPr lang="en-US" sz="1400" dirty="0" smtClean="0">
                <a:latin typeface="Times New Roman" panose="02020603050405020304" pitchFamily="18" charset="0"/>
                <a:cs typeface="Times New Roman" panose="02020603050405020304" pitchFamily="18" charset="0"/>
              </a:rPr>
              <a:t>[49034238] </a:t>
            </a:r>
            <a:r>
              <a:rPr lang="en-US" sz="1400" dirty="0">
                <a:latin typeface="Times New Roman" panose="02020603050405020304" pitchFamily="18" charset="0"/>
                <a:cs typeface="Times New Roman" panose="02020603050405020304" pitchFamily="18" charset="0"/>
              </a:rPr>
              <a:t>bytes, suggesting that 75% of the users had upload volumes below this value.</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6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308" y="136593"/>
            <a:ext cx="4638964" cy="43294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dirty="0" smtClean="0">
                <a:latin typeface="Times New Roman" panose="02020603050405020304" pitchFamily="18" charset="0"/>
                <a:cs typeface="Times New Roman" panose="02020603050405020304" pitchFamily="18" charset="0"/>
              </a:rPr>
              <a:t>User Engagement Analytics</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766071"/>
            <a:ext cx="4765963"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Session Frequency Based on MSISDN /Number</a:t>
            </a:r>
            <a:endParaRPr lang="en-IN" sz="1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913742" y="587131"/>
            <a:ext cx="2105891"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Duration Of Session</a:t>
            </a:r>
            <a:endParaRPr lang="en-IN" sz="16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4167291" y="1003046"/>
            <a:ext cx="3718865" cy="22493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8959272" y="668387"/>
            <a:ext cx="2216727"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Session Total Traffic</a:t>
            </a:r>
            <a:endParaRPr lang="en-IN" sz="16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8959272" y="1044660"/>
            <a:ext cx="2540003" cy="326464"/>
          </a:xfrm>
          <a:prstGeom prst="rect">
            <a:avLst/>
          </a:prstGeom>
        </p:spPr>
      </p:pic>
      <p:sp>
        <p:nvSpPr>
          <p:cNvPr id="10" name="TextBox 9"/>
          <p:cNvSpPr txBox="1"/>
          <p:nvPr/>
        </p:nvSpPr>
        <p:spPr>
          <a:xfrm>
            <a:off x="0" y="3842327"/>
            <a:ext cx="5153891"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Top 10 Engaged  Customers Based on Total Session Duration</a:t>
            </a:r>
            <a:endParaRPr lang="en-IN" sz="15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153891" y="3773655"/>
            <a:ext cx="4913745"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Top 10 Engaged  Customers Based on Total Down Load</a:t>
            </a:r>
            <a:endParaRPr lang="en-IN" sz="1500" b="1"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stretch>
            <a:fillRect/>
          </a:stretch>
        </p:blipFill>
        <p:spPr>
          <a:xfrm>
            <a:off x="5266746" y="4096820"/>
            <a:ext cx="4133850" cy="2009775"/>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8580578" y="1398848"/>
            <a:ext cx="2789386"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Top </a:t>
            </a:r>
            <a:r>
              <a:rPr lang="en-US" sz="1500" b="1" dirty="0">
                <a:latin typeface="Times New Roman" panose="02020603050405020304" pitchFamily="18" charset="0"/>
                <a:cs typeface="Times New Roman" panose="02020603050405020304" pitchFamily="18" charset="0"/>
              </a:rPr>
              <a:t>3 most used applications</a:t>
            </a:r>
            <a:endParaRPr lang="en-IN" sz="15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5"/>
          <a:stretch>
            <a:fillRect/>
          </a:stretch>
        </p:blipFill>
        <p:spPr>
          <a:xfrm>
            <a:off x="8626758" y="1714588"/>
            <a:ext cx="2789386" cy="1618652"/>
          </a:xfrm>
          <a:prstGeom prst="rect">
            <a:avLst/>
          </a:prstGeom>
          <a:ln>
            <a:noFill/>
          </a:ln>
          <a:effectLst>
            <a:outerShdw blurRad="292100" dist="139700" dir="2700000" algn="tl" rotWithShape="0">
              <a:srgbClr val="333333">
                <a:alpha val="65000"/>
              </a:srgbClr>
            </a:outerShdw>
          </a:effectLst>
        </p:spPr>
      </p:pic>
      <p:sp>
        <p:nvSpPr>
          <p:cNvPr id="18" name="TextBox 17"/>
          <p:cNvSpPr txBox="1"/>
          <p:nvPr/>
        </p:nvSpPr>
        <p:spPr>
          <a:xfrm>
            <a:off x="9513451" y="3935237"/>
            <a:ext cx="2539993" cy="2893100"/>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Total Traffic comes out to be 74365191220297.38</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Top </a:t>
            </a:r>
            <a:r>
              <a:rPr lang="en-US" sz="1400" dirty="0" smtClean="0">
                <a:latin typeface="Times New Roman" panose="02020603050405020304" pitchFamily="18" charset="0"/>
                <a:cs typeface="Times New Roman" panose="02020603050405020304" pitchFamily="18" charset="0"/>
              </a:rPr>
              <a:t>Engaged users based on Total DL are 4.188…e+10 ,3.361…e+10 and 3.37…+10 from </a:t>
            </a:r>
            <a:r>
              <a:rPr lang="en-US" sz="1400" b="1" dirty="0" smtClean="0">
                <a:latin typeface="Times New Roman" panose="02020603050405020304" pitchFamily="18" charset="0"/>
                <a:cs typeface="Times New Roman" panose="02020603050405020304" pitchFamily="18" charset="0"/>
              </a:rPr>
              <a:t>fig-5</a:t>
            </a:r>
            <a:endParaRPr lang="en-US" sz="1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From Fig-4 </a:t>
            </a:r>
            <a:r>
              <a:rPr lang="en-US" sz="1400" dirty="0" smtClean="0">
                <a:latin typeface="Times New Roman" panose="02020603050405020304" pitchFamily="18" charset="0"/>
                <a:cs typeface="Times New Roman" panose="02020603050405020304" pitchFamily="18" charset="0"/>
              </a:rPr>
              <a:t>top 3 sessions  durations are 7.255..e+07,8.79..e+06 and 9.9668..e+06 respectively </a:t>
            </a:r>
            <a:endParaRPr lang="en-IN"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6"/>
          <a:stretch>
            <a:fillRect/>
          </a:stretch>
        </p:blipFill>
        <p:spPr>
          <a:xfrm>
            <a:off x="341169" y="1173297"/>
            <a:ext cx="1638300" cy="1847850"/>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115452" y="3089819"/>
            <a:ext cx="3311238" cy="584775"/>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 :</a:t>
            </a:r>
            <a:r>
              <a:rPr lang="en-US" sz="1600" dirty="0" smtClean="0">
                <a:latin typeface="Times New Roman" panose="02020603050405020304" pitchFamily="18" charset="0"/>
                <a:cs typeface="Times New Roman" panose="02020603050405020304" pitchFamily="18" charset="0"/>
              </a:rPr>
              <a:t> 3 Most  no of sessions based on MSISDN are 1066,18,17 </a:t>
            </a:r>
            <a:endParaRPr lang="en-IN" sz="16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167290" y="3282179"/>
            <a:ext cx="3718865" cy="553998"/>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Fig-2: </a:t>
            </a:r>
            <a:r>
              <a:rPr lang="en-US" sz="1500" dirty="0" smtClean="0">
                <a:latin typeface="Times New Roman" panose="02020603050405020304" pitchFamily="18" charset="0"/>
                <a:cs typeface="Times New Roman" panose="02020603050405020304" pitchFamily="18" charset="0"/>
              </a:rPr>
              <a:t>There are users who used have 10 plus days session durations </a:t>
            </a:r>
            <a:endParaRPr lang="en-IN" sz="15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8608573" y="3315509"/>
            <a:ext cx="3444871" cy="584775"/>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Fig-3: </a:t>
            </a:r>
            <a:r>
              <a:rPr lang="en-US" sz="1600" dirty="0" smtClean="0">
                <a:latin typeface="Times New Roman" panose="02020603050405020304" pitchFamily="18" charset="0"/>
                <a:cs typeface="Times New Roman" panose="02020603050405020304" pitchFamily="18" charset="0"/>
              </a:rPr>
              <a:t>Gaming DL is the most used application </a:t>
            </a:r>
            <a:endParaRPr lang="en-IN" sz="16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21226" y="6267643"/>
            <a:ext cx="716974"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Fig-4</a:t>
            </a:r>
            <a:endParaRPr lang="en-IN" sz="1600"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5836806" y="6145506"/>
            <a:ext cx="730249"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Fig-5  </a:t>
            </a:r>
            <a:endParaRPr lang="en-IN" sz="1600" b="1" dirty="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7"/>
          <a:stretch>
            <a:fillRect/>
          </a:stretch>
        </p:blipFill>
        <p:spPr>
          <a:xfrm>
            <a:off x="91493" y="4141262"/>
            <a:ext cx="5145525" cy="2066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2891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5025" y="9767"/>
            <a:ext cx="4913745" cy="323165"/>
          </a:xfrm>
          <a:prstGeom prst="rect">
            <a:avLst/>
          </a:prstGeom>
          <a:noFill/>
        </p:spPr>
        <p:txBody>
          <a:bodyPr wrap="square" rtlCol="0">
            <a:spAutoFit/>
          </a:bodyPr>
          <a:lstStyle/>
          <a:p>
            <a:r>
              <a:rPr lang="en-US" sz="1500" b="1" dirty="0" smtClean="0">
                <a:latin typeface="Times New Roman" panose="02020603050405020304" pitchFamily="18" charset="0"/>
                <a:cs typeface="Times New Roman" panose="02020603050405020304" pitchFamily="18" charset="0"/>
              </a:rPr>
              <a:t>Top 10 Engaged  Customers Based on Total Upload</a:t>
            </a:r>
            <a:endParaRPr lang="en-IN" sz="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275283" y="510730"/>
            <a:ext cx="5257800" cy="1899949"/>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252088" y="2693646"/>
            <a:ext cx="6273404" cy="338554"/>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K-means Clustering and group users based on engagement </a:t>
            </a:r>
            <a:r>
              <a:rPr lang="en-US" sz="1600" b="1" dirty="0" smtClean="0">
                <a:latin typeface="Times New Roman" panose="02020603050405020304" pitchFamily="18" charset="0"/>
                <a:cs typeface="Times New Roman" panose="02020603050405020304" pitchFamily="18" charset="0"/>
              </a:rPr>
              <a:t>Metrics</a:t>
            </a:r>
            <a:endParaRPr lang="en-US" sz="1600"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308010" y="3203240"/>
            <a:ext cx="5133831" cy="2761796"/>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7382270" y="2526132"/>
            <a:ext cx="812800"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Fig-1</a:t>
            </a:r>
            <a:endParaRPr lang="en-IN"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491673" y="6077363"/>
            <a:ext cx="789710" cy="338554"/>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Fig-2</a:t>
            </a:r>
            <a:endParaRPr lang="en-IN" sz="16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932055" y="3062978"/>
            <a:ext cx="6446982" cy="3754874"/>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Interpretation:</a:t>
            </a: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From </a:t>
            </a:r>
            <a:r>
              <a:rPr lang="en-US" sz="1400" b="1" dirty="0" smtClean="0">
                <a:latin typeface="Times New Roman" panose="02020603050405020304" pitchFamily="18" charset="0"/>
                <a:cs typeface="Times New Roman" panose="02020603050405020304" pitchFamily="18" charset="0"/>
              </a:rPr>
              <a:t>Fig-1</a:t>
            </a:r>
            <a:r>
              <a:rPr lang="en-US" sz="1400" dirty="0" smtClean="0">
                <a:latin typeface="Times New Roman" panose="02020603050405020304" pitchFamily="18" charset="0"/>
                <a:cs typeface="Times New Roman" panose="02020603050405020304" pitchFamily="18" charset="0"/>
              </a:rPr>
              <a:t> Total upload by top 3 engaged users are 4.436642e+10,7.295774e+08,7.034786e+08 respectively</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From Fig-1 </a:t>
            </a:r>
            <a:r>
              <a:rPr lang="en-US" sz="1400" dirty="0" smtClean="0">
                <a:latin typeface="Times New Roman" panose="02020603050405020304" pitchFamily="18" charset="0"/>
                <a:cs typeface="Times New Roman" panose="02020603050405020304" pitchFamily="18" charset="0"/>
              </a:rPr>
              <a:t>Session duration for the top 3 engaged uploaded users are 7.255100e+07,1.855375e+07 and 9.279434e+06 respectively </a:t>
            </a: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 Cluster Analysis on Engagement</a:t>
            </a:r>
          </a:p>
          <a:p>
            <a:pPr marL="285750" indent="-285750">
              <a:buFont typeface="Courier New" panose="02070309020205020404" pitchFamily="49" charset="0"/>
              <a:buChar char="o"/>
            </a:pPr>
            <a:r>
              <a:rPr lang="en-US" sz="1400" b="1" dirty="0" smtClean="0">
                <a:latin typeface="Times New Roman" panose="02020603050405020304" pitchFamily="18" charset="0"/>
                <a:cs typeface="Times New Roman" panose="02020603050405020304" pitchFamily="18" charset="0"/>
              </a:rPr>
              <a:t> Cluster </a:t>
            </a:r>
            <a:r>
              <a:rPr lang="en-US" sz="1400" b="1"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appears to represent high-engagement users, characterized by significantly longer total session durations and higher total data download volumes compared to other </a:t>
            </a:r>
            <a:r>
              <a:rPr lang="en-US" sz="1400" dirty="0" smtClean="0">
                <a:latin typeface="Times New Roman" panose="02020603050405020304" pitchFamily="18" charset="0"/>
                <a:cs typeface="Times New Roman" panose="02020603050405020304" pitchFamily="18" charset="0"/>
              </a:rPr>
              <a:t>clusters</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400" b="1" dirty="0" smtClean="0">
                <a:latin typeface="Times New Roman" panose="02020603050405020304" pitchFamily="18" charset="0"/>
                <a:cs typeface="Times New Roman" panose="02020603050405020304" pitchFamily="18" charset="0"/>
              </a:rPr>
              <a:t>Cluster </a:t>
            </a:r>
            <a:r>
              <a:rPr lang="en-US" sz="1400" b="1"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represents moderate engagement, showing intermediate values for session duration and data </a:t>
            </a:r>
            <a:r>
              <a:rPr lang="en-US" sz="1400" dirty="0" smtClean="0">
                <a:latin typeface="Times New Roman" panose="02020603050405020304" pitchFamily="18" charset="0"/>
                <a:cs typeface="Times New Roman" panose="02020603050405020304" pitchFamily="18" charset="0"/>
              </a:rPr>
              <a:t>volume</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400" b="1" dirty="0" smtClean="0">
                <a:latin typeface="Times New Roman" panose="02020603050405020304" pitchFamily="18" charset="0"/>
                <a:cs typeface="Times New Roman" panose="02020603050405020304" pitchFamily="18" charset="0"/>
              </a:rPr>
              <a:t>Cluster </a:t>
            </a:r>
            <a:r>
              <a:rPr lang="en-US" sz="1400" b="1"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shows the lowest engagement levels with the shortest session durations and smallest total data </a:t>
            </a:r>
            <a:r>
              <a:rPr lang="en-US" sz="1400" dirty="0" smtClean="0">
                <a:latin typeface="Times New Roman" panose="02020603050405020304" pitchFamily="18" charset="0"/>
                <a:cs typeface="Times New Roman" panose="02020603050405020304" pitchFamily="18" charset="0"/>
              </a:rPr>
              <a:t>volumes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455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7040389"/>
          </a:xfrm>
          <a:prstGeom prst="rect">
            <a:avLst/>
          </a:prstGeom>
          <a:noFill/>
        </p:spPr>
        <p:txBody>
          <a:bodyPr wrap="square" rtlCol="0">
            <a:spAutoFit/>
          </a:bodyPr>
          <a:lstStyle/>
          <a:p>
            <a:r>
              <a:rPr lang="en-US" sz="1050" b="1" dirty="0">
                <a:latin typeface="Times New Roman" panose="02020603050405020304" pitchFamily="18" charset="0"/>
                <a:cs typeface="Times New Roman" panose="02020603050405020304" pitchFamily="18" charset="0"/>
              </a:rPr>
              <a:t>Key Interpretations and Findings:</a:t>
            </a:r>
            <a:endParaRPr lang="en-US" sz="1050" dirty="0">
              <a:latin typeface="Times New Roman" panose="02020603050405020304" pitchFamily="18" charset="0"/>
              <a:cs typeface="Times New Roman" panose="02020603050405020304" pitchFamily="18" charset="0"/>
            </a:endParaRPr>
          </a:p>
          <a:p>
            <a:r>
              <a:rPr lang="en-US" sz="1050" b="1" dirty="0">
                <a:latin typeface="Times New Roman" panose="02020603050405020304" pitchFamily="18" charset="0"/>
                <a:cs typeface="Times New Roman" panose="02020603050405020304" pitchFamily="18" charset="0"/>
              </a:rPr>
              <a:t>Data Volume and Application Usage Correlation:</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The code calculates the correlation between total data volume and usage for various applications (e.g., Social Media, YouTube, Netflix).</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The correlation analysis helps identify which applications are most strongly related to higher overall data usage. For example, if YouTube data volume shows a strong positive correlation with total data volume, it suggests that users who consume more YouTube content generally have a higher overall data usage.</a:t>
            </a:r>
          </a:p>
          <a:p>
            <a:r>
              <a:rPr lang="en-US" sz="1050" b="1" dirty="0">
                <a:latin typeface="Times New Roman" panose="02020603050405020304" pitchFamily="18" charset="0"/>
                <a:cs typeface="Times New Roman" panose="02020603050405020304" pitchFamily="18" charset="0"/>
              </a:rPr>
              <a:t>Session Duration vs. Data Volume:</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Scatter plots are used to analyze the relationship between total session duration and total data volume for the top 6 users (identified by highest data volume).</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The scatter plot helps reveal if there is a positive correlation between session duration and data volume, indicating that users with longer sessions generally use more data. It could also help identify outliers, where users have short sessions but very high data volume, possibly due to large file downloads.</a:t>
            </a:r>
          </a:p>
          <a:p>
            <a:r>
              <a:rPr lang="en-US" sz="1050" b="1" dirty="0">
                <a:latin typeface="Times New Roman" panose="02020603050405020304" pitchFamily="18" charset="0"/>
                <a:cs typeface="Times New Roman" panose="02020603050405020304" pitchFamily="18" charset="0"/>
              </a:rPr>
              <a:t>User Segmentation with Deciles:</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The code divides users into deciles based on their total data volume.</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This categorization can reveal patterns in data consumption across different user segments. For example, users in the top decile might have very different usage behavior compared to those in the lower deciles.</a:t>
            </a:r>
          </a:p>
          <a:p>
            <a:r>
              <a:rPr lang="en-US" sz="1050" b="1" dirty="0">
                <a:latin typeface="Times New Roman" panose="02020603050405020304" pitchFamily="18" charset="0"/>
                <a:cs typeface="Times New Roman" panose="02020603050405020304" pitchFamily="18" charset="0"/>
              </a:rPr>
              <a:t>Principal Component Analysis (PCA):</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PCA is applied to reduce the dimensionality of the data and identify underlying patterns.</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PCA helps create new features (principal components) that capture the most important variations in the data. By analyzing the explained variance ratio and loadings, you can gain insights into which original features contribute most to these new features. For example, PC1 might represent overall data usage, PC2 might represent social media usage, etc.</a:t>
            </a:r>
          </a:p>
          <a:p>
            <a:r>
              <a:rPr lang="en-US" sz="1050" b="1" dirty="0">
                <a:latin typeface="Times New Roman" panose="02020603050405020304" pitchFamily="18" charset="0"/>
                <a:cs typeface="Times New Roman" panose="02020603050405020304" pitchFamily="18" charset="0"/>
              </a:rPr>
              <a:t>Correlation Matrix of Application Data:</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A correlation matrix is generated to understand the relationship between different application data.</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The </a:t>
            </a:r>
            <a:r>
              <a:rPr lang="en-US" sz="1050" dirty="0" err="1">
                <a:latin typeface="Times New Roman" panose="02020603050405020304" pitchFamily="18" charset="0"/>
                <a:cs typeface="Times New Roman" panose="02020603050405020304" pitchFamily="18" charset="0"/>
              </a:rPr>
              <a:t>heatmap</a:t>
            </a:r>
            <a:r>
              <a:rPr lang="en-US" sz="1050" dirty="0">
                <a:latin typeface="Times New Roman" panose="02020603050405020304" pitchFamily="18" charset="0"/>
                <a:cs typeface="Times New Roman" panose="02020603050405020304" pitchFamily="18" charset="0"/>
              </a:rPr>
              <a:t> of the correlation matrix helps reveal how usage of different applications is linked. For example, if Social Media data and YouTube data have a strong positive correlation, it suggests users who heavily use social media also tend to consume more YouTube content.</a:t>
            </a:r>
          </a:p>
          <a:p>
            <a:r>
              <a:rPr lang="en-US" sz="1050" b="1" dirty="0">
                <a:latin typeface="Times New Roman" panose="02020603050405020304" pitchFamily="18" charset="0"/>
                <a:cs typeface="Times New Roman" panose="02020603050405020304" pitchFamily="18" charset="0"/>
              </a:rPr>
              <a:t>Session Frequency Analysis:</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The code calculates the frequency of sessions for each user </a:t>
            </a:r>
            <a:r>
              <a:rPr lang="en-US" sz="1050" dirty="0" smtClean="0">
                <a:latin typeface="Times New Roman" panose="02020603050405020304" pitchFamily="18" charset="0"/>
                <a:cs typeface="Times New Roman" panose="02020603050405020304" pitchFamily="18" charset="0"/>
              </a:rPr>
              <a:t>(</a:t>
            </a:r>
            <a:r>
              <a:rPr lang="en-US" sz="1050" dirty="0">
                <a:latin typeface="Times New Roman" panose="02020603050405020304" pitchFamily="18" charset="0"/>
                <a:cs typeface="Times New Roman" panose="02020603050405020304" pitchFamily="18" charset="0"/>
              </a:rPr>
              <a:t>MSISDN</a:t>
            </a:r>
            <a:r>
              <a:rPr lang="en-US" sz="1050" dirty="0" smtClean="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This helps identify the users with the highest number of sessions, which could be considered highly active or engaged users.</a:t>
            </a:r>
          </a:p>
          <a:p>
            <a:r>
              <a:rPr lang="en-US" sz="1050" b="1" dirty="0">
                <a:latin typeface="Times New Roman" panose="02020603050405020304" pitchFamily="18" charset="0"/>
                <a:cs typeface="Times New Roman" panose="02020603050405020304" pitchFamily="18" charset="0"/>
              </a:rPr>
              <a:t>Total Traffic Calculation:</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The code calculates the total traffic (upload + download) for all users.</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This provides a general overview of the network's total data usage.</a:t>
            </a:r>
          </a:p>
          <a:p>
            <a:r>
              <a:rPr lang="en-US" sz="1050" b="1" dirty="0">
                <a:latin typeface="Times New Roman" panose="02020603050405020304" pitchFamily="18" charset="0"/>
                <a:cs typeface="Times New Roman" panose="02020603050405020304" pitchFamily="18" charset="0"/>
              </a:rPr>
              <a:t>Customer Engagement Analysis:</a:t>
            </a:r>
            <a:endParaRPr lang="en-US" sz="1050" dirty="0">
              <a:latin typeface="Times New Roman" panose="02020603050405020304" pitchFamily="18" charset="0"/>
              <a:cs typeface="Times New Roman" panose="02020603050405020304" pitchFamily="18" charset="0"/>
            </a:endParaRPr>
          </a:p>
          <a:p>
            <a:pPr lvl="1"/>
            <a:r>
              <a:rPr lang="en-US" sz="1050" b="1" dirty="0">
                <a:latin typeface="Times New Roman" panose="02020603050405020304" pitchFamily="18" charset="0"/>
                <a:cs typeface="Times New Roman" panose="02020603050405020304" pitchFamily="18" charset="0"/>
              </a:rPr>
              <a:t>Aggregation per Customer:</a:t>
            </a:r>
            <a:r>
              <a:rPr lang="en-US" sz="1050" dirty="0">
                <a:latin typeface="Times New Roman" panose="02020603050405020304" pitchFamily="18" charset="0"/>
                <a:cs typeface="Times New Roman" panose="02020603050405020304" pitchFamily="18" charset="0"/>
              </a:rPr>
              <a:t> Metrics like session duration, data volume, and session counts are aggregated per customer (MSISDN).</a:t>
            </a:r>
          </a:p>
          <a:p>
            <a:pPr lvl="1"/>
            <a:r>
              <a:rPr lang="en-US" sz="1050" b="1" dirty="0">
                <a:latin typeface="Times New Roman" panose="02020603050405020304" pitchFamily="18" charset="0"/>
                <a:cs typeface="Times New Roman" panose="02020603050405020304" pitchFamily="18" charset="0"/>
              </a:rPr>
              <a:t>Top 10 Customers:</a:t>
            </a:r>
            <a:r>
              <a:rPr lang="en-US" sz="1050" dirty="0">
                <a:latin typeface="Times New Roman" panose="02020603050405020304" pitchFamily="18" charset="0"/>
                <a:cs typeface="Times New Roman" panose="02020603050405020304" pitchFamily="18" charset="0"/>
              </a:rPr>
              <a:t> The top 10 customers based on various engagement metrics are identified.</a:t>
            </a:r>
          </a:p>
          <a:p>
            <a:pPr lvl="1"/>
            <a:r>
              <a:rPr lang="en-US" sz="1050" b="1" dirty="0">
                <a:latin typeface="Times New Roman" panose="02020603050405020304" pitchFamily="18" charset="0"/>
                <a:cs typeface="Times New Roman" panose="02020603050405020304" pitchFamily="18" charset="0"/>
              </a:rPr>
              <a:t>Normalization and Clustering:</a:t>
            </a:r>
            <a:r>
              <a:rPr lang="en-US" sz="1050" dirty="0">
                <a:latin typeface="Times New Roman" panose="02020603050405020304" pitchFamily="18" charset="0"/>
                <a:cs typeface="Times New Roman" panose="02020603050405020304" pitchFamily="18" charset="0"/>
              </a:rPr>
              <a:t> Engagement metrics are normalized, and k-means clustering (with k=3) is used to group customers into clusters based on their engagement level.</a:t>
            </a:r>
          </a:p>
          <a:p>
            <a:pPr lvl="1"/>
            <a:r>
              <a:rPr lang="en-US" sz="1050" b="1" dirty="0">
                <a:latin typeface="Times New Roman" panose="02020603050405020304" pitchFamily="18" charset="0"/>
                <a:cs typeface="Times New Roman" panose="02020603050405020304" pitchFamily="18" charset="0"/>
              </a:rPr>
              <a:t>Cluster Statistics and Interpretation:</a:t>
            </a:r>
            <a:r>
              <a:rPr lang="en-US" sz="1050" dirty="0">
                <a:latin typeface="Times New Roman" panose="02020603050405020304" pitchFamily="18" charset="0"/>
                <a:cs typeface="Times New Roman" panose="02020603050405020304" pitchFamily="18" charset="0"/>
              </a:rPr>
              <a:t> Statistics like the minimum, maximum, average, and total values are computed for each cluster. Visualizations (e.g., scatter plots) help understand the characteristics of each cluster.</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The clusters reveal insights into user behavior. For example, one cluster might represent high-engagement users, another represents medium-engagement users, and a third represents low-engagement users.</a:t>
            </a:r>
          </a:p>
          <a:p>
            <a:r>
              <a:rPr lang="en-US" sz="1050" b="1" dirty="0">
                <a:latin typeface="Times New Roman" panose="02020603050405020304" pitchFamily="18" charset="0"/>
                <a:cs typeface="Times New Roman" panose="02020603050405020304" pitchFamily="18" charset="0"/>
              </a:rPr>
              <a:t>Application Usage by Users:</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User total traffic per application is calculated.</a:t>
            </a:r>
          </a:p>
          <a:p>
            <a:pPr lvl="1"/>
            <a:r>
              <a:rPr lang="en-US" sz="1050" b="1" dirty="0">
                <a:latin typeface="Times New Roman" panose="02020603050405020304" pitchFamily="18" charset="0"/>
                <a:cs typeface="Times New Roman" panose="02020603050405020304" pitchFamily="18" charset="0"/>
              </a:rPr>
              <a:t>Top 10 Users:</a:t>
            </a:r>
            <a:r>
              <a:rPr lang="en-US" sz="1050" dirty="0">
                <a:latin typeface="Times New Roman" panose="02020603050405020304" pitchFamily="18" charset="0"/>
                <a:cs typeface="Times New Roman" panose="02020603050405020304" pitchFamily="18" charset="0"/>
              </a:rPr>
              <a:t> The top 10 most engaged users for each application are identified.</a:t>
            </a:r>
          </a:p>
          <a:p>
            <a:pPr lvl="1"/>
            <a:r>
              <a:rPr lang="en-US" sz="1050" b="1" dirty="0">
                <a:latin typeface="Times New Roman" panose="02020603050405020304" pitchFamily="18" charset="0"/>
                <a:cs typeface="Times New Roman" panose="02020603050405020304" pitchFamily="18" charset="0"/>
              </a:rPr>
              <a:t>Top Application Usage:</a:t>
            </a:r>
            <a:r>
              <a:rPr lang="en-US" sz="1050" dirty="0">
                <a:latin typeface="Times New Roman" panose="02020603050405020304" pitchFamily="18" charset="0"/>
                <a:cs typeface="Times New Roman" panose="02020603050405020304" pitchFamily="18" charset="0"/>
              </a:rPr>
              <a:t> The top 3 most used applications are plotted using a bar chart.</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This helps understand which applications are the most popular among users and which users are the most engaged with each application.</a:t>
            </a:r>
          </a:p>
          <a:p>
            <a:r>
              <a:rPr lang="en-US" sz="1050" b="1" dirty="0">
                <a:latin typeface="Times New Roman" panose="02020603050405020304" pitchFamily="18" charset="0"/>
                <a:cs typeface="Times New Roman" panose="02020603050405020304" pitchFamily="18" charset="0"/>
              </a:rPr>
              <a:t>Optimal k for K-Means Clustering:</a:t>
            </a:r>
            <a:endParaRPr lang="en-US" sz="1050" dirty="0">
              <a:latin typeface="Times New Roman" panose="02020603050405020304" pitchFamily="18" charset="0"/>
              <a:cs typeface="Times New Roman" panose="02020603050405020304" pitchFamily="18" charset="0"/>
            </a:endParaRPr>
          </a:p>
          <a:p>
            <a:pPr lvl="1"/>
            <a:r>
              <a:rPr lang="en-US" sz="1050" dirty="0">
                <a:latin typeface="Times New Roman" panose="02020603050405020304" pitchFamily="18" charset="0"/>
                <a:cs typeface="Times New Roman" panose="02020603050405020304" pitchFamily="18" charset="0"/>
              </a:rPr>
              <a:t>The elbow method is used to find the optimal number of clusters </a:t>
            </a:r>
            <a:r>
              <a:rPr lang="en-US" sz="1050" dirty="0" smtClean="0">
                <a:latin typeface="Times New Roman" panose="02020603050405020304" pitchFamily="18" charset="0"/>
                <a:cs typeface="Times New Roman" panose="02020603050405020304" pitchFamily="18" charset="0"/>
              </a:rPr>
              <a:t>(3) </a:t>
            </a:r>
            <a:r>
              <a:rPr lang="en-US" sz="1050" dirty="0">
                <a:latin typeface="Times New Roman" panose="02020603050405020304" pitchFamily="18" charset="0"/>
                <a:cs typeface="Times New Roman" panose="02020603050405020304" pitchFamily="18" charset="0"/>
              </a:rPr>
              <a:t>for k-means.</a:t>
            </a:r>
          </a:p>
          <a:p>
            <a:pPr lvl="1"/>
            <a:r>
              <a:rPr lang="en-US" sz="1050" b="1" dirty="0">
                <a:latin typeface="Times New Roman" panose="02020603050405020304" pitchFamily="18" charset="0"/>
                <a:cs typeface="Times New Roman" panose="02020603050405020304" pitchFamily="18" charset="0"/>
              </a:rPr>
              <a:t>Finding:</a:t>
            </a:r>
            <a:r>
              <a:rPr lang="en-US" sz="1050" dirty="0">
                <a:latin typeface="Times New Roman" panose="02020603050405020304" pitchFamily="18" charset="0"/>
                <a:cs typeface="Times New Roman" panose="02020603050405020304" pitchFamily="18" charset="0"/>
              </a:rPr>
              <a:t> The elbow point on the inertia plot suggests the optimal k value, which represents a balance between maximizing variance explained within clusters and minimizing the number of clusters.</a:t>
            </a:r>
          </a:p>
          <a:p>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373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4741</TotalTime>
  <Words>2344</Words>
  <Application>Microsoft Office PowerPoint</Application>
  <PresentationFormat>Widescreen</PresentationFormat>
  <Paragraphs>220</Paragraphs>
  <Slides>15</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Times New Roman</vt:lpstr>
      <vt:lpstr>Wingdings</vt:lpstr>
      <vt:lpstr>Office Theme</vt:lpstr>
      <vt:lpstr>C:\Users\Admin\Downloads\Customer Insight Table.csv</vt:lpstr>
      <vt:lpstr>PowerPoint Presentation</vt:lpstr>
      <vt:lpstr>Telco-Analytics Case Flow</vt:lpstr>
      <vt:lpstr>Case Overview and Objective </vt:lpstr>
      <vt:lpstr>Exploratory  and Univariate Analysis on Data </vt:lpstr>
      <vt:lpstr>User Overview Analysis</vt:lpstr>
      <vt:lpstr>PowerPoint Presentation</vt:lpstr>
      <vt:lpstr>User Engagement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172</cp:revision>
  <dcterms:created xsi:type="dcterms:W3CDTF">2024-11-05T15:47:06Z</dcterms:created>
  <dcterms:modified xsi:type="dcterms:W3CDTF">2024-11-10T12:25:34Z</dcterms:modified>
</cp:coreProperties>
</file>