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13"/>
  </p:notesMasterIdLst>
  <p:sldIdLst>
    <p:sldId id="256" r:id="rId2"/>
    <p:sldId id="257" r:id="rId3"/>
    <p:sldId id="258" r:id="rId4"/>
    <p:sldId id="259" r:id="rId5"/>
    <p:sldId id="260" r:id="rId6"/>
    <p:sldId id="261" r:id="rId7"/>
    <p:sldId id="262"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Acquisition Rate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2AD-44D5-9F77-FB281E0B89C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2AD-44D5-9F77-FB281E0B89C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2AD-44D5-9F77-FB281E0B89C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Direct</c:v>
                </c:pt>
                <c:pt idx="1">
                  <c:v>PPC</c:v>
                </c:pt>
                <c:pt idx="2">
                  <c:v>SEO</c:v>
                </c:pt>
              </c:strCache>
            </c:strRef>
          </c:cat>
          <c:val>
            <c:numRef>
              <c:f>Sheet1!$B$2:$B$4</c:f>
              <c:numCache>
                <c:formatCode>0%</c:formatCode>
                <c:ptCount val="3"/>
                <c:pt idx="0">
                  <c:v>0.39</c:v>
                </c:pt>
                <c:pt idx="1">
                  <c:v>0.33</c:v>
                </c:pt>
                <c:pt idx="2">
                  <c:v>0.28000000000000003</c:v>
                </c:pt>
              </c:numCache>
            </c:numRef>
          </c:val>
          <c:extLst>
            <c:ext xmlns:c16="http://schemas.microsoft.com/office/drawing/2014/chart" uri="{C3380CC4-5D6E-409C-BE32-E72D297353CC}">
              <c16:uniqueId val="{00000000-BAAA-4D02-BA08-1886058A7ECD}"/>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Customer_Count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Direct</c:v>
                </c:pt>
                <c:pt idx="1">
                  <c:v>PPC</c:v>
                </c:pt>
                <c:pt idx="2">
                  <c:v>SEO</c:v>
                </c:pt>
              </c:strCache>
            </c:strRef>
          </c:cat>
          <c:val>
            <c:numRef>
              <c:f>Sheet1!$B$2:$B$4</c:f>
              <c:numCache>
                <c:formatCode>General</c:formatCode>
                <c:ptCount val="3"/>
                <c:pt idx="0">
                  <c:v>7</c:v>
                </c:pt>
                <c:pt idx="1">
                  <c:v>6</c:v>
                </c:pt>
                <c:pt idx="2">
                  <c:v>5</c:v>
                </c:pt>
              </c:numCache>
            </c:numRef>
          </c:val>
          <c:extLst>
            <c:ext xmlns:c16="http://schemas.microsoft.com/office/drawing/2014/chart" uri="{C3380CC4-5D6E-409C-BE32-E72D297353CC}">
              <c16:uniqueId val="{00000000-A7F0-43C2-8406-D7D49925A6EC}"/>
            </c:ext>
          </c:extLst>
        </c:ser>
        <c:ser>
          <c:idx val="1"/>
          <c:order val="1"/>
          <c:tx>
            <c:strRef>
              <c:f>Sheet1!$C$1</c:f>
              <c:strCache>
                <c:ptCount val="1"/>
                <c:pt idx="0">
                  <c:v>Converted_Customers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Direct</c:v>
                </c:pt>
                <c:pt idx="1">
                  <c:v>PPC</c:v>
                </c:pt>
                <c:pt idx="2">
                  <c:v>SEO</c:v>
                </c:pt>
              </c:strCache>
            </c:strRef>
          </c:cat>
          <c:val>
            <c:numRef>
              <c:f>Sheet1!$C$2:$C$4</c:f>
              <c:numCache>
                <c:formatCode>General</c:formatCode>
                <c:ptCount val="3"/>
                <c:pt idx="0">
                  <c:v>5</c:v>
                </c:pt>
                <c:pt idx="1">
                  <c:v>4</c:v>
                </c:pt>
                <c:pt idx="2">
                  <c:v>1</c:v>
                </c:pt>
              </c:numCache>
            </c:numRef>
          </c:val>
          <c:extLst>
            <c:ext xmlns:c16="http://schemas.microsoft.com/office/drawing/2014/chart" uri="{C3380CC4-5D6E-409C-BE32-E72D297353CC}">
              <c16:uniqueId val="{00000001-A7F0-43C2-8406-D7D49925A6EC}"/>
            </c:ext>
          </c:extLst>
        </c:ser>
        <c:dLbls>
          <c:showLegendKey val="0"/>
          <c:showVal val="1"/>
          <c:showCatName val="0"/>
          <c:showSerName val="0"/>
          <c:showPercent val="0"/>
          <c:showBubbleSize val="0"/>
        </c:dLbls>
        <c:gapWidth val="219"/>
        <c:overlap val="100"/>
        <c:axId val="1067908383"/>
        <c:axId val="1353584175"/>
      </c:barChart>
      <c:catAx>
        <c:axId val="10679083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53584175"/>
        <c:crosses val="autoZero"/>
        <c:auto val="1"/>
        <c:lblAlgn val="ctr"/>
        <c:lblOffset val="100"/>
        <c:noMultiLvlLbl val="0"/>
      </c:catAx>
      <c:valAx>
        <c:axId val="135358417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7908383"/>
        <c:crosses val="autoZero"/>
        <c:crossBetween val="between"/>
      </c:valAx>
      <c:spPr>
        <a:noFill/>
        <a:ln>
          <a:noFill/>
        </a:ln>
        <a:effectLst/>
      </c:spPr>
    </c:plotArea>
    <c:legend>
      <c:legendPos val="b"/>
      <c:layout>
        <c:manualLayout>
          <c:xMode val="edge"/>
          <c:yMode val="edge"/>
          <c:x val="4.355017591324533E-2"/>
          <c:y val="0.73934235941292248"/>
          <c:w val="0.92409907109458334"/>
          <c:h val="0.2256972577662976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Acquisition_Rate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19</c:v>
                </c:pt>
                <c:pt idx="1">
                  <c:v>20</c:v>
                </c:pt>
                <c:pt idx="2">
                  <c:v>21</c:v>
                </c:pt>
                <c:pt idx="3">
                  <c:v>22</c:v>
                </c:pt>
                <c:pt idx="4">
                  <c:v>23</c:v>
                </c:pt>
                <c:pt idx="5">
                  <c:v>24</c:v>
                </c:pt>
                <c:pt idx="6">
                  <c:v>25</c:v>
                </c:pt>
                <c:pt idx="7">
                  <c:v>26</c:v>
                </c:pt>
                <c:pt idx="8">
                  <c:v>27</c:v>
                </c:pt>
                <c:pt idx="9">
                  <c:v>28</c:v>
                </c:pt>
                <c:pt idx="10">
                  <c:v>29</c:v>
                </c:pt>
              </c:numCache>
            </c:numRef>
          </c:cat>
          <c:val>
            <c:numRef>
              <c:f>Sheet1!$B$2:$B$12</c:f>
              <c:numCache>
                <c:formatCode>0%</c:formatCode>
                <c:ptCount val="11"/>
                <c:pt idx="0">
                  <c:v>1</c:v>
                </c:pt>
                <c:pt idx="1">
                  <c:v>0.5</c:v>
                </c:pt>
                <c:pt idx="2">
                  <c:v>0.67</c:v>
                </c:pt>
                <c:pt idx="3">
                  <c:v>0.25</c:v>
                </c:pt>
                <c:pt idx="4">
                  <c:v>0.2</c:v>
                </c:pt>
                <c:pt idx="5">
                  <c:v>0.5</c:v>
                </c:pt>
                <c:pt idx="6">
                  <c:v>0.71</c:v>
                </c:pt>
                <c:pt idx="7">
                  <c:v>0.13</c:v>
                </c:pt>
                <c:pt idx="8">
                  <c:v>0.11</c:v>
                </c:pt>
                <c:pt idx="9">
                  <c:v>0.1</c:v>
                </c:pt>
                <c:pt idx="10">
                  <c:v>0.09</c:v>
                </c:pt>
              </c:numCache>
            </c:numRef>
          </c:val>
          <c:smooth val="0"/>
          <c:extLst>
            <c:ext xmlns:c16="http://schemas.microsoft.com/office/drawing/2014/chart" uri="{C3380CC4-5D6E-409C-BE32-E72D297353CC}">
              <c16:uniqueId val="{00000000-B9D1-47ED-B164-D16C0202A4AB}"/>
            </c:ext>
          </c:extLst>
        </c:ser>
        <c:dLbls>
          <c:dLblPos val="t"/>
          <c:showLegendKey val="0"/>
          <c:showVal val="1"/>
          <c:showCatName val="0"/>
          <c:showSerName val="0"/>
          <c:showPercent val="0"/>
          <c:showBubbleSize val="0"/>
        </c:dLbls>
        <c:marker val="1"/>
        <c:smooth val="0"/>
        <c:axId val="1453504432"/>
        <c:axId val="1672877152"/>
      </c:lineChart>
      <c:catAx>
        <c:axId val="1453504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2877152"/>
        <c:crosses val="autoZero"/>
        <c:auto val="1"/>
        <c:lblAlgn val="ctr"/>
        <c:lblOffset val="100"/>
        <c:noMultiLvlLbl val="0"/>
      </c:catAx>
      <c:valAx>
        <c:axId val="1672877152"/>
        <c:scaling>
          <c:orientation val="minMax"/>
          <c:max val="1"/>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53504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Converted_Customers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Streaming</c:v>
                </c:pt>
                <c:pt idx="1">
                  <c:v>Both</c:v>
                </c:pt>
                <c:pt idx="2">
                  <c:v>Mail</c:v>
                </c:pt>
              </c:strCache>
            </c:strRef>
          </c:cat>
          <c:val>
            <c:numRef>
              <c:f>Sheet1!$B$2:$B$4</c:f>
              <c:numCache>
                <c:formatCode>General</c:formatCode>
                <c:ptCount val="3"/>
                <c:pt idx="0">
                  <c:v>5</c:v>
                </c:pt>
                <c:pt idx="1">
                  <c:v>4</c:v>
                </c:pt>
                <c:pt idx="2">
                  <c:v>1</c:v>
                </c:pt>
              </c:numCache>
            </c:numRef>
          </c:val>
          <c:extLst>
            <c:ext xmlns:c16="http://schemas.microsoft.com/office/drawing/2014/chart" uri="{C3380CC4-5D6E-409C-BE32-E72D297353CC}">
              <c16:uniqueId val="{00000000-DBCE-473E-A57B-FFA67A163B53}"/>
            </c:ext>
          </c:extLst>
        </c:ser>
        <c:dLbls>
          <c:showLegendKey val="0"/>
          <c:showVal val="1"/>
          <c:showCatName val="0"/>
          <c:showSerName val="0"/>
          <c:showPercent val="0"/>
          <c:showBubbleSize val="0"/>
        </c:dLbls>
        <c:gapWidth val="219"/>
        <c:axId val="925936143"/>
        <c:axId val="996043071"/>
      </c:barChart>
      <c:lineChart>
        <c:grouping val="standard"/>
        <c:varyColors val="0"/>
        <c:ser>
          <c:idx val="1"/>
          <c:order val="1"/>
          <c:tx>
            <c:strRef>
              <c:f>Sheet1!$C$1</c:f>
              <c:strCache>
                <c:ptCount val="1"/>
                <c:pt idx="0">
                  <c:v>Conversion_Rate</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Streaming</c:v>
                </c:pt>
                <c:pt idx="1">
                  <c:v>Both</c:v>
                </c:pt>
                <c:pt idx="2">
                  <c:v>Mail</c:v>
                </c:pt>
              </c:strCache>
            </c:strRef>
          </c:cat>
          <c:val>
            <c:numRef>
              <c:f>Sheet1!$C$2:$C$4</c:f>
              <c:numCache>
                <c:formatCode>0%</c:formatCode>
                <c:ptCount val="3"/>
                <c:pt idx="0">
                  <c:v>0.28000000000000003</c:v>
                </c:pt>
                <c:pt idx="1">
                  <c:v>0.22</c:v>
                </c:pt>
                <c:pt idx="2">
                  <c:v>0.06</c:v>
                </c:pt>
              </c:numCache>
            </c:numRef>
          </c:val>
          <c:smooth val="0"/>
          <c:extLst>
            <c:ext xmlns:c16="http://schemas.microsoft.com/office/drawing/2014/chart" uri="{C3380CC4-5D6E-409C-BE32-E72D297353CC}">
              <c16:uniqueId val="{00000001-DBCE-473E-A57B-FFA67A163B53}"/>
            </c:ext>
          </c:extLst>
        </c:ser>
        <c:dLbls>
          <c:showLegendKey val="0"/>
          <c:showVal val="1"/>
          <c:showCatName val="0"/>
          <c:showSerName val="0"/>
          <c:showPercent val="0"/>
          <c:showBubbleSize val="0"/>
        </c:dLbls>
        <c:marker val="1"/>
        <c:smooth val="0"/>
        <c:axId val="1015744111"/>
        <c:axId val="996089631"/>
      </c:lineChart>
      <c:catAx>
        <c:axId val="925936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6043071"/>
        <c:crosses val="autoZero"/>
        <c:auto val="1"/>
        <c:lblAlgn val="ctr"/>
        <c:lblOffset val="100"/>
        <c:noMultiLvlLbl val="0"/>
      </c:catAx>
      <c:valAx>
        <c:axId val="99604307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25936143"/>
        <c:crosses val="autoZero"/>
        <c:crossBetween val="between"/>
      </c:valAx>
      <c:valAx>
        <c:axId val="996089631"/>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5744111"/>
        <c:crosses val="max"/>
        <c:crossBetween val="between"/>
      </c:valAx>
      <c:catAx>
        <c:axId val="1015744111"/>
        <c:scaling>
          <c:orientation val="minMax"/>
        </c:scaling>
        <c:delete val="1"/>
        <c:axPos val="b"/>
        <c:numFmt formatCode="General" sourceLinked="1"/>
        <c:majorTickMark val="out"/>
        <c:minorTickMark val="none"/>
        <c:tickLblPos val="nextTo"/>
        <c:crossAx val="996089631"/>
        <c:crosses val="autoZero"/>
        <c:auto val="1"/>
        <c:lblAlgn val="ctr"/>
        <c:lblOffset val="100"/>
        <c:noMultiLvlLbl val="0"/>
      </c:catAx>
      <c:spPr>
        <a:noFill/>
        <a:ln>
          <a:noFill/>
        </a:ln>
        <a:effectLst/>
      </c:spPr>
    </c:plotArea>
    <c:legend>
      <c:legendPos val="b"/>
      <c:layout>
        <c:manualLayout>
          <c:xMode val="edge"/>
          <c:yMode val="edge"/>
          <c:x val="2.599476887383937E-2"/>
          <c:y val="0.74857622322660189"/>
          <c:w val="0.95460061226125947"/>
          <c:h val="0.2177018744863716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Churned_Customers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Both</c:v>
                </c:pt>
                <c:pt idx="1">
                  <c:v>Mail</c:v>
                </c:pt>
                <c:pt idx="2">
                  <c:v>Streaming</c:v>
                </c:pt>
              </c:strCache>
            </c:strRef>
          </c:cat>
          <c:val>
            <c:numRef>
              <c:f>Sheet1!$B$2:$B$4</c:f>
              <c:numCache>
                <c:formatCode>General</c:formatCode>
                <c:ptCount val="3"/>
                <c:pt idx="0">
                  <c:v>2</c:v>
                </c:pt>
                <c:pt idx="1">
                  <c:v>1</c:v>
                </c:pt>
                <c:pt idx="2">
                  <c:v>2</c:v>
                </c:pt>
              </c:numCache>
            </c:numRef>
          </c:val>
          <c:extLst>
            <c:ext xmlns:c16="http://schemas.microsoft.com/office/drawing/2014/chart" uri="{C3380CC4-5D6E-409C-BE32-E72D297353CC}">
              <c16:uniqueId val="{00000000-B760-4161-B4BA-235CB04BD7B7}"/>
            </c:ext>
          </c:extLst>
        </c:ser>
        <c:ser>
          <c:idx val="1"/>
          <c:order val="1"/>
          <c:tx>
            <c:strRef>
              <c:f>Sheet1!$C$1</c:f>
              <c:strCache>
                <c:ptCount val="1"/>
                <c:pt idx="0">
                  <c:v>Churn_Rate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Both</c:v>
                </c:pt>
                <c:pt idx="1">
                  <c:v>Mail</c:v>
                </c:pt>
                <c:pt idx="2">
                  <c:v>Streaming</c:v>
                </c:pt>
              </c:strCache>
            </c:strRef>
          </c:cat>
          <c:val>
            <c:numRef>
              <c:f>Sheet1!$C$2:$C$4</c:f>
              <c:numCache>
                <c:formatCode>0%</c:formatCode>
                <c:ptCount val="3"/>
                <c:pt idx="0">
                  <c:v>0.11</c:v>
                </c:pt>
                <c:pt idx="1">
                  <c:v>0.06</c:v>
                </c:pt>
                <c:pt idx="2">
                  <c:v>0.11</c:v>
                </c:pt>
              </c:numCache>
            </c:numRef>
          </c:val>
          <c:extLst>
            <c:ext xmlns:c16="http://schemas.microsoft.com/office/drawing/2014/chart" uri="{C3380CC4-5D6E-409C-BE32-E72D297353CC}">
              <c16:uniqueId val="{00000001-B760-4161-B4BA-235CB04BD7B7}"/>
            </c:ext>
          </c:extLst>
        </c:ser>
        <c:dLbls>
          <c:dLblPos val="inBase"/>
          <c:showLegendKey val="0"/>
          <c:showVal val="1"/>
          <c:showCatName val="0"/>
          <c:showSerName val="0"/>
          <c:showPercent val="0"/>
          <c:showBubbleSize val="0"/>
        </c:dLbls>
        <c:gapWidth val="150"/>
        <c:overlap val="100"/>
        <c:axId val="814302575"/>
        <c:axId val="996096351"/>
      </c:barChart>
      <c:catAx>
        <c:axId val="81430257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6096351"/>
        <c:crosses val="autoZero"/>
        <c:auto val="1"/>
        <c:lblAlgn val="ctr"/>
        <c:lblOffset val="100"/>
        <c:noMultiLvlLbl val="0"/>
      </c:catAx>
      <c:valAx>
        <c:axId val="99609635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3025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1"/>
          <c:tx>
            <c:strRef>
              <c:f>Sheet1!$C$1</c:f>
              <c:strCache>
                <c:ptCount val="1"/>
                <c:pt idx="0">
                  <c:v>Movies_Watched</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sz="1330" b="0" i="0" u="none" strike="noStrike" kern="1200" baseline="0">
                    <a:solidFill>
                      <a:schemeClr val="tx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Horror</c:v>
                </c:pt>
                <c:pt idx="1">
                  <c:v>Comedy</c:v>
                </c:pt>
                <c:pt idx="2">
                  <c:v>Kids</c:v>
                </c:pt>
                <c:pt idx="3">
                  <c:v>Action</c:v>
                </c:pt>
              </c:strCache>
            </c:strRef>
          </c:cat>
          <c:val>
            <c:numRef>
              <c:f>Sheet1!$C$2:$C$5</c:f>
              <c:numCache>
                <c:formatCode>General</c:formatCode>
                <c:ptCount val="4"/>
                <c:pt idx="0">
                  <c:v>4</c:v>
                </c:pt>
                <c:pt idx="1">
                  <c:v>4</c:v>
                </c:pt>
                <c:pt idx="2">
                  <c:v>5</c:v>
                </c:pt>
                <c:pt idx="3">
                  <c:v>4</c:v>
                </c:pt>
              </c:numCache>
            </c:numRef>
          </c:val>
          <c:extLst>
            <c:ext xmlns:c16="http://schemas.microsoft.com/office/drawing/2014/chart" uri="{C3380CC4-5D6E-409C-BE32-E72D297353CC}">
              <c16:uniqueId val="{00000001-ACA0-4A5D-9BA1-95814D820166}"/>
            </c:ext>
          </c:extLst>
        </c:ser>
        <c:dLbls>
          <c:dLblPos val="inBase"/>
          <c:showLegendKey val="0"/>
          <c:showVal val="1"/>
          <c:showCatName val="0"/>
          <c:showSerName val="0"/>
          <c:showPercent val="0"/>
          <c:showBubbleSize val="0"/>
        </c:dLbls>
        <c:gapWidth val="219"/>
        <c:axId val="1022023535"/>
        <c:axId val="996080031"/>
      </c:barChart>
      <c:lineChart>
        <c:grouping val="standard"/>
        <c:varyColors val="0"/>
        <c:ser>
          <c:idx val="0"/>
          <c:order val="0"/>
          <c:tx>
            <c:strRef>
              <c:f>Sheet1!$B$1</c:f>
              <c:strCache>
                <c:ptCount val="1"/>
                <c:pt idx="0">
                  <c:v>Avg_Movie_Length</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lang="en-US" sz="133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Horror</c:v>
                </c:pt>
                <c:pt idx="1">
                  <c:v>Comedy</c:v>
                </c:pt>
                <c:pt idx="2">
                  <c:v>Kids</c:v>
                </c:pt>
                <c:pt idx="3">
                  <c:v>Action</c:v>
                </c:pt>
              </c:strCache>
            </c:strRef>
          </c:cat>
          <c:val>
            <c:numRef>
              <c:f>Sheet1!$B$2:$B$5</c:f>
              <c:numCache>
                <c:formatCode>General</c:formatCode>
                <c:ptCount val="4"/>
                <c:pt idx="0">
                  <c:v>3.42</c:v>
                </c:pt>
                <c:pt idx="1">
                  <c:v>3.04</c:v>
                </c:pt>
                <c:pt idx="2">
                  <c:v>2.96</c:v>
                </c:pt>
                <c:pt idx="3">
                  <c:v>3.2</c:v>
                </c:pt>
              </c:numCache>
            </c:numRef>
          </c:val>
          <c:smooth val="0"/>
          <c:extLst>
            <c:ext xmlns:c16="http://schemas.microsoft.com/office/drawing/2014/chart" uri="{C3380CC4-5D6E-409C-BE32-E72D297353CC}">
              <c16:uniqueId val="{00000000-ACA0-4A5D-9BA1-95814D820166}"/>
            </c:ext>
          </c:extLst>
        </c:ser>
        <c:dLbls>
          <c:showLegendKey val="0"/>
          <c:showVal val="1"/>
          <c:showCatName val="0"/>
          <c:showSerName val="0"/>
          <c:showPercent val="0"/>
          <c:showBubbleSize val="0"/>
        </c:dLbls>
        <c:marker val="1"/>
        <c:smooth val="0"/>
        <c:axId val="1022211647"/>
        <c:axId val="1023136607"/>
      </c:lineChart>
      <c:catAx>
        <c:axId val="10220235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330" b="0" i="0" u="none" strike="noStrike" kern="1200" baseline="0">
                <a:solidFill>
                  <a:schemeClr val="tx1"/>
                </a:solidFill>
                <a:latin typeface="+mn-lt"/>
                <a:ea typeface="+mn-ea"/>
                <a:cs typeface="+mn-cs"/>
              </a:defRPr>
            </a:pPr>
            <a:endParaRPr lang="en-US"/>
          </a:p>
        </c:txPr>
        <c:crossAx val="996080031"/>
        <c:crosses val="autoZero"/>
        <c:auto val="1"/>
        <c:lblAlgn val="ctr"/>
        <c:lblOffset val="100"/>
        <c:noMultiLvlLbl val="0"/>
      </c:catAx>
      <c:valAx>
        <c:axId val="9960800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330" b="0" i="0" u="none" strike="noStrike" kern="1200" baseline="0">
                <a:solidFill>
                  <a:schemeClr val="tx1"/>
                </a:solidFill>
                <a:latin typeface="+mn-lt"/>
                <a:ea typeface="+mn-ea"/>
                <a:cs typeface="+mn-cs"/>
              </a:defRPr>
            </a:pPr>
            <a:endParaRPr lang="en-US"/>
          </a:p>
        </c:txPr>
        <c:crossAx val="1022023535"/>
        <c:crosses val="autoZero"/>
        <c:crossBetween val="between"/>
      </c:valAx>
      <c:valAx>
        <c:axId val="1023136607"/>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en-US" sz="1330" b="0" i="0" u="none" strike="noStrike" kern="1200" baseline="0">
                <a:solidFill>
                  <a:schemeClr val="tx1"/>
                </a:solidFill>
                <a:latin typeface="+mn-lt"/>
                <a:ea typeface="+mn-ea"/>
                <a:cs typeface="+mn-cs"/>
              </a:defRPr>
            </a:pPr>
            <a:endParaRPr lang="en-US"/>
          </a:p>
        </c:txPr>
        <c:crossAx val="1022211647"/>
        <c:crosses val="max"/>
        <c:crossBetween val="between"/>
      </c:valAx>
      <c:catAx>
        <c:axId val="1022211647"/>
        <c:scaling>
          <c:orientation val="minMax"/>
        </c:scaling>
        <c:delete val="1"/>
        <c:axPos val="b"/>
        <c:numFmt formatCode="General" sourceLinked="1"/>
        <c:majorTickMark val="out"/>
        <c:minorTickMark val="none"/>
        <c:tickLblPos val="nextTo"/>
        <c:crossAx val="1023136607"/>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133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sz="1330" b="0" i="0" u="none" strike="noStrike" kern="1200" baseline="0">
          <a:solidFill>
            <a:schemeClr val="tx1"/>
          </a:solidFill>
          <a:latin typeface="+mn-lt"/>
          <a:ea typeface="+mn-ea"/>
          <a:cs typeface="+mn-cs"/>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Movies_Watched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Dec-13</c:v>
                </c:pt>
                <c:pt idx="1">
                  <c:v>Jan-14</c:v>
                </c:pt>
              </c:strCache>
            </c:strRef>
          </c:cat>
          <c:val>
            <c:numRef>
              <c:f>Sheet1!$B$2:$B$3</c:f>
              <c:numCache>
                <c:formatCode>General</c:formatCode>
                <c:ptCount val="2"/>
                <c:pt idx="0">
                  <c:v>6</c:v>
                </c:pt>
                <c:pt idx="1">
                  <c:v>11</c:v>
                </c:pt>
              </c:numCache>
            </c:numRef>
          </c:val>
          <c:extLst>
            <c:ext xmlns:c16="http://schemas.microsoft.com/office/drawing/2014/chart" uri="{C3380CC4-5D6E-409C-BE32-E72D297353CC}">
              <c16:uniqueId val="{00000000-634C-4B09-8742-132B7D34F208}"/>
            </c:ext>
          </c:extLst>
        </c:ser>
        <c:ser>
          <c:idx val="1"/>
          <c:order val="1"/>
          <c:tx>
            <c:strRef>
              <c:f>Sheet1!$C$1</c:f>
              <c:strCache>
                <c:ptCount val="1"/>
                <c:pt idx="0">
                  <c:v>Avg_Movie_Length</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Dec-13</c:v>
                </c:pt>
                <c:pt idx="1">
                  <c:v>Jan-14</c:v>
                </c:pt>
              </c:strCache>
            </c:strRef>
          </c:cat>
          <c:val>
            <c:numRef>
              <c:f>Sheet1!$C$2:$C$3</c:f>
              <c:numCache>
                <c:formatCode>General</c:formatCode>
                <c:ptCount val="2"/>
                <c:pt idx="0">
                  <c:v>3.08</c:v>
                </c:pt>
                <c:pt idx="1">
                  <c:v>3.17</c:v>
                </c:pt>
              </c:numCache>
            </c:numRef>
          </c:val>
          <c:extLst>
            <c:ext xmlns:c16="http://schemas.microsoft.com/office/drawing/2014/chart" uri="{C3380CC4-5D6E-409C-BE32-E72D297353CC}">
              <c16:uniqueId val="{00000001-634C-4B09-8742-132B7D34F208}"/>
            </c:ext>
          </c:extLst>
        </c:ser>
        <c:dLbls>
          <c:dLblPos val="ctr"/>
          <c:showLegendKey val="0"/>
          <c:showVal val="1"/>
          <c:showCatName val="0"/>
          <c:showSerName val="0"/>
          <c:showPercent val="0"/>
          <c:showBubbleSize val="0"/>
        </c:dLbls>
        <c:gapWidth val="150"/>
        <c:overlap val="100"/>
        <c:axId val="803458015"/>
        <c:axId val="1023114527"/>
      </c:barChart>
      <c:catAx>
        <c:axId val="80345801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23114527"/>
        <c:crosses val="autoZero"/>
        <c:auto val="1"/>
        <c:lblAlgn val="ctr"/>
        <c:lblOffset val="100"/>
        <c:noMultiLvlLbl val="0"/>
      </c:catAx>
      <c:valAx>
        <c:axId val="102311452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34580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Genre_Count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1CA-4AD7-9D1D-0BDAFB3F84C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4-F1CA-4AD7-9D1D-0BDAFB3F84C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3-F1CA-4AD7-9D1D-0BDAFB3F84C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2-F1CA-4AD7-9D1D-0BDAFB3F84C0}"/>
              </c:ext>
            </c:extLst>
          </c:dPt>
          <c:dLbls>
            <c:dLbl>
              <c:idx val="0"/>
              <c:layout>
                <c:manualLayout>
                  <c:x val="0.13172827671927428"/>
                  <c:y val="2.2463771640726413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1CA-4AD7-9D1D-0BDAFB3F84C0}"/>
                </c:ext>
              </c:extLst>
            </c:dLbl>
            <c:dLbl>
              <c:idx val="1"/>
              <c:layout>
                <c:manualLayout>
                  <c:x val="0.16100122710133541"/>
                  <c:y val="7.3007257832360908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4-F1CA-4AD7-9D1D-0BDAFB3F84C0}"/>
                </c:ext>
              </c:extLst>
            </c:dLbl>
            <c:dLbl>
              <c:idx val="2"/>
              <c:layout>
                <c:manualLayout>
                  <c:x val="-0.13538739551703208"/>
                  <c:y val="2.2463771640726413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F1CA-4AD7-9D1D-0BDAFB3F84C0}"/>
                </c:ext>
              </c:extLst>
            </c:dLbl>
            <c:dLbl>
              <c:idx val="3"/>
              <c:layout>
                <c:manualLayout>
                  <c:x val="-0.12441003912375921"/>
                  <c:y val="-6.7391314922179396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F1CA-4AD7-9D1D-0BDAFB3F84C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Sheet1!$A$2:$A$5</c:f>
              <c:strCache>
                <c:ptCount val="4"/>
                <c:pt idx="0">
                  <c:v>Comedy</c:v>
                </c:pt>
                <c:pt idx="1">
                  <c:v>Kids</c:v>
                </c:pt>
                <c:pt idx="2">
                  <c:v>Horror</c:v>
                </c:pt>
                <c:pt idx="3">
                  <c:v>Action</c:v>
                </c:pt>
              </c:strCache>
            </c:strRef>
          </c:cat>
          <c:val>
            <c:numRef>
              <c:f>Sheet1!$B$2:$B$5</c:f>
              <c:numCache>
                <c:formatCode>General</c:formatCode>
                <c:ptCount val="4"/>
                <c:pt idx="0">
                  <c:v>4</c:v>
                </c:pt>
                <c:pt idx="1">
                  <c:v>3</c:v>
                </c:pt>
                <c:pt idx="2">
                  <c:v>2</c:v>
                </c:pt>
                <c:pt idx="3">
                  <c:v>2</c:v>
                </c:pt>
              </c:numCache>
            </c:numRef>
          </c:val>
          <c:extLst>
            <c:ext xmlns:c16="http://schemas.microsoft.com/office/drawing/2014/chart" uri="{C3380CC4-5D6E-409C-BE32-E72D297353CC}">
              <c16:uniqueId val="{00000000-F1CA-4AD7-9D1D-0BDAFB3F84C0}"/>
            </c:ext>
          </c:extLst>
        </c:ser>
        <c:dLbls>
          <c:showLegendKey val="0"/>
          <c:showVal val="1"/>
          <c:showCatName val="0"/>
          <c:showSerName val="0"/>
          <c:showPercent val="0"/>
          <c:showBubbleSize val="0"/>
          <c:showLeaderLines val="0"/>
        </c:dLbls>
        <c:firstSliceAng val="0"/>
        <c:holeSize val="52"/>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Plan_Count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Streaming</c:v>
                </c:pt>
                <c:pt idx="1">
                  <c:v>Mail</c:v>
                </c:pt>
                <c:pt idx="2">
                  <c:v>Both</c:v>
                </c:pt>
              </c:strCache>
            </c:strRef>
          </c:cat>
          <c:val>
            <c:numRef>
              <c:f>Sheet1!$B$2:$B$4</c:f>
              <c:numCache>
                <c:formatCode>General</c:formatCode>
                <c:ptCount val="3"/>
                <c:pt idx="0">
                  <c:v>5</c:v>
                </c:pt>
                <c:pt idx="1">
                  <c:v>4</c:v>
                </c:pt>
                <c:pt idx="2">
                  <c:v>4</c:v>
                </c:pt>
              </c:numCache>
            </c:numRef>
          </c:val>
          <c:extLst>
            <c:ext xmlns:c16="http://schemas.microsoft.com/office/drawing/2014/chart" uri="{C3380CC4-5D6E-409C-BE32-E72D297353CC}">
              <c16:uniqueId val="{00000000-71AC-42EA-8243-969C5C77D4F4}"/>
            </c:ext>
          </c:extLst>
        </c:ser>
        <c:dLbls>
          <c:dLblPos val="outEnd"/>
          <c:showLegendKey val="0"/>
          <c:showVal val="1"/>
          <c:showCatName val="0"/>
          <c:showSerName val="0"/>
          <c:showPercent val="0"/>
          <c:showBubbleSize val="0"/>
        </c:dLbls>
        <c:gapWidth val="182"/>
        <c:axId val="810900255"/>
        <c:axId val="1023146687"/>
      </c:barChart>
      <c:catAx>
        <c:axId val="81090025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23146687"/>
        <c:crosses val="autoZero"/>
        <c:auto val="1"/>
        <c:lblAlgn val="ctr"/>
        <c:lblOffset val="100"/>
        <c:noMultiLvlLbl val="0"/>
      </c:catAx>
      <c:valAx>
        <c:axId val="102314668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09002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Total_Views</c:v>
                </c:pt>
              </c:strCache>
            </c:strRef>
          </c:tx>
          <c:spPr>
            <a:solidFill>
              <a:schemeClr val="accent1"/>
            </a:solidFill>
            <a:ln>
              <a:noFill/>
            </a:ln>
            <a:effectLst/>
          </c:spPr>
          <c:invertIfNegative val="0"/>
          <c:cat>
            <c:numRef>
              <c:f>Sheet1!$A$2:$A$12</c:f>
              <c:numCache>
                <c:formatCode>General</c:formatCode>
                <c:ptCount val="11"/>
                <c:pt idx="0">
                  <c:v>4567</c:v>
                </c:pt>
                <c:pt idx="1">
                  <c:v>1122</c:v>
                </c:pt>
                <c:pt idx="2">
                  <c:v>4455</c:v>
                </c:pt>
                <c:pt idx="3">
                  <c:v>6677</c:v>
                </c:pt>
                <c:pt idx="4">
                  <c:v>3334</c:v>
                </c:pt>
                <c:pt idx="5">
                  <c:v>7890</c:v>
                </c:pt>
                <c:pt idx="6">
                  <c:v>2345</c:v>
                </c:pt>
                <c:pt idx="7">
                  <c:v>1234</c:v>
                </c:pt>
                <c:pt idx="8">
                  <c:v>1112</c:v>
                </c:pt>
                <c:pt idx="9">
                  <c:v>3344</c:v>
                </c:pt>
                <c:pt idx="10">
                  <c:v>9900</c:v>
                </c:pt>
              </c:numCache>
            </c:numRef>
          </c:cat>
          <c:val>
            <c:numRef>
              <c:f>Sheet1!$B$2:$B$12</c:f>
              <c:numCache>
                <c:formatCode>General</c:formatCode>
                <c:ptCount val="11"/>
                <c:pt idx="0">
                  <c:v>1</c:v>
                </c:pt>
                <c:pt idx="1">
                  <c:v>2</c:v>
                </c:pt>
                <c:pt idx="2">
                  <c:v>2</c:v>
                </c:pt>
                <c:pt idx="3">
                  <c:v>2</c:v>
                </c:pt>
                <c:pt idx="4">
                  <c:v>1</c:v>
                </c:pt>
                <c:pt idx="5">
                  <c:v>1</c:v>
                </c:pt>
                <c:pt idx="6">
                  <c:v>3</c:v>
                </c:pt>
                <c:pt idx="7">
                  <c:v>2</c:v>
                </c:pt>
                <c:pt idx="8">
                  <c:v>1</c:v>
                </c:pt>
                <c:pt idx="9">
                  <c:v>1</c:v>
                </c:pt>
                <c:pt idx="10">
                  <c:v>1</c:v>
                </c:pt>
              </c:numCache>
            </c:numRef>
          </c:val>
          <c:extLst>
            <c:ext xmlns:c16="http://schemas.microsoft.com/office/drawing/2014/chart" uri="{C3380CC4-5D6E-409C-BE32-E72D297353CC}">
              <c16:uniqueId val="{00000000-F87D-4516-8321-664FB6419890}"/>
            </c:ext>
          </c:extLst>
        </c:ser>
        <c:dLbls>
          <c:showLegendKey val="0"/>
          <c:showVal val="0"/>
          <c:showCatName val="0"/>
          <c:showSerName val="0"/>
          <c:showPercent val="0"/>
          <c:showBubbleSize val="0"/>
        </c:dLbls>
        <c:gapWidth val="219"/>
        <c:axId val="1004145215"/>
        <c:axId val="1023126527"/>
      </c:barChart>
      <c:lineChart>
        <c:grouping val="standard"/>
        <c:varyColors val="0"/>
        <c:ser>
          <c:idx val="1"/>
          <c:order val="1"/>
          <c:tx>
            <c:strRef>
              <c:f>Sheet1!$C$1</c:f>
              <c:strCache>
                <c:ptCount val="1"/>
                <c:pt idx="0">
                  <c:v>Avg_Viewed_Movie_Length</c:v>
                </c:pt>
              </c:strCache>
            </c:strRef>
          </c:tx>
          <c:spPr>
            <a:ln w="28575" cap="rnd">
              <a:solidFill>
                <a:schemeClr val="accent2"/>
              </a:solidFill>
              <a:round/>
            </a:ln>
            <a:effectLst/>
          </c:spPr>
          <c:marker>
            <c:symbol val="none"/>
          </c:marker>
          <c:cat>
            <c:numRef>
              <c:f>Sheet1!$A$2:$A$12</c:f>
              <c:numCache>
                <c:formatCode>General</c:formatCode>
                <c:ptCount val="11"/>
                <c:pt idx="0">
                  <c:v>4567</c:v>
                </c:pt>
                <c:pt idx="1">
                  <c:v>1122</c:v>
                </c:pt>
                <c:pt idx="2">
                  <c:v>4455</c:v>
                </c:pt>
                <c:pt idx="3">
                  <c:v>6677</c:v>
                </c:pt>
                <c:pt idx="4">
                  <c:v>3334</c:v>
                </c:pt>
                <c:pt idx="5">
                  <c:v>7890</c:v>
                </c:pt>
                <c:pt idx="6">
                  <c:v>2345</c:v>
                </c:pt>
                <c:pt idx="7">
                  <c:v>1234</c:v>
                </c:pt>
                <c:pt idx="8">
                  <c:v>1112</c:v>
                </c:pt>
                <c:pt idx="9">
                  <c:v>3344</c:v>
                </c:pt>
                <c:pt idx="10">
                  <c:v>9900</c:v>
                </c:pt>
              </c:numCache>
            </c:numRef>
          </c:cat>
          <c:val>
            <c:numRef>
              <c:f>Sheet1!$C$2:$C$12</c:f>
              <c:numCache>
                <c:formatCode>General</c:formatCode>
                <c:ptCount val="11"/>
                <c:pt idx="0">
                  <c:v>3.3</c:v>
                </c:pt>
                <c:pt idx="1">
                  <c:v>3.17</c:v>
                </c:pt>
                <c:pt idx="2">
                  <c:v>2.68</c:v>
                </c:pt>
                <c:pt idx="3">
                  <c:v>2.62</c:v>
                </c:pt>
                <c:pt idx="4">
                  <c:v>2.52</c:v>
                </c:pt>
                <c:pt idx="5">
                  <c:v>2.48</c:v>
                </c:pt>
                <c:pt idx="6">
                  <c:v>2.08</c:v>
                </c:pt>
                <c:pt idx="7">
                  <c:v>1.8</c:v>
                </c:pt>
                <c:pt idx="8">
                  <c:v>1.2</c:v>
                </c:pt>
                <c:pt idx="9">
                  <c:v>1.02</c:v>
                </c:pt>
                <c:pt idx="10">
                  <c:v>0.38</c:v>
                </c:pt>
              </c:numCache>
            </c:numRef>
          </c:val>
          <c:smooth val="0"/>
          <c:extLst>
            <c:ext xmlns:c16="http://schemas.microsoft.com/office/drawing/2014/chart" uri="{C3380CC4-5D6E-409C-BE32-E72D297353CC}">
              <c16:uniqueId val="{00000001-F87D-4516-8321-664FB6419890}"/>
            </c:ext>
          </c:extLst>
        </c:ser>
        <c:dLbls>
          <c:showLegendKey val="0"/>
          <c:showVal val="0"/>
          <c:showCatName val="0"/>
          <c:showSerName val="0"/>
          <c:showPercent val="0"/>
          <c:showBubbleSize val="0"/>
        </c:dLbls>
        <c:marker val="1"/>
        <c:smooth val="0"/>
        <c:axId val="1022021215"/>
        <c:axId val="996062751"/>
      </c:lineChart>
      <c:catAx>
        <c:axId val="1004145215"/>
        <c:scaling>
          <c:orientation val="minMax"/>
        </c:scaling>
        <c:delete val="0"/>
        <c:axPos val="b"/>
        <c:numFmt formatCode="General" sourceLinked="1"/>
        <c:majorTickMark val="cross"/>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23126527"/>
        <c:crosses val="autoZero"/>
        <c:auto val="1"/>
        <c:lblAlgn val="ctr"/>
        <c:lblOffset val="100"/>
        <c:noMultiLvlLbl val="0"/>
      </c:catAx>
      <c:valAx>
        <c:axId val="1023126527"/>
        <c:scaling>
          <c:orientation val="minMax"/>
          <c:max val="4"/>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4145215"/>
        <c:crosses val="autoZero"/>
        <c:crossBetween val="between"/>
      </c:valAx>
      <c:valAx>
        <c:axId val="996062751"/>
        <c:scaling>
          <c:orientation val="minMax"/>
          <c:max val="4"/>
          <c:min val="0"/>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22021215"/>
        <c:crosses val="max"/>
        <c:crossBetween val="between"/>
      </c:valAx>
      <c:catAx>
        <c:axId val="1022021215"/>
        <c:scaling>
          <c:orientation val="minMax"/>
        </c:scaling>
        <c:delete val="1"/>
        <c:axPos val="b"/>
        <c:numFmt formatCode="General" sourceLinked="1"/>
        <c:majorTickMark val="out"/>
        <c:minorTickMark val="none"/>
        <c:tickLblPos val="nextTo"/>
        <c:crossAx val="996062751"/>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2BE9C6-3538-4130-8EC3-16E0E575E0FA}" type="datetimeFigureOut">
              <a:rPr lang="en-IN" smtClean="0"/>
              <a:t>20-08-2023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43D1DE-95D4-42BC-8E4B-C8364F3C5572}" type="slidenum">
              <a:rPr lang="en-IN" smtClean="0"/>
              <a:t>‹#›</a:t>
            </a:fld>
            <a:endParaRPr lang="en-IN"/>
          </a:p>
        </p:txBody>
      </p:sp>
    </p:spTree>
    <p:extLst>
      <p:ext uri="{BB962C8B-B14F-4D97-AF65-F5344CB8AC3E}">
        <p14:creationId xmlns:p14="http://schemas.microsoft.com/office/powerpoint/2010/main" val="3522404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resulted value as per provided dataset</a:t>
            </a:r>
          </a:p>
        </p:txBody>
      </p:sp>
      <p:sp>
        <p:nvSpPr>
          <p:cNvPr id="4" name="Slide Number Placeholder 3"/>
          <p:cNvSpPr>
            <a:spLocks noGrp="1"/>
          </p:cNvSpPr>
          <p:nvPr>
            <p:ph type="sldNum" sz="quarter" idx="5"/>
          </p:nvPr>
        </p:nvSpPr>
        <p:spPr/>
        <p:txBody>
          <a:bodyPr/>
          <a:lstStyle/>
          <a:p>
            <a:fld id="{1243D1DE-95D4-42BC-8E4B-C8364F3C5572}" type="slidenum">
              <a:rPr lang="en-IN" smtClean="0"/>
              <a:t>4</a:t>
            </a:fld>
            <a:endParaRPr lang="en-IN"/>
          </a:p>
        </p:txBody>
      </p:sp>
    </p:spTree>
    <p:extLst>
      <p:ext uri="{BB962C8B-B14F-4D97-AF65-F5344CB8AC3E}">
        <p14:creationId xmlns:p14="http://schemas.microsoft.com/office/powerpoint/2010/main" val="4110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resulted value as per provided dataset</a:t>
            </a:r>
          </a:p>
        </p:txBody>
      </p:sp>
      <p:sp>
        <p:nvSpPr>
          <p:cNvPr id="4" name="Slide Number Placeholder 3"/>
          <p:cNvSpPr>
            <a:spLocks noGrp="1"/>
          </p:cNvSpPr>
          <p:nvPr>
            <p:ph type="sldNum" sz="quarter" idx="5"/>
          </p:nvPr>
        </p:nvSpPr>
        <p:spPr/>
        <p:txBody>
          <a:bodyPr/>
          <a:lstStyle/>
          <a:p>
            <a:fld id="{1243D1DE-95D4-42BC-8E4B-C8364F3C5572}" type="slidenum">
              <a:rPr lang="en-IN" smtClean="0"/>
              <a:t>5</a:t>
            </a:fld>
            <a:endParaRPr lang="en-IN"/>
          </a:p>
        </p:txBody>
      </p:sp>
    </p:spTree>
    <p:extLst>
      <p:ext uri="{BB962C8B-B14F-4D97-AF65-F5344CB8AC3E}">
        <p14:creationId xmlns:p14="http://schemas.microsoft.com/office/powerpoint/2010/main" val="2328602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resulted value as per provided dataset</a:t>
            </a:r>
          </a:p>
        </p:txBody>
      </p:sp>
      <p:sp>
        <p:nvSpPr>
          <p:cNvPr id="4" name="Slide Number Placeholder 3"/>
          <p:cNvSpPr>
            <a:spLocks noGrp="1"/>
          </p:cNvSpPr>
          <p:nvPr>
            <p:ph type="sldNum" sz="quarter" idx="5"/>
          </p:nvPr>
        </p:nvSpPr>
        <p:spPr/>
        <p:txBody>
          <a:bodyPr/>
          <a:lstStyle/>
          <a:p>
            <a:fld id="{1243D1DE-95D4-42BC-8E4B-C8364F3C5572}" type="slidenum">
              <a:rPr lang="en-IN" smtClean="0"/>
              <a:t>6</a:t>
            </a:fld>
            <a:endParaRPr lang="en-IN"/>
          </a:p>
        </p:txBody>
      </p:sp>
    </p:spTree>
    <p:extLst>
      <p:ext uri="{BB962C8B-B14F-4D97-AF65-F5344CB8AC3E}">
        <p14:creationId xmlns:p14="http://schemas.microsoft.com/office/powerpoint/2010/main" val="827954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43D1DE-95D4-42BC-8E4B-C8364F3C5572}" type="slidenum">
              <a:rPr lang="en-IN" smtClean="0"/>
              <a:t>7</a:t>
            </a:fld>
            <a:endParaRPr lang="en-IN"/>
          </a:p>
        </p:txBody>
      </p:sp>
    </p:spTree>
    <p:extLst>
      <p:ext uri="{BB962C8B-B14F-4D97-AF65-F5344CB8AC3E}">
        <p14:creationId xmlns:p14="http://schemas.microsoft.com/office/powerpoint/2010/main" val="2130838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43D1DE-95D4-42BC-8E4B-C8364F3C5572}" type="slidenum">
              <a:rPr lang="en-IN" smtClean="0"/>
              <a:t>8</a:t>
            </a:fld>
            <a:endParaRPr lang="en-IN"/>
          </a:p>
        </p:txBody>
      </p:sp>
    </p:spTree>
    <p:extLst>
      <p:ext uri="{BB962C8B-B14F-4D97-AF65-F5344CB8AC3E}">
        <p14:creationId xmlns:p14="http://schemas.microsoft.com/office/powerpoint/2010/main" val="2127661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43D1DE-95D4-42BC-8E4B-C8364F3C5572}" type="slidenum">
              <a:rPr lang="en-IN" smtClean="0"/>
              <a:t>9</a:t>
            </a:fld>
            <a:endParaRPr lang="en-IN"/>
          </a:p>
        </p:txBody>
      </p:sp>
    </p:spTree>
    <p:extLst>
      <p:ext uri="{BB962C8B-B14F-4D97-AF65-F5344CB8AC3E}">
        <p14:creationId xmlns:p14="http://schemas.microsoft.com/office/powerpoint/2010/main" val="3048685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43D1DE-95D4-42BC-8E4B-C8364F3C5572}" type="slidenum">
              <a:rPr lang="en-IN" smtClean="0"/>
              <a:t>10</a:t>
            </a:fld>
            <a:endParaRPr lang="en-IN"/>
          </a:p>
        </p:txBody>
      </p:sp>
    </p:spTree>
    <p:extLst>
      <p:ext uri="{BB962C8B-B14F-4D97-AF65-F5344CB8AC3E}">
        <p14:creationId xmlns:p14="http://schemas.microsoft.com/office/powerpoint/2010/main" val="1811430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43D1DE-95D4-42BC-8E4B-C8364F3C5572}" type="slidenum">
              <a:rPr lang="en-IN" smtClean="0"/>
              <a:t>11</a:t>
            </a:fld>
            <a:endParaRPr lang="en-IN"/>
          </a:p>
        </p:txBody>
      </p:sp>
    </p:spTree>
    <p:extLst>
      <p:ext uri="{BB962C8B-B14F-4D97-AF65-F5344CB8AC3E}">
        <p14:creationId xmlns:p14="http://schemas.microsoft.com/office/powerpoint/2010/main" val="6778794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4267D6D-02A8-4C90-8EDF-3948CBA5678B}" type="datetimeFigureOut">
              <a:rPr lang="en-IN" smtClean="0"/>
              <a:t>20-08-2023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CB691CAB-1190-464B-BBA4-043176D73B4B}" type="slidenum">
              <a:rPr lang="en-IN" smtClean="0"/>
              <a:t>‹#›</a:t>
            </a:fld>
            <a:endParaRPr lang="en-IN"/>
          </a:p>
        </p:txBody>
      </p:sp>
    </p:spTree>
    <p:extLst>
      <p:ext uri="{BB962C8B-B14F-4D97-AF65-F5344CB8AC3E}">
        <p14:creationId xmlns:p14="http://schemas.microsoft.com/office/powerpoint/2010/main" val="832988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267D6D-02A8-4C90-8EDF-3948CBA5678B}" type="datetimeFigureOut">
              <a:rPr lang="en-IN" smtClean="0"/>
              <a:t>20-08-2023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691CAB-1190-464B-BBA4-043176D73B4B}" type="slidenum">
              <a:rPr lang="en-IN" smtClean="0"/>
              <a:t>‹#›</a:t>
            </a:fld>
            <a:endParaRPr lang="en-IN"/>
          </a:p>
        </p:txBody>
      </p:sp>
    </p:spTree>
    <p:extLst>
      <p:ext uri="{BB962C8B-B14F-4D97-AF65-F5344CB8AC3E}">
        <p14:creationId xmlns:p14="http://schemas.microsoft.com/office/powerpoint/2010/main" val="2982368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4267D6D-02A8-4C90-8EDF-3948CBA5678B}" type="datetimeFigureOut">
              <a:rPr lang="en-IN" smtClean="0"/>
              <a:t>20-08-2023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B691CAB-1190-464B-BBA4-043176D73B4B}" type="slidenum">
              <a:rPr lang="en-IN" smtClean="0"/>
              <a:t>‹#›</a:t>
            </a:fld>
            <a:endParaRPr lang="en-IN"/>
          </a:p>
        </p:txBody>
      </p:sp>
    </p:spTree>
    <p:extLst>
      <p:ext uri="{BB962C8B-B14F-4D97-AF65-F5344CB8AC3E}">
        <p14:creationId xmlns:p14="http://schemas.microsoft.com/office/powerpoint/2010/main" val="2073272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4267D6D-02A8-4C90-8EDF-3948CBA5678B}" type="datetimeFigureOut">
              <a:rPr lang="en-IN" smtClean="0"/>
              <a:t>20-08-2023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B691CAB-1190-464B-BBA4-043176D73B4B}"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72406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4267D6D-02A8-4C90-8EDF-3948CBA5678B}" type="datetimeFigureOut">
              <a:rPr lang="en-IN" smtClean="0"/>
              <a:t>20-08-2023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B691CAB-1190-464B-BBA4-043176D73B4B}" type="slidenum">
              <a:rPr lang="en-IN" smtClean="0"/>
              <a:t>‹#›</a:t>
            </a:fld>
            <a:endParaRPr lang="en-IN"/>
          </a:p>
        </p:txBody>
      </p:sp>
    </p:spTree>
    <p:extLst>
      <p:ext uri="{BB962C8B-B14F-4D97-AF65-F5344CB8AC3E}">
        <p14:creationId xmlns:p14="http://schemas.microsoft.com/office/powerpoint/2010/main" val="2142032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4267D6D-02A8-4C90-8EDF-3948CBA5678B}" type="datetimeFigureOut">
              <a:rPr lang="en-IN" smtClean="0"/>
              <a:t>20-08-2023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691CAB-1190-464B-BBA4-043176D73B4B}" type="slidenum">
              <a:rPr lang="en-IN" smtClean="0"/>
              <a:t>‹#›</a:t>
            </a:fld>
            <a:endParaRPr lang="en-IN"/>
          </a:p>
        </p:txBody>
      </p:sp>
    </p:spTree>
    <p:extLst>
      <p:ext uri="{BB962C8B-B14F-4D97-AF65-F5344CB8AC3E}">
        <p14:creationId xmlns:p14="http://schemas.microsoft.com/office/powerpoint/2010/main" val="3005312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4267D6D-02A8-4C90-8EDF-3948CBA5678B}" type="datetimeFigureOut">
              <a:rPr lang="en-IN" smtClean="0"/>
              <a:t>20-08-2023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691CAB-1190-464B-BBA4-043176D73B4B}" type="slidenum">
              <a:rPr lang="en-IN" smtClean="0"/>
              <a:t>‹#›</a:t>
            </a:fld>
            <a:endParaRPr lang="en-IN"/>
          </a:p>
        </p:txBody>
      </p:sp>
    </p:spTree>
    <p:extLst>
      <p:ext uri="{BB962C8B-B14F-4D97-AF65-F5344CB8AC3E}">
        <p14:creationId xmlns:p14="http://schemas.microsoft.com/office/powerpoint/2010/main" val="1783275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267D6D-02A8-4C90-8EDF-3948CBA5678B}" type="datetimeFigureOut">
              <a:rPr lang="en-IN" smtClean="0"/>
              <a:t>20-08-2023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91CAB-1190-464B-BBA4-043176D73B4B}" type="slidenum">
              <a:rPr lang="en-IN" smtClean="0"/>
              <a:t>‹#›</a:t>
            </a:fld>
            <a:endParaRPr lang="en-IN"/>
          </a:p>
        </p:txBody>
      </p:sp>
    </p:spTree>
    <p:extLst>
      <p:ext uri="{BB962C8B-B14F-4D97-AF65-F5344CB8AC3E}">
        <p14:creationId xmlns:p14="http://schemas.microsoft.com/office/powerpoint/2010/main" val="1736035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4267D6D-02A8-4C90-8EDF-3948CBA5678B}" type="datetimeFigureOut">
              <a:rPr lang="en-IN" smtClean="0"/>
              <a:t>20-08-2023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B691CAB-1190-464B-BBA4-043176D73B4B}" type="slidenum">
              <a:rPr lang="en-IN" smtClean="0"/>
              <a:t>‹#›</a:t>
            </a:fld>
            <a:endParaRPr lang="en-IN"/>
          </a:p>
        </p:txBody>
      </p:sp>
    </p:spTree>
    <p:extLst>
      <p:ext uri="{BB962C8B-B14F-4D97-AF65-F5344CB8AC3E}">
        <p14:creationId xmlns:p14="http://schemas.microsoft.com/office/powerpoint/2010/main" val="132577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267D6D-02A8-4C90-8EDF-3948CBA5678B}" type="datetimeFigureOut">
              <a:rPr lang="en-IN" smtClean="0"/>
              <a:t>20-08-2023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91CAB-1190-464B-BBA4-043176D73B4B}" type="slidenum">
              <a:rPr lang="en-IN" smtClean="0"/>
              <a:t>‹#›</a:t>
            </a:fld>
            <a:endParaRPr lang="en-IN"/>
          </a:p>
        </p:txBody>
      </p:sp>
    </p:spTree>
    <p:extLst>
      <p:ext uri="{BB962C8B-B14F-4D97-AF65-F5344CB8AC3E}">
        <p14:creationId xmlns:p14="http://schemas.microsoft.com/office/powerpoint/2010/main" val="955615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4267D6D-02A8-4C90-8EDF-3948CBA5678B}" type="datetimeFigureOut">
              <a:rPr lang="en-IN" smtClean="0"/>
              <a:t>20-08-2023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B691CAB-1190-464B-BBA4-043176D73B4B}" type="slidenum">
              <a:rPr lang="en-IN" smtClean="0"/>
              <a:t>‹#›</a:t>
            </a:fld>
            <a:endParaRPr lang="en-IN"/>
          </a:p>
        </p:txBody>
      </p:sp>
    </p:spTree>
    <p:extLst>
      <p:ext uri="{BB962C8B-B14F-4D97-AF65-F5344CB8AC3E}">
        <p14:creationId xmlns:p14="http://schemas.microsoft.com/office/powerpoint/2010/main" val="2029380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267D6D-02A8-4C90-8EDF-3948CBA5678B}" type="datetimeFigureOut">
              <a:rPr lang="en-IN" smtClean="0"/>
              <a:t>20-08-2023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691CAB-1190-464B-BBA4-043176D73B4B}" type="slidenum">
              <a:rPr lang="en-IN" smtClean="0"/>
              <a:t>‹#›</a:t>
            </a:fld>
            <a:endParaRPr lang="en-IN"/>
          </a:p>
        </p:txBody>
      </p:sp>
    </p:spTree>
    <p:extLst>
      <p:ext uri="{BB962C8B-B14F-4D97-AF65-F5344CB8AC3E}">
        <p14:creationId xmlns:p14="http://schemas.microsoft.com/office/powerpoint/2010/main" val="199050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267D6D-02A8-4C90-8EDF-3948CBA5678B}" type="datetimeFigureOut">
              <a:rPr lang="en-IN" smtClean="0"/>
              <a:t>20-08-2023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691CAB-1190-464B-BBA4-043176D73B4B}" type="slidenum">
              <a:rPr lang="en-IN" smtClean="0"/>
              <a:t>‹#›</a:t>
            </a:fld>
            <a:endParaRPr lang="en-IN"/>
          </a:p>
        </p:txBody>
      </p:sp>
    </p:spTree>
    <p:extLst>
      <p:ext uri="{BB962C8B-B14F-4D97-AF65-F5344CB8AC3E}">
        <p14:creationId xmlns:p14="http://schemas.microsoft.com/office/powerpoint/2010/main" val="3841949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267D6D-02A8-4C90-8EDF-3948CBA5678B}" type="datetimeFigureOut">
              <a:rPr lang="en-IN" smtClean="0"/>
              <a:t>20-08-2023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691CAB-1190-464B-BBA4-043176D73B4B}" type="slidenum">
              <a:rPr lang="en-IN" smtClean="0"/>
              <a:t>‹#›</a:t>
            </a:fld>
            <a:endParaRPr lang="en-IN"/>
          </a:p>
        </p:txBody>
      </p:sp>
    </p:spTree>
    <p:extLst>
      <p:ext uri="{BB962C8B-B14F-4D97-AF65-F5344CB8AC3E}">
        <p14:creationId xmlns:p14="http://schemas.microsoft.com/office/powerpoint/2010/main" val="265353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267D6D-02A8-4C90-8EDF-3948CBA5678B}" type="datetimeFigureOut">
              <a:rPr lang="en-IN" smtClean="0"/>
              <a:t>20-08-2023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691CAB-1190-464B-BBA4-043176D73B4B}" type="slidenum">
              <a:rPr lang="en-IN" smtClean="0"/>
              <a:t>‹#›</a:t>
            </a:fld>
            <a:endParaRPr lang="en-IN"/>
          </a:p>
        </p:txBody>
      </p:sp>
    </p:spTree>
    <p:extLst>
      <p:ext uri="{BB962C8B-B14F-4D97-AF65-F5344CB8AC3E}">
        <p14:creationId xmlns:p14="http://schemas.microsoft.com/office/powerpoint/2010/main" val="1945317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267D6D-02A8-4C90-8EDF-3948CBA5678B}" type="datetimeFigureOut">
              <a:rPr lang="en-IN" smtClean="0"/>
              <a:t>20-08-2023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691CAB-1190-464B-BBA4-043176D73B4B}" type="slidenum">
              <a:rPr lang="en-IN" smtClean="0"/>
              <a:t>‹#›</a:t>
            </a:fld>
            <a:endParaRPr lang="en-IN"/>
          </a:p>
        </p:txBody>
      </p:sp>
    </p:spTree>
    <p:extLst>
      <p:ext uri="{BB962C8B-B14F-4D97-AF65-F5344CB8AC3E}">
        <p14:creationId xmlns:p14="http://schemas.microsoft.com/office/powerpoint/2010/main" val="2913726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267D6D-02A8-4C90-8EDF-3948CBA5678B}" type="datetimeFigureOut">
              <a:rPr lang="en-IN" smtClean="0"/>
              <a:t>20-08-2023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691CAB-1190-464B-BBA4-043176D73B4B}" type="slidenum">
              <a:rPr lang="en-IN" smtClean="0"/>
              <a:t>‹#›</a:t>
            </a:fld>
            <a:endParaRPr lang="en-IN"/>
          </a:p>
        </p:txBody>
      </p:sp>
    </p:spTree>
    <p:extLst>
      <p:ext uri="{BB962C8B-B14F-4D97-AF65-F5344CB8AC3E}">
        <p14:creationId xmlns:p14="http://schemas.microsoft.com/office/powerpoint/2010/main" val="1470708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4267D6D-02A8-4C90-8EDF-3948CBA5678B}" type="datetimeFigureOut">
              <a:rPr lang="en-IN" smtClean="0"/>
              <a:t>20-08-2023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B691CAB-1190-464B-BBA4-043176D73B4B}" type="slidenum">
              <a:rPr lang="en-IN" smtClean="0"/>
              <a:t>‹#›</a:t>
            </a:fld>
            <a:endParaRPr lang="en-IN"/>
          </a:p>
        </p:txBody>
      </p:sp>
    </p:spTree>
    <p:extLst>
      <p:ext uri="{BB962C8B-B14F-4D97-AF65-F5344CB8AC3E}">
        <p14:creationId xmlns:p14="http://schemas.microsoft.com/office/powerpoint/2010/main" val="3419940668"/>
      </p:ext>
    </p:extLst>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chart" Target="../charts/char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0C972-DD52-C832-9B1B-CF1B23EFA84A}"/>
              </a:ext>
            </a:extLst>
          </p:cNvPr>
          <p:cNvSpPr>
            <a:spLocks noGrp="1"/>
          </p:cNvSpPr>
          <p:nvPr>
            <p:ph type="ctrTitle"/>
          </p:nvPr>
        </p:nvSpPr>
        <p:spPr>
          <a:xfrm>
            <a:off x="1371600" y="2269935"/>
            <a:ext cx="9448800" cy="1358565"/>
          </a:xfrm>
        </p:spPr>
        <p:txBody>
          <a:bodyPr>
            <a:normAutofit/>
          </a:bodyPr>
          <a:lstStyle/>
          <a:p>
            <a:r>
              <a:rPr lang="en-US" sz="3600" b="0" i="0" cap="none" dirty="0">
                <a:solidFill>
                  <a:schemeClr val="bg2">
                    <a:lumMod val="20000"/>
                    <a:lumOff val="80000"/>
                  </a:schemeClr>
                </a:solidFill>
                <a:effectLst/>
              </a:rPr>
              <a:t>DATA DRIVEN ISIGHTS FOR NETFLIX CUSTOMER GROWTH AND ENGAGEMENT</a:t>
            </a:r>
            <a:endParaRPr lang="en-IN" sz="3600" cap="none" dirty="0">
              <a:solidFill>
                <a:schemeClr val="bg2">
                  <a:lumMod val="20000"/>
                  <a:lumOff val="80000"/>
                </a:schemeClr>
              </a:solidFill>
            </a:endParaRPr>
          </a:p>
        </p:txBody>
      </p:sp>
      <p:sp>
        <p:nvSpPr>
          <p:cNvPr id="3" name="Subtitle 2">
            <a:extLst>
              <a:ext uri="{FF2B5EF4-FFF2-40B4-BE49-F238E27FC236}">
                <a16:creationId xmlns:a16="http://schemas.microsoft.com/office/drawing/2014/main" id="{A876F3F0-3DFF-E8E5-CDDA-13C378D59EF5}"/>
              </a:ext>
            </a:extLst>
          </p:cNvPr>
          <p:cNvSpPr>
            <a:spLocks noGrp="1"/>
          </p:cNvSpPr>
          <p:nvPr>
            <p:ph type="subTitle" idx="1"/>
          </p:nvPr>
        </p:nvSpPr>
        <p:spPr/>
        <p:txBody>
          <a:bodyPr>
            <a:normAutofit fontScale="77500" lnSpcReduction="20000"/>
          </a:bodyPr>
          <a:lstStyle/>
          <a:p>
            <a:r>
              <a:rPr lang="en-IN" dirty="0"/>
              <a:t>By Debapriya Saha</a:t>
            </a:r>
          </a:p>
          <a:p>
            <a:br>
              <a:rPr lang="en-IN" dirty="0"/>
            </a:br>
            <a:r>
              <a:rPr lang="en-IN" sz="1400" dirty="0">
                <a:solidFill>
                  <a:schemeClr val="bg2">
                    <a:lumMod val="20000"/>
                    <a:lumOff val="80000"/>
                  </a:schemeClr>
                </a:solidFill>
              </a:rPr>
              <a:t>19-Aug-2023</a:t>
            </a:r>
            <a:endParaRPr lang="en-IN" sz="1200" dirty="0">
              <a:solidFill>
                <a:schemeClr val="bg2">
                  <a:lumMod val="20000"/>
                  <a:lumOff val="80000"/>
                </a:schemeClr>
              </a:solidFill>
            </a:endParaRPr>
          </a:p>
        </p:txBody>
      </p:sp>
      <p:pic>
        <p:nvPicPr>
          <p:cNvPr id="5" name="Picture 4">
            <a:extLst>
              <a:ext uri="{FF2B5EF4-FFF2-40B4-BE49-F238E27FC236}">
                <a16:creationId xmlns:a16="http://schemas.microsoft.com/office/drawing/2014/main" id="{401B7628-C932-CD34-9DBE-0C0C6B852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853" y="1179872"/>
            <a:ext cx="1253876" cy="1459388"/>
          </a:xfrm>
          <a:prstGeom prst="rect">
            <a:avLst/>
          </a:prstGeom>
        </p:spPr>
      </p:pic>
    </p:spTree>
    <p:extLst>
      <p:ext uri="{BB962C8B-B14F-4D97-AF65-F5344CB8AC3E}">
        <p14:creationId xmlns:p14="http://schemas.microsoft.com/office/powerpoint/2010/main" val="3966454884"/>
      </p:ext>
    </p:extLst>
  </p:cSld>
  <p:clrMapOvr>
    <a:masterClrMapping/>
  </p:clrMapOvr>
  <mc:AlternateContent xmlns:mc="http://schemas.openxmlformats.org/markup-compatibility/2006" xmlns:p14="http://schemas.microsoft.com/office/powerpoint/2010/main">
    <mc:Choice Requires="p14">
      <p:transition spd="slow" p14:dur="2000" advTm="6608"/>
    </mc:Choice>
    <mc:Fallback xmlns="">
      <p:transition spd="slow" advTm="660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82123-16B9-01A9-DA2F-98F201BB16BB}"/>
              </a:ext>
            </a:extLst>
          </p:cNvPr>
          <p:cNvSpPr>
            <a:spLocks noGrp="1"/>
          </p:cNvSpPr>
          <p:nvPr>
            <p:ph type="title"/>
          </p:nvPr>
        </p:nvSpPr>
        <p:spPr>
          <a:xfrm>
            <a:off x="7443018" y="503360"/>
            <a:ext cx="4296697" cy="1050137"/>
          </a:xfrm>
        </p:spPr>
        <p:txBody>
          <a:bodyPr>
            <a:normAutofit/>
          </a:bodyPr>
          <a:lstStyle/>
          <a:p>
            <a:r>
              <a:rPr lang="en-US" sz="2800" b="1" dirty="0"/>
              <a:t>Conclusion</a:t>
            </a:r>
            <a:endParaRPr lang="en-IN" sz="1400" dirty="0"/>
          </a:p>
        </p:txBody>
      </p:sp>
      <p:sp>
        <p:nvSpPr>
          <p:cNvPr id="5" name="Content Placeholder 4">
            <a:extLst>
              <a:ext uri="{FF2B5EF4-FFF2-40B4-BE49-F238E27FC236}">
                <a16:creationId xmlns:a16="http://schemas.microsoft.com/office/drawing/2014/main" id="{6518CB41-78BF-24E6-BA82-DB3178323088}"/>
              </a:ext>
            </a:extLst>
          </p:cNvPr>
          <p:cNvSpPr>
            <a:spLocks noGrp="1"/>
          </p:cNvSpPr>
          <p:nvPr>
            <p:ph idx="1"/>
          </p:nvPr>
        </p:nvSpPr>
        <p:spPr>
          <a:xfrm>
            <a:off x="486697" y="1809136"/>
            <a:ext cx="11218605" cy="3952567"/>
          </a:xfrm>
        </p:spPr>
        <p:txBody>
          <a:bodyPr>
            <a:normAutofit/>
          </a:bodyPr>
          <a:lstStyle/>
          <a:p>
            <a:pPr marL="0" indent="0">
              <a:buNone/>
            </a:pPr>
            <a:r>
              <a:rPr lang="en-US" sz="1800" b="1" dirty="0"/>
              <a:t>Summary of Key Points:</a:t>
            </a:r>
          </a:p>
          <a:p>
            <a:r>
              <a:rPr lang="en-US" sz="1600" b="1" dirty="0"/>
              <a:t>We Explored: </a:t>
            </a:r>
            <a:r>
              <a:rPr lang="en-US" sz="1600" dirty="0"/>
              <a:t>We entered into the world of data-driven strategies to help Netflix customer grow and engagement</a:t>
            </a:r>
          </a:p>
          <a:p>
            <a:r>
              <a:rPr lang="en-US" sz="1600" b="1" dirty="0"/>
              <a:t>What We've Learned: </a:t>
            </a:r>
            <a:r>
              <a:rPr lang="en-US" sz="1600" dirty="0"/>
              <a:t>We've seen how data can guide us in understanding customer preferences, making customer experience even better</a:t>
            </a:r>
            <a:r>
              <a:rPr lang="en-US" sz="1600" b="1" dirty="0"/>
              <a:t>.</a:t>
            </a:r>
          </a:p>
          <a:p>
            <a:r>
              <a:rPr lang="en-US" sz="1600" b="1" dirty="0"/>
              <a:t>Strategy in a Nutshell: </a:t>
            </a:r>
            <a:r>
              <a:rPr lang="en-US" sz="1600" dirty="0"/>
              <a:t>Our plan involves tailored offers, better recommendations, and improving how we understand what customer love</a:t>
            </a:r>
            <a:r>
              <a:rPr lang="en-US" sz="1600" b="1" dirty="0"/>
              <a:t>.</a:t>
            </a:r>
          </a:p>
          <a:p>
            <a:pPr marL="0" indent="0">
              <a:buNone/>
            </a:pPr>
            <a:r>
              <a:rPr lang="en-IN" sz="1600" b="1" dirty="0"/>
              <a:t>Why It Matters:</a:t>
            </a:r>
          </a:p>
          <a:p>
            <a:r>
              <a:rPr lang="en-US" sz="1600" b="1" dirty="0"/>
              <a:t>Customer Experience Matters: </a:t>
            </a:r>
            <a:r>
              <a:rPr lang="en-US" sz="1600" dirty="0"/>
              <a:t>These strategies aren't just about numbers – they're about enhancing customer time on Netflix and making them enjoy it more</a:t>
            </a:r>
            <a:r>
              <a:rPr lang="en-US" sz="1600" b="1" dirty="0"/>
              <a:t>.</a:t>
            </a:r>
          </a:p>
          <a:p>
            <a:r>
              <a:rPr lang="en-US" sz="1600" b="1" dirty="0"/>
              <a:t>Customer Input Counts: </a:t>
            </a:r>
            <a:r>
              <a:rPr lang="en-US" sz="1600" dirty="0"/>
              <a:t>Customer feedback and choices shape how we develop and make improvements.</a:t>
            </a:r>
          </a:p>
          <a:p>
            <a:r>
              <a:rPr lang="en-US" sz="1600" b="1" dirty="0"/>
              <a:t>Our Promise: </a:t>
            </a:r>
            <a:r>
              <a:rPr lang="en-US" sz="1600" dirty="0"/>
              <a:t>We're committed to giving the customer great content in a way that suits them best.</a:t>
            </a:r>
          </a:p>
        </p:txBody>
      </p:sp>
    </p:spTree>
    <p:extLst>
      <p:ext uri="{BB962C8B-B14F-4D97-AF65-F5344CB8AC3E}">
        <p14:creationId xmlns:p14="http://schemas.microsoft.com/office/powerpoint/2010/main" val="3567892913"/>
      </p:ext>
    </p:extLst>
  </p:cSld>
  <p:clrMapOvr>
    <a:masterClrMapping/>
  </p:clrMapOvr>
  <mc:AlternateContent xmlns:mc="http://schemas.openxmlformats.org/markup-compatibility/2006" xmlns:p14="http://schemas.microsoft.com/office/powerpoint/2010/main">
    <mc:Choice Requires="p14">
      <p:transition spd="slow" p14:dur="2000" advTm="5452"/>
    </mc:Choice>
    <mc:Fallback xmlns="">
      <p:transition spd="slow" advTm="545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82123-16B9-01A9-DA2F-98F201BB16BB}"/>
              </a:ext>
            </a:extLst>
          </p:cNvPr>
          <p:cNvSpPr>
            <a:spLocks noGrp="1"/>
          </p:cNvSpPr>
          <p:nvPr>
            <p:ph type="title"/>
          </p:nvPr>
        </p:nvSpPr>
        <p:spPr>
          <a:xfrm>
            <a:off x="2517056" y="3138405"/>
            <a:ext cx="4296697" cy="1050137"/>
          </a:xfrm>
        </p:spPr>
        <p:txBody>
          <a:bodyPr>
            <a:normAutofit/>
          </a:bodyPr>
          <a:lstStyle/>
          <a:p>
            <a:pPr algn="l"/>
            <a:r>
              <a:rPr lang="en-US" b="1" dirty="0"/>
              <a:t>THANK You…</a:t>
            </a:r>
            <a:endParaRPr lang="en-IN" dirty="0"/>
          </a:p>
        </p:txBody>
      </p:sp>
    </p:spTree>
    <p:extLst>
      <p:ext uri="{BB962C8B-B14F-4D97-AF65-F5344CB8AC3E}">
        <p14:creationId xmlns:p14="http://schemas.microsoft.com/office/powerpoint/2010/main" val="3021088272"/>
      </p:ext>
    </p:extLst>
  </p:cSld>
  <p:clrMapOvr>
    <a:masterClrMapping/>
  </p:clrMapOvr>
  <mc:AlternateContent xmlns:mc="http://schemas.openxmlformats.org/markup-compatibility/2006" xmlns:p14="http://schemas.microsoft.com/office/powerpoint/2010/main">
    <mc:Choice Requires="p14">
      <p:transition spd="slow" p14:dur="2000" advTm="5452"/>
    </mc:Choice>
    <mc:Fallback xmlns="">
      <p:transition spd="slow" advTm="545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5664-8082-9B96-AF5C-ACDBE79F1696}"/>
              </a:ext>
            </a:extLst>
          </p:cNvPr>
          <p:cNvSpPr>
            <a:spLocks noGrp="1"/>
          </p:cNvSpPr>
          <p:nvPr>
            <p:ph type="title"/>
          </p:nvPr>
        </p:nvSpPr>
        <p:spPr>
          <a:xfrm>
            <a:off x="8808098" y="764373"/>
            <a:ext cx="2698102" cy="1148403"/>
          </a:xfrm>
        </p:spPr>
        <p:txBody>
          <a:bodyPr/>
          <a:lstStyle/>
          <a:p>
            <a:r>
              <a:rPr lang="en-US" sz="4000" b="0" i="0" dirty="0">
                <a:solidFill>
                  <a:schemeClr val="bg2">
                    <a:lumMod val="20000"/>
                    <a:lumOff val="80000"/>
                  </a:schemeClr>
                </a:solidFill>
                <a:effectLst/>
              </a:rPr>
              <a:t>aGENDA</a:t>
            </a:r>
            <a:endParaRPr lang="en-IN" dirty="0"/>
          </a:p>
        </p:txBody>
      </p:sp>
      <p:sp>
        <p:nvSpPr>
          <p:cNvPr id="3" name="Content Placeholder 2">
            <a:extLst>
              <a:ext uri="{FF2B5EF4-FFF2-40B4-BE49-F238E27FC236}">
                <a16:creationId xmlns:a16="http://schemas.microsoft.com/office/drawing/2014/main" id="{12071E72-89A6-87B4-1336-2C2748DD6467}"/>
              </a:ext>
            </a:extLst>
          </p:cNvPr>
          <p:cNvSpPr>
            <a:spLocks noGrp="1"/>
          </p:cNvSpPr>
          <p:nvPr>
            <p:ph idx="1"/>
          </p:nvPr>
        </p:nvSpPr>
        <p:spPr>
          <a:xfrm>
            <a:off x="615820" y="1809136"/>
            <a:ext cx="10890380" cy="4689988"/>
          </a:xfrm>
        </p:spPr>
        <p:txBody>
          <a:bodyPr>
            <a:normAutofit/>
          </a:bodyPr>
          <a:lstStyle/>
          <a:p>
            <a:r>
              <a:rPr lang="en-US" sz="1800" b="1" i="0" dirty="0">
                <a:effectLst/>
              </a:rPr>
              <a:t>Understanding Our Data</a:t>
            </a:r>
            <a:r>
              <a:rPr lang="en-US" sz="1800" b="0" i="0" dirty="0">
                <a:solidFill>
                  <a:srgbClr val="374151"/>
                </a:solidFill>
                <a:effectLst/>
              </a:rPr>
              <a:t>: </a:t>
            </a:r>
            <a:r>
              <a:rPr lang="en-US" sz="1800" b="0" i="0" dirty="0">
                <a:solidFill>
                  <a:schemeClr val="tx1">
                    <a:lumMod val="95000"/>
                  </a:schemeClr>
                </a:solidFill>
                <a:effectLst/>
              </a:rPr>
              <a:t>An overview of the dataset structure and its key components.</a:t>
            </a:r>
          </a:p>
          <a:p>
            <a:r>
              <a:rPr lang="en-US" sz="1800" b="1" dirty="0"/>
              <a:t>Tracking Metrics for Customer Growth</a:t>
            </a:r>
            <a:r>
              <a:rPr lang="en-US" sz="1800" b="0" i="0" dirty="0">
                <a:solidFill>
                  <a:srgbClr val="374151"/>
                </a:solidFill>
                <a:effectLst/>
              </a:rPr>
              <a:t>: </a:t>
            </a:r>
            <a:r>
              <a:rPr lang="en-US" sz="1800" dirty="0">
                <a:solidFill>
                  <a:schemeClr val="tx1">
                    <a:lumMod val="95000"/>
                  </a:schemeClr>
                </a:solidFill>
              </a:rPr>
              <a:t>Exploring how we measure customer growth and the attributes driving it.</a:t>
            </a:r>
          </a:p>
          <a:p>
            <a:r>
              <a:rPr lang="en-US" sz="1800" b="1" dirty="0"/>
              <a:t>Engaging Sticky Customers</a:t>
            </a:r>
            <a:r>
              <a:rPr lang="en-US" sz="1800" dirty="0">
                <a:solidFill>
                  <a:schemeClr val="tx1">
                    <a:lumMod val="95000"/>
                  </a:schemeClr>
                </a:solidFill>
              </a:rPr>
              <a:t>: Unpacking the factors that create "sticky" customers and indicators of their happiness.</a:t>
            </a:r>
          </a:p>
          <a:p>
            <a:r>
              <a:rPr lang="en-US" sz="1800" b="1" dirty="0"/>
              <a:t>Enhancing Data Collection for Product Insights</a:t>
            </a:r>
            <a:r>
              <a:rPr lang="en-US" sz="1800" dirty="0">
                <a:solidFill>
                  <a:schemeClr val="tx1">
                    <a:lumMod val="95000"/>
                  </a:schemeClr>
                </a:solidFill>
              </a:rPr>
              <a:t>: Discussing additional fields for richer insights and product enhancement.</a:t>
            </a:r>
          </a:p>
          <a:p>
            <a:r>
              <a:rPr lang="en-US" sz="1800" b="1" dirty="0"/>
              <a:t>Idea for Customer Growth: </a:t>
            </a:r>
            <a:r>
              <a:rPr lang="en-US" sz="1800" dirty="0">
                <a:solidFill>
                  <a:schemeClr val="tx1">
                    <a:lumMod val="95000"/>
                  </a:schemeClr>
                </a:solidFill>
              </a:rPr>
              <a:t>Proposing personalized trial offers to attract and retain customers.</a:t>
            </a:r>
          </a:p>
          <a:p>
            <a:r>
              <a:rPr lang="en-US" sz="1800" b="1" dirty="0"/>
              <a:t>Testing and Learning Plan</a:t>
            </a:r>
            <a:r>
              <a:rPr lang="en-US" sz="1800" dirty="0">
                <a:solidFill>
                  <a:schemeClr val="tx1">
                    <a:lumMod val="95000"/>
                  </a:schemeClr>
                </a:solidFill>
              </a:rPr>
              <a:t>: Outlining the A/B testing approach and iterative learning process.</a:t>
            </a:r>
          </a:p>
          <a:p>
            <a:r>
              <a:rPr lang="en-US" sz="1800" b="1" dirty="0">
                <a:solidFill>
                  <a:schemeClr val="tx1">
                    <a:lumMod val="95000"/>
                  </a:schemeClr>
                </a:solidFill>
              </a:rPr>
              <a:t>Predictive Analytics for Engagement</a:t>
            </a:r>
            <a:r>
              <a:rPr lang="en-US" sz="1800" dirty="0">
                <a:solidFill>
                  <a:schemeClr val="tx1">
                    <a:lumMod val="95000"/>
                  </a:schemeClr>
                </a:solidFill>
              </a:rPr>
              <a:t>: Applying data modeling to evaluate customer engagement.</a:t>
            </a:r>
          </a:p>
          <a:p>
            <a:r>
              <a:rPr lang="en-IN" sz="1800" b="1" dirty="0">
                <a:solidFill>
                  <a:schemeClr val="tx1">
                    <a:lumMod val="95000"/>
                  </a:schemeClr>
                </a:solidFill>
              </a:rPr>
              <a:t>Conclusion</a:t>
            </a:r>
            <a:r>
              <a:rPr lang="en-IN" sz="1800" dirty="0">
                <a:solidFill>
                  <a:schemeClr val="tx1">
                    <a:lumMod val="95000"/>
                  </a:schemeClr>
                </a:solidFill>
              </a:rPr>
              <a:t>: Summing up key takeaways.</a:t>
            </a:r>
          </a:p>
        </p:txBody>
      </p:sp>
    </p:spTree>
    <p:custDataLst>
      <p:tags r:id="rId1"/>
    </p:custDataLst>
    <p:extLst>
      <p:ext uri="{BB962C8B-B14F-4D97-AF65-F5344CB8AC3E}">
        <p14:creationId xmlns:p14="http://schemas.microsoft.com/office/powerpoint/2010/main" val="1745420230"/>
      </p:ext>
    </p:extLst>
  </p:cSld>
  <p:clrMapOvr>
    <a:masterClrMapping/>
  </p:clrMapOvr>
  <mc:AlternateContent xmlns:mc="http://schemas.openxmlformats.org/markup-compatibility/2006" xmlns:p14="http://schemas.microsoft.com/office/powerpoint/2010/main">
    <mc:Choice Requires="p14">
      <p:transition spd="slow" p14:dur="2000" advTm="6915"/>
    </mc:Choice>
    <mc:Fallback xmlns="">
      <p:transition spd="slow" advTm="69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749"/>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749"/>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749"/>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749"/>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749"/>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749"/>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749"/>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749"/>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9A21D-25AD-486C-2AD7-A823DF9FBB93}"/>
              </a:ext>
            </a:extLst>
          </p:cNvPr>
          <p:cNvSpPr>
            <a:spLocks noGrp="1"/>
          </p:cNvSpPr>
          <p:nvPr>
            <p:ph type="title"/>
          </p:nvPr>
        </p:nvSpPr>
        <p:spPr>
          <a:xfrm>
            <a:off x="5751871" y="633742"/>
            <a:ext cx="5866296" cy="1057406"/>
          </a:xfrm>
        </p:spPr>
        <p:txBody>
          <a:bodyPr>
            <a:normAutofit fontScale="90000"/>
          </a:bodyPr>
          <a:lstStyle/>
          <a:p>
            <a:r>
              <a:rPr lang="en-US" dirty="0">
                <a:solidFill>
                  <a:schemeClr val="bg2">
                    <a:lumMod val="20000"/>
                    <a:lumOff val="80000"/>
                  </a:schemeClr>
                </a:solidFill>
              </a:rPr>
              <a:t>Understanding Our Data</a:t>
            </a:r>
            <a:endParaRPr lang="en-IN" dirty="0">
              <a:solidFill>
                <a:schemeClr val="bg2">
                  <a:lumMod val="20000"/>
                  <a:lumOff val="80000"/>
                </a:schemeClr>
              </a:solidFill>
            </a:endParaRPr>
          </a:p>
        </p:txBody>
      </p:sp>
      <p:sp>
        <p:nvSpPr>
          <p:cNvPr id="3" name="Content Placeholder 2">
            <a:extLst>
              <a:ext uri="{FF2B5EF4-FFF2-40B4-BE49-F238E27FC236}">
                <a16:creationId xmlns:a16="http://schemas.microsoft.com/office/drawing/2014/main" id="{F6D17C57-192C-71C7-6FF7-0BEE7A0E5298}"/>
              </a:ext>
            </a:extLst>
          </p:cNvPr>
          <p:cNvSpPr>
            <a:spLocks noGrp="1"/>
          </p:cNvSpPr>
          <p:nvPr>
            <p:ph idx="1"/>
          </p:nvPr>
        </p:nvSpPr>
        <p:spPr>
          <a:xfrm>
            <a:off x="391886" y="1691148"/>
            <a:ext cx="11523306" cy="4952248"/>
          </a:xfrm>
        </p:spPr>
        <p:txBody>
          <a:bodyPr>
            <a:noAutofit/>
          </a:bodyPr>
          <a:lstStyle/>
          <a:p>
            <a:pPr marL="36000" indent="0">
              <a:lnSpc>
                <a:spcPct val="120000"/>
              </a:lnSpc>
              <a:spcBef>
                <a:spcPts val="0"/>
              </a:spcBef>
              <a:buNone/>
            </a:pPr>
            <a:r>
              <a:rPr lang="en-US" sz="1600" dirty="0"/>
              <a:t>Our dataset consists of two main tables: the Customer table and the Usage table. Each table holds valuable insights that contribute to our understanding of customer behavior, preferences, and engagement.</a:t>
            </a:r>
          </a:p>
          <a:p>
            <a:pPr marL="36000" indent="0">
              <a:lnSpc>
                <a:spcPct val="120000"/>
              </a:lnSpc>
              <a:spcBef>
                <a:spcPts val="0"/>
              </a:spcBef>
              <a:buNone/>
            </a:pPr>
            <a:endParaRPr lang="en-US" sz="1600" dirty="0"/>
          </a:p>
          <a:p>
            <a:pPr marL="36000" indent="0">
              <a:spcBef>
                <a:spcPts val="0"/>
              </a:spcBef>
              <a:buNone/>
            </a:pPr>
            <a:r>
              <a:rPr lang="en-US" sz="1600" b="1" dirty="0"/>
              <a:t>Customer Table:</a:t>
            </a:r>
          </a:p>
          <a:p>
            <a:pPr marL="36000">
              <a:lnSpc>
                <a:spcPct val="100000"/>
              </a:lnSpc>
              <a:spcBef>
                <a:spcPts val="0"/>
              </a:spcBef>
            </a:pPr>
            <a:r>
              <a:rPr lang="en-US" sz="1600" dirty="0"/>
              <a:t>Customer_ID: Unique identifier per customer.</a:t>
            </a:r>
          </a:p>
          <a:p>
            <a:pPr marL="36000">
              <a:lnSpc>
                <a:spcPct val="100000"/>
              </a:lnSpc>
              <a:spcBef>
                <a:spcPts val="0"/>
              </a:spcBef>
            </a:pPr>
            <a:r>
              <a:rPr lang="en-US" sz="1600" dirty="0"/>
              <a:t>Customer_Name: Name of the customer.</a:t>
            </a:r>
          </a:p>
          <a:p>
            <a:pPr marL="36000">
              <a:lnSpc>
                <a:spcPct val="100000"/>
              </a:lnSpc>
              <a:spcBef>
                <a:spcPts val="0"/>
              </a:spcBef>
            </a:pPr>
            <a:r>
              <a:rPr lang="en-US" sz="1600" dirty="0"/>
              <a:t>Plan: The Netflix usage plan the customer is on.</a:t>
            </a:r>
          </a:p>
          <a:p>
            <a:pPr marL="36000">
              <a:lnSpc>
                <a:spcPct val="100000"/>
              </a:lnSpc>
              <a:spcBef>
                <a:spcPts val="0"/>
              </a:spcBef>
            </a:pPr>
            <a:r>
              <a:rPr lang="en-US" sz="1600" dirty="0"/>
              <a:t>Signup_Date: The date a customer started their free trial.</a:t>
            </a:r>
          </a:p>
          <a:p>
            <a:pPr marL="36000">
              <a:lnSpc>
                <a:spcPct val="100000"/>
              </a:lnSpc>
              <a:spcBef>
                <a:spcPts val="0"/>
              </a:spcBef>
            </a:pPr>
            <a:r>
              <a:rPr lang="en-US" sz="1600" dirty="0"/>
              <a:t>First_Charge_Date: The date the customer converted their free trial to a subscription.</a:t>
            </a:r>
          </a:p>
          <a:p>
            <a:pPr marL="36000">
              <a:lnSpc>
                <a:spcPct val="100000"/>
              </a:lnSpc>
              <a:spcBef>
                <a:spcPts val="0"/>
              </a:spcBef>
            </a:pPr>
            <a:r>
              <a:rPr lang="en-US" sz="1600" dirty="0"/>
              <a:t>Cancel_Date: The date a customer cancels their subscription.</a:t>
            </a:r>
          </a:p>
          <a:p>
            <a:pPr marL="36000">
              <a:lnSpc>
                <a:spcPct val="100000"/>
              </a:lnSpc>
              <a:spcBef>
                <a:spcPts val="0"/>
              </a:spcBef>
            </a:pPr>
            <a:r>
              <a:rPr lang="en-US" sz="1600" dirty="0"/>
              <a:t>Channel: The marketing channel the customer came through to start their free trial.</a:t>
            </a:r>
          </a:p>
          <a:p>
            <a:pPr marL="0" indent="0">
              <a:lnSpc>
                <a:spcPct val="100000"/>
              </a:lnSpc>
              <a:spcBef>
                <a:spcPts val="0"/>
              </a:spcBef>
              <a:buNone/>
            </a:pPr>
            <a:endParaRPr lang="en-US" sz="1600" dirty="0"/>
          </a:p>
          <a:p>
            <a:pPr marL="36000" indent="0">
              <a:spcBef>
                <a:spcPts val="0"/>
              </a:spcBef>
              <a:buNone/>
            </a:pPr>
            <a:r>
              <a:rPr lang="en-US" sz="1600" b="1" dirty="0"/>
              <a:t>Usage Table:</a:t>
            </a:r>
            <a:endParaRPr lang="en-US" sz="1600" dirty="0"/>
          </a:p>
          <a:p>
            <a:pPr marL="36000">
              <a:spcBef>
                <a:spcPts val="0"/>
              </a:spcBef>
            </a:pPr>
            <a:r>
              <a:rPr lang="en-US" sz="1600" dirty="0"/>
              <a:t>Customer_ID: Unique identifier per customer.</a:t>
            </a:r>
          </a:p>
          <a:p>
            <a:pPr marL="36000">
              <a:spcBef>
                <a:spcPts val="0"/>
              </a:spcBef>
            </a:pPr>
            <a:r>
              <a:rPr lang="en-US" sz="1600" dirty="0"/>
              <a:t>Movie_Name: Name of the movie being viewed.</a:t>
            </a:r>
          </a:p>
          <a:p>
            <a:pPr marL="36000">
              <a:spcBef>
                <a:spcPts val="0"/>
              </a:spcBef>
            </a:pPr>
            <a:r>
              <a:rPr lang="en-US" sz="1600" dirty="0"/>
              <a:t>Movie_Genre: Genre of the movie being viewed.</a:t>
            </a:r>
          </a:p>
          <a:p>
            <a:pPr marL="36000">
              <a:spcBef>
                <a:spcPts val="0"/>
              </a:spcBef>
            </a:pPr>
            <a:r>
              <a:rPr lang="en-US" sz="1600" dirty="0"/>
              <a:t>Movie_Length: Length of the movie being viewed (hours).</a:t>
            </a:r>
          </a:p>
          <a:p>
            <a:pPr marL="36000">
              <a:spcBef>
                <a:spcPts val="0"/>
              </a:spcBef>
            </a:pPr>
            <a:r>
              <a:rPr lang="en-US" sz="1600" dirty="0"/>
              <a:t>Start_Time: The timestamp a customer starts watching a movie.</a:t>
            </a:r>
          </a:p>
          <a:p>
            <a:pPr marL="36000">
              <a:spcBef>
                <a:spcPts val="0"/>
              </a:spcBef>
            </a:pPr>
            <a:r>
              <a:rPr lang="en-US" sz="1600" dirty="0" err="1"/>
              <a:t>End_Time</a:t>
            </a:r>
            <a:r>
              <a:rPr lang="en-US" sz="1600" dirty="0"/>
              <a:t>: The timestamp a customer stops watching a movie.</a:t>
            </a:r>
          </a:p>
          <a:p>
            <a:pPr marL="36000" indent="0">
              <a:lnSpc>
                <a:spcPct val="100000"/>
              </a:lnSpc>
              <a:spcBef>
                <a:spcPts val="0"/>
              </a:spcBef>
              <a:buNone/>
            </a:pPr>
            <a:endParaRPr lang="en-IN" sz="1200" dirty="0"/>
          </a:p>
        </p:txBody>
      </p:sp>
    </p:spTree>
    <p:custDataLst>
      <p:tags r:id="rId1"/>
    </p:custDataLst>
    <p:extLst>
      <p:ext uri="{BB962C8B-B14F-4D97-AF65-F5344CB8AC3E}">
        <p14:creationId xmlns:p14="http://schemas.microsoft.com/office/powerpoint/2010/main" val="3941484474"/>
      </p:ext>
    </p:extLst>
  </p:cSld>
  <p:clrMapOvr>
    <a:masterClrMapping/>
  </p:clrMapOvr>
  <mc:AlternateContent xmlns:mc="http://schemas.openxmlformats.org/markup-compatibility/2006" xmlns:p14="http://schemas.microsoft.com/office/powerpoint/2010/main">
    <mc:Choice Requires="p14">
      <p:transition spd="slow" p14:dur="2000" advTm="5093"/>
    </mc:Choice>
    <mc:Fallback xmlns="">
      <p:transition spd="slow" advTm="50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82123-16B9-01A9-DA2F-98F201BB16BB}"/>
              </a:ext>
            </a:extLst>
          </p:cNvPr>
          <p:cNvSpPr>
            <a:spLocks noGrp="1"/>
          </p:cNvSpPr>
          <p:nvPr>
            <p:ph type="title"/>
          </p:nvPr>
        </p:nvSpPr>
        <p:spPr>
          <a:xfrm>
            <a:off x="5707623" y="503360"/>
            <a:ext cx="6032093" cy="1213765"/>
          </a:xfrm>
        </p:spPr>
        <p:txBody>
          <a:bodyPr>
            <a:normAutofit/>
          </a:bodyPr>
          <a:lstStyle/>
          <a:p>
            <a:r>
              <a:rPr lang="en-US" sz="2800" b="1" dirty="0"/>
              <a:t>Tracking Metrics for Customer Growth</a:t>
            </a:r>
            <a:br>
              <a:rPr lang="en-US" sz="2800" b="1" dirty="0"/>
            </a:br>
            <a:r>
              <a:rPr lang="en-US" sz="1400" dirty="0"/>
              <a:t>Metrics for Customer Growth</a:t>
            </a:r>
            <a:endParaRPr lang="en-IN" sz="1400" dirty="0"/>
          </a:p>
        </p:txBody>
      </p:sp>
      <p:sp>
        <p:nvSpPr>
          <p:cNvPr id="3" name="Content Placeholder 2">
            <a:extLst>
              <a:ext uri="{FF2B5EF4-FFF2-40B4-BE49-F238E27FC236}">
                <a16:creationId xmlns:a16="http://schemas.microsoft.com/office/drawing/2014/main" id="{66C19488-5EE1-35A5-DFC4-7D78DBD33878}"/>
              </a:ext>
            </a:extLst>
          </p:cNvPr>
          <p:cNvSpPr>
            <a:spLocks noGrp="1"/>
          </p:cNvSpPr>
          <p:nvPr>
            <p:ph idx="1"/>
          </p:nvPr>
        </p:nvSpPr>
        <p:spPr>
          <a:xfrm>
            <a:off x="351501" y="1962939"/>
            <a:ext cx="2261421" cy="1748741"/>
          </a:xfrm>
        </p:spPr>
        <p:txBody>
          <a:bodyPr>
            <a:normAutofit/>
          </a:bodyPr>
          <a:lstStyle/>
          <a:p>
            <a:pPr marL="0" indent="0">
              <a:buNone/>
            </a:pPr>
            <a:r>
              <a:rPr lang="en-IN" sz="1800" b="1" i="0" dirty="0">
                <a:effectLst/>
              </a:rPr>
              <a:t>Total Customer Count: </a:t>
            </a:r>
            <a:r>
              <a:rPr lang="en-US" sz="1400" dirty="0"/>
              <a:t>Th</a:t>
            </a:r>
            <a:r>
              <a:rPr lang="en-US" sz="1400" i="0" dirty="0">
                <a:effectLst/>
              </a:rPr>
              <a:t>is metric provides an overview of the total number of customers over time i.e. </a:t>
            </a:r>
          </a:p>
          <a:p>
            <a:pPr marL="0" indent="0">
              <a:buNone/>
            </a:pPr>
            <a:r>
              <a:rPr lang="en-US" sz="2800" b="1" dirty="0"/>
              <a:t>18</a:t>
            </a:r>
            <a:endParaRPr lang="en-IN" sz="1800" b="1" dirty="0"/>
          </a:p>
        </p:txBody>
      </p:sp>
      <p:sp>
        <p:nvSpPr>
          <p:cNvPr id="6" name="Content Placeholder 2">
            <a:extLst>
              <a:ext uri="{FF2B5EF4-FFF2-40B4-BE49-F238E27FC236}">
                <a16:creationId xmlns:a16="http://schemas.microsoft.com/office/drawing/2014/main" id="{4FD0A1F0-FDF2-75DD-5949-72537A8D656E}"/>
              </a:ext>
            </a:extLst>
          </p:cNvPr>
          <p:cNvSpPr txBox="1">
            <a:spLocks/>
          </p:cNvSpPr>
          <p:nvPr/>
        </p:nvSpPr>
        <p:spPr>
          <a:xfrm>
            <a:off x="2802194" y="1962938"/>
            <a:ext cx="3175819" cy="1881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sz="1800" b="1" dirty="0"/>
              <a:t>Conversion Rate from Free Trial to Subscription</a:t>
            </a:r>
            <a:r>
              <a:rPr lang="en-IN" sz="1800" b="1" dirty="0"/>
              <a:t>: </a:t>
            </a:r>
            <a:r>
              <a:rPr lang="en-US" sz="1400" dirty="0"/>
              <a:t>This metric indicates the percentage of customers who converted from a free trial to a paid subscription. i.e. </a:t>
            </a:r>
          </a:p>
          <a:p>
            <a:pPr marL="0" indent="0">
              <a:buFont typeface="Arial" panose="020B0604020202020204" pitchFamily="34" charset="0"/>
              <a:buNone/>
            </a:pPr>
            <a:r>
              <a:rPr lang="en-US" sz="2800" b="1" dirty="0"/>
              <a:t>55.6%</a:t>
            </a:r>
            <a:endParaRPr lang="en-IN" sz="1800" b="1" dirty="0"/>
          </a:p>
        </p:txBody>
      </p:sp>
      <p:sp>
        <p:nvSpPr>
          <p:cNvPr id="7" name="Content Placeholder 2">
            <a:extLst>
              <a:ext uri="{FF2B5EF4-FFF2-40B4-BE49-F238E27FC236}">
                <a16:creationId xmlns:a16="http://schemas.microsoft.com/office/drawing/2014/main" id="{FFCBD8AB-13AF-74F4-A2BC-E17A8E75DD1A}"/>
              </a:ext>
            </a:extLst>
          </p:cNvPr>
          <p:cNvSpPr txBox="1">
            <a:spLocks/>
          </p:cNvSpPr>
          <p:nvPr/>
        </p:nvSpPr>
        <p:spPr>
          <a:xfrm>
            <a:off x="6167284" y="1962938"/>
            <a:ext cx="2691581" cy="18814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sz="1800" b="1" dirty="0"/>
              <a:t>Churn Rate</a:t>
            </a:r>
            <a:r>
              <a:rPr lang="en-IN" sz="1800" b="1" dirty="0"/>
              <a:t>: </a:t>
            </a:r>
            <a:r>
              <a:rPr lang="en-US" sz="1400" dirty="0"/>
              <a:t>Churn rate measures the percentage of customers who have canceled their subscriptions within a given period. i.e. </a:t>
            </a:r>
            <a:r>
              <a:rPr lang="en-US" sz="2800" b="1" dirty="0"/>
              <a:t>28%</a:t>
            </a:r>
            <a:endParaRPr lang="en-IN" sz="1800" b="1" dirty="0"/>
          </a:p>
        </p:txBody>
      </p:sp>
      <p:sp>
        <p:nvSpPr>
          <p:cNvPr id="8" name="Content Placeholder 2">
            <a:extLst>
              <a:ext uri="{FF2B5EF4-FFF2-40B4-BE49-F238E27FC236}">
                <a16:creationId xmlns:a16="http://schemas.microsoft.com/office/drawing/2014/main" id="{F065C1CA-E4BE-EF28-E030-95045B923363}"/>
              </a:ext>
            </a:extLst>
          </p:cNvPr>
          <p:cNvSpPr txBox="1">
            <a:spLocks/>
          </p:cNvSpPr>
          <p:nvPr/>
        </p:nvSpPr>
        <p:spPr>
          <a:xfrm>
            <a:off x="8858866" y="1962936"/>
            <a:ext cx="3066016" cy="1645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800" b="1" dirty="0"/>
              <a:t>Customer Retention Rate</a:t>
            </a:r>
            <a:r>
              <a:rPr lang="en-IN" sz="1800" b="1" dirty="0"/>
              <a:t>: </a:t>
            </a:r>
            <a:r>
              <a:rPr lang="en-US" sz="1400" dirty="0"/>
              <a:t>This metric considers both new customer acquisitions and churned customers to give you a net growth rate i.e. </a:t>
            </a:r>
          </a:p>
          <a:p>
            <a:pPr marL="0" indent="0">
              <a:buNone/>
            </a:pPr>
            <a:r>
              <a:rPr lang="en-US" sz="2800" b="1" dirty="0"/>
              <a:t>72%</a:t>
            </a:r>
            <a:endParaRPr lang="en-IN" sz="1800" b="1" dirty="0"/>
          </a:p>
        </p:txBody>
      </p:sp>
      <p:sp>
        <p:nvSpPr>
          <p:cNvPr id="9" name="Content Placeholder 2">
            <a:extLst>
              <a:ext uri="{FF2B5EF4-FFF2-40B4-BE49-F238E27FC236}">
                <a16:creationId xmlns:a16="http://schemas.microsoft.com/office/drawing/2014/main" id="{B94218F9-344D-E3FA-8D28-8BA562A1E195}"/>
              </a:ext>
            </a:extLst>
          </p:cNvPr>
          <p:cNvSpPr txBox="1">
            <a:spLocks/>
          </p:cNvSpPr>
          <p:nvPr/>
        </p:nvSpPr>
        <p:spPr>
          <a:xfrm>
            <a:off x="393291" y="4288265"/>
            <a:ext cx="2145890" cy="174874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800" b="1" dirty="0"/>
              <a:t>Customer Acquisition by Channel</a:t>
            </a:r>
            <a:r>
              <a:rPr lang="en-IN" sz="1800" b="1" dirty="0"/>
              <a:t>: </a:t>
            </a:r>
            <a:r>
              <a:rPr lang="en-US" sz="1400" dirty="0"/>
              <a:t>This metric will help to understand which marketing channels are most effective in acquiring new customers</a:t>
            </a:r>
            <a:endParaRPr lang="en-IN" sz="1800" b="1" dirty="0"/>
          </a:p>
        </p:txBody>
      </p:sp>
      <p:graphicFrame>
        <p:nvGraphicFramePr>
          <p:cNvPr id="12" name="Chart 11">
            <a:extLst>
              <a:ext uri="{FF2B5EF4-FFF2-40B4-BE49-F238E27FC236}">
                <a16:creationId xmlns:a16="http://schemas.microsoft.com/office/drawing/2014/main" id="{5DDB35C9-567B-7DAE-23B2-5C52BA14545C}"/>
              </a:ext>
            </a:extLst>
          </p:cNvPr>
          <p:cNvGraphicFramePr/>
          <p:nvPr>
            <p:extLst>
              <p:ext uri="{D42A27DB-BD31-4B8C-83A1-F6EECF244321}">
                <p14:modId xmlns:p14="http://schemas.microsoft.com/office/powerpoint/2010/main" val="1683401637"/>
              </p:ext>
            </p:extLst>
          </p:nvPr>
        </p:nvGraphicFramePr>
        <p:xfrm>
          <a:off x="2898062" y="4011561"/>
          <a:ext cx="2706325" cy="2261419"/>
        </p:xfrm>
        <a:graphic>
          <a:graphicData uri="http://schemas.openxmlformats.org/drawingml/2006/chart">
            <c:chart xmlns:c="http://schemas.openxmlformats.org/drawingml/2006/chart" xmlns:r="http://schemas.openxmlformats.org/officeDocument/2006/relationships" r:id="rId3"/>
          </a:graphicData>
        </a:graphic>
      </p:graphicFrame>
      <p:sp>
        <p:nvSpPr>
          <p:cNvPr id="13" name="Arrow: Right 12">
            <a:extLst>
              <a:ext uri="{FF2B5EF4-FFF2-40B4-BE49-F238E27FC236}">
                <a16:creationId xmlns:a16="http://schemas.microsoft.com/office/drawing/2014/main" id="{545F8D9D-6251-1AD6-F518-F8A9C381999B}"/>
              </a:ext>
            </a:extLst>
          </p:cNvPr>
          <p:cNvSpPr/>
          <p:nvPr/>
        </p:nvSpPr>
        <p:spPr>
          <a:xfrm>
            <a:off x="2578515" y="5053781"/>
            <a:ext cx="351502" cy="3441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Content Placeholder 2">
            <a:extLst>
              <a:ext uri="{FF2B5EF4-FFF2-40B4-BE49-F238E27FC236}">
                <a16:creationId xmlns:a16="http://schemas.microsoft.com/office/drawing/2014/main" id="{15B3D9C1-23C3-29EC-1D51-F431C8BAB570}"/>
              </a:ext>
            </a:extLst>
          </p:cNvPr>
          <p:cNvSpPr txBox="1">
            <a:spLocks/>
          </p:cNvSpPr>
          <p:nvPr/>
        </p:nvSpPr>
        <p:spPr>
          <a:xfrm>
            <a:off x="5471654" y="4288264"/>
            <a:ext cx="2045106" cy="1881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800" b="1" dirty="0"/>
              <a:t>Customer Acquisition Rate by Day</a:t>
            </a:r>
            <a:r>
              <a:rPr lang="en-IN" sz="1800" b="1" dirty="0"/>
              <a:t>: </a:t>
            </a:r>
            <a:r>
              <a:rPr lang="en-US" sz="1400" dirty="0"/>
              <a:t>This metric will help to understand customer acquisition rate day by day</a:t>
            </a:r>
            <a:endParaRPr lang="en-IN" sz="1800" b="1" dirty="0"/>
          </a:p>
        </p:txBody>
      </p:sp>
      <p:sp>
        <p:nvSpPr>
          <p:cNvPr id="15" name="Arrow: Right 14">
            <a:extLst>
              <a:ext uri="{FF2B5EF4-FFF2-40B4-BE49-F238E27FC236}">
                <a16:creationId xmlns:a16="http://schemas.microsoft.com/office/drawing/2014/main" id="{E323F260-7E26-EFB0-AE7B-EA7F476FF88F}"/>
              </a:ext>
            </a:extLst>
          </p:cNvPr>
          <p:cNvSpPr/>
          <p:nvPr/>
        </p:nvSpPr>
        <p:spPr>
          <a:xfrm>
            <a:off x="7619999" y="4970205"/>
            <a:ext cx="422786" cy="3441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Chart 9">
            <a:extLst>
              <a:ext uri="{FF2B5EF4-FFF2-40B4-BE49-F238E27FC236}">
                <a16:creationId xmlns:a16="http://schemas.microsoft.com/office/drawing/2014/main" id="{6CFD1A1C-6325-46EA-EED5-EA1560E2688F}"/>
              </a:ext>
            </a:extLst>
          </p:cNvPr>
          <p:cNvGraphicFramePr/>
          <p:nvPr>
            <p:extLst>
              <p:ext uri="{D42A27DB-BD31-4B8C-83A1-F6EECF244321}">
                <p14:modId xmlns:p14="http://schemas.microsoft.com/office/powerpoint/2010/main" val="1603682099"/>
              </p:ext>
            </p:extLst>
          </p:nvPr>
        </p:nvGraphicFramePr>
        <p:xfrm>
          <a:off x="8146024" y="4011561"/>
          <a:ext cx="3778857" cy="2261419"/>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CA56EFE4-D863-29F0-7610-0C6D48D99E31}"/>
              </a:ext>
            </a:extLst>
          </p:cNvPr>
          <p:cNvSpPr txBox="1"/>
          <p:nvPr/>
        </p:nvSpPr>
        <p:spPr>
          <a:xfrm>
            <a:off x="351501" y="1489980"/>
            <a:ext cx="4841154" cy="369332"/>
          </a:xfrm>
          <a:prstGeom prst="rect">
            <a:avLst/>
          </a:prstGeom>
          <a:noFill/>
        </p:spPr>
        <p:txBody>
          <a:bodyPr wrap="square" rtlCol="0">
            <a:spAutoFit/>
          </a:bodyPr>
          <a:lstStyle/>
          <a:p>
            <a:r>
              <a:rPr lang="en-US" b="1" dirty="0"/>
              <a:t>How do we measure customer growth?</a:t>
            </a:r>
            <a:endParaRPr lang="en-IN" b="1" dirty="0"/>
          </a:p>
        </p:txBody>
      </p:sp>
    </p:spTree>
    <p:extLst>
      <p:ext uri="{BB962C8B-B14F-4D97-AF65-F5344CB8AC3E}">
        <p14:creationId xmlns:p14="http://schemas.microsoft.com/office/powerpoint/2010/main" val="3259976677"/>
      </p:ext>
    </p:extLst>
  </p:cSld>
  <p:clrMapOvr>
    <a:masterClrMapping/>
  </p:clrMapOvr>
  <mc:AlternateContent xmlns:mc="http://schemas.openxmlformats.org/markup-compatibility/2006" xmlns:p14="http://schemas.microsoft.com/office/powerpoint/2010/main">
    <mc:Choice Requires="p14">
      <p:transition spd="slow" p14:dur="2000" advTm="5452"/>
    </mc:Choice>
    <mc:Fallback xmlns="">
      <p:transition spd="slow" advTm="54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Graphic spid="12" grpId="0">
        <p:bldAsOne/>
      </p:bldGraphic>
      <p:bldP spid="13" grpId="0" animBg="1"/>
      <p:bldP spid="14" grpId="0"/>
      <p:bldP spid="15" grpId="0" animBg="1"/>
      <p:bldGraphic spid="10"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82123-16B9-01A9-DA2F-98F201BB16BB}"/>
              </a:ext>
            </a:extLst>
          </p:cNvPr>
          <p:cNvSpPr>
            <a:spLocks noGrp="1"/>
          </p:cNvSpPr>
          <p:nvPr>
            <p:ph type="title"/>
          </p:nvPr>
        </p:nvSpPr>
        <p:spPr>
          <a:xfrm>
            <a:off x="5707623" y="503360"/>
            <a:ext cx="6032093" cy="1213765"/>
          </a:xfrm>
        </p:spPr>
        <p:txBody>
          <a:bodyPr>
            <a:normAutofit/>
          </a:bodyPr>
          <a:lstStyle/>
          <a:p>
            <a:r>
              <a:rPr lang="en-US" sz="2800" b="1" dirty="0"/>
              <a:t>Tracking Metrics for Customer Growth</a:t>
            </a:r>
            <a:br>
              <a:rPr lang="en-US" sz="2800" b="1" dirty="0"/>
            </a:br>
            <a:r>
              <a:rPr lang="en-US" sz="1400" dirty="0"/>
              <a:t>Attributes for Increased Growth</a:t>
            </a:r>
            <a:endParaRPr lang="en-IN" sz="1400" dirty="0"/>
          </a:p>
        </p:txBody>
      </p:sp>
      <p:sp>
        <p:nvSpPr>
          <p:cNvPr id="3" name="Content Placeholder 2">
            <a:extLst>
              <a:ext uri="{FF2B5EF4-FFF2-40B4-BE49-F238E27FC236}">
                <a16:creationId xmlns:a16="http://schemas.microsoft.com/office/drawing/2014/main" id="{66C19488-5EE1-35A5-DFC4-7D78DBD33878}"/>
              </a:ext>
            </a:extLst>
          </p:cNvPr>
          <p:cNvSpPr>
            <a:spLocks noGrp="1"/>
          </p:cNvSpPr>
          <p:nvPr>
            <p:ph idx="1"/>
          </p:nvPr>
        </p:nvSpPr>
        <p:spPr>
          <a:xfrm>
            <a:off x="351503" y="1953093"/>
            <a:ext cx="2145890" cy="1968213"/>
          </a:xfrm>
        </p:spPr>
        <p:txBody>
          <a:bodyPr>
            <a:normAutofit lnSpcReduction="10000"/>
          </a:bodyPr>
          <a:lstStyle/>
          <a:p>
            <a:pPr marL="0" indent="0">
              <a:buNone/>
            </a:pPr>
            <a:r>
              <a:rPr lang="en-IN" sz="1800" b="1" dirty="0"/>
              <a:t>Conversion Rate by Plan: </a:t>
            </a:r>
            <a:r>
              <a:rPr lang="en-US" sz="1400" dirty="0"/>
              <a:t>This metric will help to understand  the conversion rate of free trial customers to paid subscribers for different usage plans. This will highlight which plans have higher conversion rates.</a:t>
            </a:r>
            <a:endParaRPr lang="en-IN" sz="1800" b="1" dirty="0"/>
          </a:p>
        </p:txBody>
      </p:sp>
      <p:sp>
        <p:nvSpPr>
          <p:cNvPr id="9" name="Content Placeholder 2">
            <a:extLst>
              <a:ext uri="{FF2B5EF4-FFF2-40B4-BE49-F238E27FC236}">
                <a16:creationId xmlns:a16="http://schemas.microsoft.com/office/drawing/2014/main" id="{B94218F9-344D-E3FA-8D28-8BA562A1E195}"/>
              </a:ext>
            </a:extLst>
          </p:cNvPr>
          <p:cNvSpPr txBox="1">
            <a:spLocks/>
          </p:cNvSpPr>
          <p:nvPr/>
        </p:nvSpPr>
        <p:spPr>
          <a:xfrm>
            <a:off x="6786714" y="1909987"/>
            <a:ext cx="1850914" cy="17987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800" b="1" dirty="0"/>
              <a:t>Churn Rate by Plan</a:t>
            </a:r>
            <a:r>
              <a:rPr lang="en-IN" sz="1800" b="1" dirty="0"/>
              <a:t>: </a:t>
            </a:r>
            <a:r>
              <a:rPr lang="en-US" sz="1400" dirty="0"/>
              <a:t>This metric will help to understand that which plans have a higher rate of customer cancellations</a:t>
            </a:r>
            <a:endParaRPr lang="en-IN" sz="1800" b="1" dirty="0"/>
          </a:p>
        </p:txBody>
      </p:sp>
      <p:sp>
        <p:nvSpPr>
          <p:cNvPr id="13" name="Arrow: Right 12">
            <a:extLst>
              <a:ext uri="{FF2B5EF4-FFF2-40B4-BE49-F238E27FC236}">
                <a16:creationId xmlns:a16="http://schemas.microsoft.com/office/drawing/2014/main" id="{545F8D9D-6251-1AD6-F518-F8A9C381999B}"/>
              </a:ext>
            </a:extLst>
          </p:cNvPr>
          <p:cNvSpPr/>
          <p:nvPr/>
        </p:nvSpPr>
        <p:spPr>
          <a:xfrm>
            <a:off x="2273720" y="5050364"/>
            <a:ext cx="371162" cy="3441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Right 3">
            <a:extLst>
              <a:ext uri="{FF2B5EF4-FFF2-40B4-BE49-F238E27FC236}">
                <a16:creationId xmlns:a16="http://schemas.microsoft.com/office/drawing/2014/main" id="{EB005545-DCF9-FA3F-1F77-6B7945F5566F}"/>
              </a:ext>
            </a:extLst>
          </p:cNvPr>
          <p:cNvSpPr/>
          <p:nvPr/>
        </p:nvSpPr>
        <p:spPr>
          <a:xfrm>
            <a:off x="2450693" y="2643119"/>
            <a:ext cx="381003" cy="3441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4" name="Chart 23">
            <a:extLst>
              <a:ext uri="{FF2B5EF4-FFF2-40B4-BE49-F238E27FC236}">
                <a16:creationId xmlns:a16="http://schemas.microsoft.com/office/drawing/2014/main" id="{8E3FD594-BC1A-CCEC-5AF8-FC26AB4533AE}"/>
              </a:ext>
            </a:extLst>
          </p:cNvPr>
          <p:cNvGraphicFramePr/>
          <p:nvPr>
            <p:extLst>
              <p:ext uri="{D42A27DB-BD31-4B8C-83A1-F6EECF244321}">
                <p14:modId xmlns:p14="http://schemas.microsoft.com/office/powerpoint/2010/main" val="2556427277"/>
              </p:ext>
            </p:extLst>
          </p:nvPr>
        </p:nvGraphicFramePr>
        <p:xfrm>
          <a:off x="2831695" y="1825277"/>
          <a:ext cx="3854237" cy="2066534"/>
        </p:xfrm>
        <a:graphic>
          <a:graphicData uri="http://schemas.openxmlformats.org/drawingml/2006/chart">
            <c:chart xmlns:c="http://schemas.openxmlformats.org/drawingml/2006/chart" xmlns:r="http://schemas.openxmlformats.org/officeDocument/2006/relationships" r:id="rId3"/>
          </a:graphicData>
        </a:graphic>
      </p:graphicFrame>
      <p:sp>
        <p:nvSpPr>
          <p:cNvPr id="25" name="Content Placeholder 2">
            <a:extLst>
              <a:ext uri="{FF2B5EF4-FFF2-40B4-BE49-F238E27FC236}">
                <a16:creationId xmlns:a16="http://schemas.microsoft.com/office/drawing/2014/main" id="{1A43482A-AFBD-DDFD-E27F-317C3F015A04}"/>
              </a:ext>
            </a:extLst>
          </p:cNvPr>
          <p:cNvSpPr txBox="1">
            <a:spLocks/>
          </p:cNvSpPr>
          <p:nvPr/>
        </p:nvSpPr>
        <p:spPr>
          <a:xfrm>
            <a:off x="351504" y="4221193"/>
            <a:ext cx="1998406" cy="212061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800" b="1" dirty="0"/>
              <a:t>Customer Engagement by Genre</a:t>
            </a:r>
            <a:r>
              <a:rPr lang="en-IN" sz="1800" b="1" dirty="0"/>
              <a:t>: </a:t>
            </a:r>
            <a:r>
              <a:rPr lang="en-US" sz="1400" dirty="0"/>
              <a:t>Analyze customer engagement by tracking the average movie length watched and the count of movies viewed per genre.</a:t>
            </a:r>
            <a:endParaRPr lang="en-IN" sz="1800" b="1" dirty="0"/>
          </a:p>
        </p:txBody>
      </p:sp>
      <p:graphicFrame>
        <p:nvGraphicFramePr>
          <p:cNvPr id="28" name="Chart 27">
            <a:extLst>
              <a:ext uri="{FF2B5EF4-FFF2-40B4-BE49-F238E27FC236}">
                <a16:creationId xmlns:a16="http://schemas.microsoft.com/office/drawing/2014/main" id="{C0049DC8-7118-C450-DFA4-B37E83AF7D90}"/>
              </a:ext>
            </a:extLst>
          </p:cNvPr>
          <p:cNvGraphicFramePr/>
          <p:nvPr>
            <p:extLst>
              <p:ext uri="{D42A27DB-BD31-4B8C-83A1-F6EECF244321}">
                <p14:modId xmlns:p14="http://schemas.microsoft.com/office/powerpoint/2010/main" val="3412747699"/>
              </p:ext>
            </p:extLst>
          </p:nvPr>
        </p:nvGraphicFramePr>
        <p:xfrm>
          <a:off x="8868697" y="1854772"/>
          <a:ext cx="3087329" cy="1928885"/>
        </p:xfrm>
        <a:graphic>
          <a:graphicData uri="http://schemas.openxmlformats.org/drawingml/2006/chart">
            <c:chart xmlns:c="http://schemas.openxmlformats.org/drawingml/2006/chart" xmlns:r="http://schemas.openxmlformats.org/officeDocument/2006/relationships" r:id="rId4"/>
          </a:graphicData>
        </a:graphic>
      </p:graphicFrame>
      <p:sp>
        <p:nvSpPr>
          <p:cNvPr id="29" name="Arrow: Right 28">
            <a:extLst>
              <a:ext uri="{FF2B5EF4-FFF2-40B4-BE49-F238E27FC236}">
                <a16:creationId xmlns:a16="http://schemas.microsoft.com/office/drawing/2014/main" id="{3D0AE016-9928-C9F3-16D5-27489F55E429}"/>
              </a:ext>
            </a:extLst>
          </p:cNvPr>
          <p:cNvSpPr/>
          <p:nvPr/>
        </p:nvSpPr>
        <p:spPr>
          <a:xfrm>
            <a:off x="8576187" y="2618534"/>
            <a:ext cx="381004" cy="3441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2" name="Chart 31">
            <a:extLst>
              <a:ext uri="{FF2B5EF4-FFF2-40B4-BE49-F238E27FC236}">
                <a16:creationId xmlns:a16="http://schemas.microsoft.com/office/drawing/2014/main" id="{241F2569-EF1B-56F8-4D5B-8CF5EF0E06A5}"/>
              </a:ext>
            </a:extLst>
          </p:cNvPr>
          <p:cNvGraphicFramePr/>
          <p:nvPr>
            <p:extLst>
              <p:ext uri="{D42A27DB-BD31-4B8C-83A1-F6EECF244321}">
                <p14:modId xmlns:p14="http://schemas.microsoft.com/office/powerpoint/2010/main" val="386811668"/>
              </p:ext>
            </p:extLst>
          </p:nvPr>
        </p:nvGraphicFramePr>
        <p:xfrm>
          <a:off x="2641194" y="4092296"/>
          <a:ext cx="4044738" cy="2445477"/>
        </p:xfrm>
        <a:graphic>
          <a:graphicData uri="http://schemas.openxmlformats.org/drawingml/2006/chart">
            <c:chart xmlns:c="http://schemas.openxmlformats.org/drawingml/2006/chart" xmlns:r="http://schemas.openxmlformats.org/officeDocument/2006/relationships" r:id="rId5"/>
          </a:graphicData>
        </a:graphic>
      </p:graphicFrame>
      <p:sp>
        <p:nvSpPr>
          <p:cNvPr id="33" name="Content Placeholder 2">
            <a:extLst>
              <a:ext uri="{FF2B5EF4-FFF2-40B4-BE49-F238E27FC236}">
                <a16:creationId xmlns:a16="http://schemas.microsoft.com/office/drawing/2014/main" id="{99692BDB-323D-5CB2-232B-7B58ED31BEFB}"/>
              </a:ext>
            </a:extLst>
          </p:cNvPr>
          <p:cNvSpPr txBox="1">
            <a:spLocks/>
          </p:cNvSpPr>
          <p:nvPr/>
        </p:nvSpPr>
        <p:spPr>
          <a:xfrm>
            <a:off x="6786714" y="4188543"/>
            <a:ext cx="2099190" cy="227125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800" b="1" dirty="0"/>
              <a:t>Usage Patterns over Time</a:t>
            </a:r>
            <a:r>
              <a:rPr lang="en-IN" sz="1800" b="1" dirty="0"/>
              <a:t>: </a:t>
            </a:r>
            <a:r>
              <a:rPr lang="en-US" sz="1400" dirty="0"/>
              <a:t>This metric will help to understand  how customer usage patterns change over time by analyzing the number of movies watched and average movie length per month</a:t>
            </a:r>
            <a:endParaRPr lang="en-IN" sz="1800" b="1" dirty="0"/>
          </a:p>
        </p:txBody>
      </p:sp>
      <p:graphicFrame>
        <p:nvGraphicFramePr>
          <p:cNvPr id="36" name="Chart 35">
            <a:extLst>
              <a:ext uri="{FF2B5EF4-FFF2-40B4-BE49-F238E27FC236}">
                <a16:creationId xmlns:a16="http://schemas.microsoft.com/office/drawing/2014/main" id="{CAE6DDCD-01C3-329A-A518-E356718A5469}"/>
              </a:ext>
            </a:extLst>
          </p:cNvPr>
          <p:cNvGraphicFramePr/>
          <p:nvPr>
            <p:extLst>
              <p:ext uri="{D42A27DB-BD31-4B8C-83A1-F6EECF244321}">
                <p14:modId xmlns:p14="http://schemas.microsoft.com/office/powerpoint/2010/main" val="2784060173"/>
              </p:ext>
            </p:extLst>
          </p:nvPr>
        </p:nvGraphicFramePr>
        <p:xfrm>
          <a:off x="8986687" y="4092296"/>
          <a:ext cx="3061107" cy="2249511"/>
        </p:xfrm>
        <a:graphic>
          <a:graphicData uri="http://schemas.openxmlformats.org/drawingml/2006/chart">
            <c:chart xmlns:c="http://schemas.openxmlformats.org/drawingml/2006/chart" xmlns:r="http://schemas.openxmlformats.org/officeDocument/2006/relationships" r:id="rId6"/>
          </a:graphicData>
        </a:graphic>
      </p:graphicFrame>
      <p:sp>
        <p:nvSpPr>
          <p:cNvPr id="37" name="Arrow: Right 36">
            <a:extLst>
              <a:ext uri="{FF2B5EF4-FFF2-40B4-BE49-F238E27FC236}">
                <a16:creationId xmlns:a16="http://schemas.microsoft.com/office/drawing/2014/main" id="{FF6BE309-9727-2A9C-62CE-34864604E5F7}"/>
              </a:ext>
            </a:extLst>
          </p:cNvPr>
          <p:cNvSpPr/>
          <p:nvPr/>
        </p:nvSpPr>
        <p:spPr>
          <a:xfrm>
            <a:off x="8595852" y="4798144"/>
            <a:ext cx="381004" cy="3441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6AC8F63-E744-8568-743C-9275ED2983FA}"/>
              </a:ext>
            </a:extLst>
          </p:cNvPr>
          <p:cNvSpPr txBox="1"/>
          <p:nvPr/>
        </p:nvSpPr>
        <p:spPr>
          <a:xfrm flipH="1">
            <a:off x="452283" y="1327354"/>
            <a:ext cx="7690063" cy="553998"/>
          </a:xfrm>
          <a:prstGeom prst="rect">
            <a:avLst/>
          </a:prstGeom>
          <a:noFill/>
        </p:spPr>
        <p:txBody>
          <a:bodyPr wrap="square" rtlCol="0">
            <a:spAutoFit/>
          </a:bodyPr>
          <a:lstStyle/>
          <a:p>
            <a:r>
              <a:rPr lang="en-US" sz="1500" b="1" dirty="0"/>
              <a:t>What attributes are important for increased growth?</a:t>
            </a:r>
            <a:r>
              <a:rPr lang="en-US" sz="1500" dirty="0"/>
              <a:t> Based on the analysis important attributes are </a:t>
            </a:r>
            <a:r>
              <a:rPr lang="en-US" sz="1500" b="1" dirty="0"/>
              <a:t> “</a:t>
            </a:r>
            <a:r>
              <a:rPr lang="en-US" sz="1500" dirty="0"/>
              <a:t>Plan”, “Channel”, “Movie Genre”, “Movie Length”</a:t>
            </a:r>
            <a:endParaRPr lang="en-IN" sz="1500" dirty="0"/>
          </a:p>
        </p:txBody>
      </p:sp>
    </p:spTree>
    <p:extLst>
      <p:ext uri="{BB962C8B-B14F-4D97-AF65-F5344CB8AC3E}">
        <p14:creationId xmlns:p14="http://schemas.microsoft.com/office/powerpoint/2010/main" val="4173719382"/>
      </p:ext>
    </p:extLst>
  </p:cSld>
  <p:clrMapOvr>
    <a:masterClrMapping/>
  </p:clrMapOvr>
  <mc:AlternateContent xmlns:mc="http://schemas.openxmlformats.org/markup-compatibility/2006" xmlns:p14="http://schemas.microsoft.com/office/powerpoint/2010/main">
    <mc:Choice Requires="p14">
      <p:transition spd="slow" p14:dur="2000" advTm="5452"/>
    </mc:Choice>
    <mc:Fallback xmlns="">
      <p:transition spd="slow" advTm="54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3" grpId="0" animBg="1"/>
      <p:bldP spid="4" grpId="0" animBg="1"/>
      <p:bldGraphic spid="24" grpId="0">
        <p:bldAsOne/>
      </p:bldGraphic>
      <p:bldP spid="25" grpId="0"/>
      <p:bldGraphic spid="28" grpId="0">
        <p:bldAsOne/>
      </p:bldGraphic>
      <p:bldP spid="29" grpId="0" animBg="1"/>
      <p:bldGraphic spid="32" grpId="0">
        <p:bldAsOne/>
      </p:bldGraphic>
      <p:bldP spid="33" grpId="0"/>
      <p:bldGraphic spid="36" grpId="0">
        <p:bldAsOne/>
      </p:bldGraphic>
      <p:bldP spid="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82123-16B9-01A9-DA2F-98F201BB16BB}"/>
              </a:ext>
            </a:extLst>
          </p:cNvPr>
          <p:cNvSpPr>
            <a:spLocks noGrp="1"/>
          </p:cNvSpPr>
          <p:nvPr>
            <p:ph type="title"/>
          </p:nvPr>
        </p:nvSpPr>
        <p:spPr>
          <a:xfrm>
            <a:off x="6656438" y="431378"/>
            <a:ext cx="5073445" cy="1213765"/>
          </a:xfrm>
        </p:spPr>
        <p:txBody>
          <a:bodyPr>
            <a:normAutofit/>
          </a:bodyPr>
          <a:lstStyle/>
          <a:p>
            <a:r>
              <a:rPr lang="en-US" sz="2800" b="1" dirty="0"/>
              <a:t>Engaging Sticky Customers</a:t>
            </a:r>
            <a:endParaRPr lang="en-IN" sz="1600" dirty="0"/>
          </a:p>
        </p:txBody>
      </p:sp>
      <p:sp>
        <p:nvSpPr>
          <p:cNvPr id="3" name="Content Placeholder 2">
            <a:extLst>
              <a:ext uri="{FF2B5EF4-FFF2-40B4-BE49-F238E27FC236}">
                <a16:creationId xmlns:a16="http://schemas.microsoft.com/office/drawing/2014/main" id="{66C19488-5EE1-35A5-DFC4-7D78DBD33878}"/>
              </a:ext>
            </a:extLst>
          </p:cNvPr>
          <p:cNvSpPr>
            <a:spLocks noGrp="1"/>
          </p:cNvSpPr>
          <p:nvPr>
            <p:ph idx="1"/>
          </p:nvPr>
        </p:nvSpPr>
        <p:spPr>
          <a:xfrm>
            <a:off x="213851" y="2134992"/>
            <a:ext cx="2145890" cy="1758582"/>
          </a:xfrm>
        </p:spPr>
        <p:txBody>
          <a:bodyPr>
            <a:normAutofit/>
          </a:bodyPr>
          <a:lstStyle/>
          <a:p>
            <a:pPr marL="0" indent="0">
              <a:buNone/>
            </a:pPr>
            <a:r>
              <a:rPr lang="en-IN" sz="1800" b="1" dirty="0"/>
              <a:t>Movie Genres of Retained Customers: </a:t>
            </a:r>
            <a:r>
              <a:rPr lang="en-US" sz="1400" dirty="0"/>
              <a:t>This metric will help to understand the movie genres usage of retained customers </a:t>
            </a:r>
            <a:endParaRPr lang="en-IN" sz="1800" b="1" dirty="0"/>
          </a:p>
        </p:txBody>
      </p:sp>
      <p:graphicFrame>
        <p:nvGraphicFramePr>
          <p:cNvPr id="10" name="Chart 9">
            <a:extLst>
              <a:ext uri="{FF2B5EF4-FFF2-40B4-BE49-F238E27FC236}">
                <a16:creationId xmlns:a16="http://schemas.microsoft.com/office/drawing/2014/main" id="{DC27CABF-C8FE-11E5-043E-0B8478B54586}"/>
              </a:ext>
            </a:extLst>
          </p:cNvPr>
          <p:cNvGraphicFramePr/>
          <p:nvPr>
            <p:extLst>
              <p:ext uri="{D42A27DB-BD31-4B8C-83A1-F6EECF244321}">
                <p14:modId xmlns:p14="http://schemas.microsoft.com/office/powerpoint/2010/main" val="2949579082"/>
              </p:ext>
            </p:extLst>
          </p:nvPr>
        </p:nvGraphicFramePr>
        <p:xfrm>
          <a:off x="2824314" y="1807372"/>
          <a:ext cx="2986551" cy="2281083"/>
        </p:xfrm>
        <a:graphic>
          <a:graphicData uri="http://schemas.openxmlformats.org/drawingml/2006/chart">
            <c:chart xmlns:c="http://schemas.openxmlformats.org/drawingml/2006/chart" xmlns:r="http://schemas.openxmlformats.org/officeDocument/2006/relationships" r:id="rId3"/>
          </a:graphicData>
        </a:graphic>
      </p:graphicFrame>
      <p:sp>
        <p:nvSpPr>
          <p:cNvPr id="11" name="Arrow: Right 10">
            <a:extLst>
              <a:ext uri="{FF2B5EF4-FFF2-40B4-BE49-F238E27FC236}">
                <a16:creationId xmlns:a16="http://schemas.microsoft.com/office/drawing/2014/main" id="{D70D2DC5-3320-4B15-7805-5897E70475C9}"/>
              </a:ext>
            </a:extLst>
          </p:cNvPr>
          <p:cNvSpPr/>
          <p:nvPr/>
        </p:nvSpPr>
        <p:spPr>
          <a:xfrm>
            <a:off x="2359742" y="2736519"/>
            <a:ext cx="464572" cy="3441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Content Placeholder 2">
            <a:extLst>
              <a:ext uri="{FF2B5EF4-FFF2-40B4-BE49-F238E27FC236}">
                <a16:creationId xmlns:a16="http://schemas.microsoft.com/office/drawing/2014/main" id="{1AFFA3C1-1EBC-B62D-06A7-31053F172FFF}"/>
              </a:ext>
            </a:extLst>
          </p:cNvPr>
          <p:cNvSpPr txBox="1">
            <a:spLocks/>
          </p:cNvSpPr>
          <p:nvPr/>
        </p:nvSpPr>
        <p:spPr>
          <a:xfrm>
            <a:off x="6302474" y="1995945"/>
            <a:ext cx="1823258" cy="19172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sz="1800" b="1" dirty="0"/>
              <a:t>Plan Preferences of Retained Customers</a:t>
            </a:r>
            <a:r>
              <a:rPr lang="en-IN" sz="1800" b="1" dirty="0"/>
              <a:t>: </a:t>
            </a:r>
            <a:r>
              <a:rPr lang="en-US" sz="1400" dirty="0"/>
              <a:t>This metric will help to understand the plan references of retained customers </a:t>
            </a:r>
            <a:endParaRPr lang="en-IN" sz="1800" b="1" dirty="0"/>
          </a:p>
        </p:txBody>
      </p:sp>
      <p:graphicFrame>
        <p:nvGraphicFramePr>
          <p:cNvPr id="21" name="Chart 20">
            <a:extLst>
              <a:ext uri="{FF2B5EF4-FFF2-40B4-BE49-F238E27FC236}">
                <a16:creationId xmlns:a16="http://schemas.microsoft.com/office/drawing/2014/main" id="{0F8417D6-D6B4-3083-1F69-1F0D2150A455}"/>
              </a:ext>
            </a:extLst>
          </p:cNvPr>
          <p:cNvGraphicFramePr/>
          <p:nvPr>
            <p:extLst>
              <p:ext uri="{D42A27DB-BD31-4B8C-83A1-F6EECF244321}">
                <p14:modId xmlns:p14="http://schemas.microsoft.com/office/powerpoint/2010/main" val="1664573719"/>
              </p:ext>
            </p:extLst>
          </p:nvPr>
        </p:nvGraphicFramePr>
        <p:xfrm>
          <a:off x="8633932" y="1908847"/>
          <a:ext cx="3351587" cy="1917290"/>
        </p:xfrm>
        <a:graphic>
          <a:graphicData uri="http://schemas.openxmlformats.org/drawingml/2006/chart">
            <c:chart xmlns:c="http://schemas.openxmlformats.org/drawingml/2006/chart" xmlns:r="http://schemas.openxmlformats.org/officeDocument/2006/relationships" r:id="rId4"/>
          </a:graphicData>
        </a:graphic>
      </p:graphicFrame>
      <p:sp>
        <p:nvSpPr>
          <p:cNvPr id="22" name="Arrow: Right 21">
            <a:extLst>
              <a:ext uri="{FF2B5EF4-FFF2-40B4-BE49-F238E27FC236}">
                <a16:creationId xmlns:a16="http://schemas.microsoft.com/office/drawing/2014/main" id="{F364DBB0-6965-FC5F-0641-29FAB59B3585}"/>
              </a:ext>
            </a:extLst>
          </p:cNvPr>
          <p:cNvSpPr/>
          <p:nvPr/>
        </p:nvSpPr>
        <p:spPr>
          <a:xfrm>
            <a:off x="8213602" y="2774455"/>
            <a:ext cx="381003" cy="3441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Content Placeholder 2">
            <a:extLst>
              <a:ext uri="{FF2B5EF4-FFF2-40B4-BE49-F238E27FC236}">
                <a16:creationId xmlns:a16="http://schemas.microsoft.com/office/drawing/2014/main" id="{35E1F4C9-00A0-BC2A-9F8D-DB2BD7980685}"/>
              </a:ext>
            </a:extLst>
          </p:cNvPr>
          <p:cNvSpPr txBox="1">
            <a:spLocks/>
          </p:cNvSpPr>
          <p:nvPr/>
        </p:nvSpPr>
        <p:spPr>
          <a:xfrm>
            <a:off x="286975" y="4231025"/>
            <a:ext cx="1999642" cy="19796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IN" sz="1800" b="1" dirty="0"/>
              <a:t>Usage Frequency: </a:t>
            </a:r>
            <a:r>
              <a:rPr lang="en-US" sz="1400" dirty="0"/>
              <a:t>This metric will help to understand how frequently customers are using the service. Happy customers tend to use a service more frequently.</a:t>
            </a:r>
            <a:endParaRPr lang="en-IN" sz="1800" b="1" dirty="0"/>
          </a:p>
        </p:txBody>
      </p:sp>
      <p:graphicFrame>
        <p:nvGraphicFramePr>
          <p:cNvPr id="26" name="Chart 25">
            <a:extLst>
              <a:ext uri="{FF2B5EF4-FFF2-40B4-BE49-F238E27FC236}">
                <a16:creationId xmlns:a16="http://schemas.microsoft.com/office/drawing/2014/main" id="{68152EAD-31C0-B063-000F-DE1E62860FDA}"/>
              </a:ext>
            </a:extLst>
          </p:cNvPr>
          <p:cNvGraphicFramePr/>
          <p:nvPr>
            <p:extLst>
              <p:ext uri="{D42A27DB-BD31-4B8C-83A1-F6EECF244321}">
                <p14:modId xmlns:p14="http://schemas.microsoft.com/office/powerpoint/2010/main" val="2491103386"/>
              </p:ext>
            </p:extLst>
          </p:nvPr>
        </p:nvGraphicFramePr>
        <p:xfrm>
          <a:off x="2745658" y="4211357"/>
          <a:ext cx="3653301" cy="2415586"/>
        </p:xfrm>
        <a:graphic>
          <a:graphicData uri="http://schemas.openxmlformats.org/drawingml/2006/chart">
            <c:chart xmlns:c="http://schemas.openxmlformats.org/drawingml/2006/chart" xmlns:r="http://schemas.openxmlformats.org/officeDocument/2006/relationships" r:id="rId5"/>
          </a:graphicData>
        </a:graphic>
      </p:graphicFrame>
      <p:sp>
        <p:nvSpPr>
          <p:cNvPr id="27" name="Arrow: Right 26">
            <a:extLst>
              <a:ext uri="{FF2B5EF4-FFF2-40B4-BE49-F238E27FC236}">
                <a16:creationId xmlns:a16="http://schemas.microsoft.com/office/drawing/2014/main" id="{1AA6AB43-7D71-74BD-6C93-8175B425C8A7}"/>
              </a:ext>
            </a:extLst>
          </p:cNvPr>
          <p:cNvSpPr/>
          <p:nvPr/>
        </p:nvSpPr>
        <p:spPr>
          <a:xfrm>
            <a:off x="2330879" y="5040861"/>
            <a:ext cx="383459" cy="3441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Content Placeholder 2">
            <a:extLst>
              <a:ext uri="{FF2B5EF4-FFF2-40B4-BE49-F238E27FC236}">
                <a16:creationId xmlns:a16="http://schemas.microsoft.com/office/drawing/2014/main" id="{6B59E40C-13AD-231E-7FFA-D3023F7C3F40}"/>
              </a:ext>
            </a:extLst>
          </p:cNvPr>
          <p:cNvSpPr txBox="1">
            <a:spLocks/>
          </p:cNvSpPr>
          <p:nvPr/>
        </p:nvSpPr>
        <p:spPr>
          <a:xfrm>
            <a:off x="6398960" y="4231025"/>
            <a:ext cx="1901916" cy="23606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sz="1800" b="1" dirty="0"/>
              <a:t>Channel Preferences of Retained Customers</a:t>
            </a:r>
            <a:r>
              <a:rPr lang="en-IN" sz="1800" b="1" dirty="0"/>
              <a:t>: </a:t>
            </a:r>
            <a:r>
              <a:rPr lang="en-US" sz="1400" dirty="0"/>
              <a:t>This metric will help to understand the Channel references of retained customers </a:t>
            </a:r>
            <a:endParaRPr lang="en-IN" sz="1800" b="1" dirty="0"/>
          </a:p>
        </p:txBody>
      </p:sp>
      <p:graphicFrame>
        <p:nvGraphicFramePr>
          <p:cNvPr id="36" name="Chart 35">
            <a:extLst>
              <a:ext uri="{FF2B5EF4-FFF2-40B4-BE49-F238E27FC236}">
                <a16:creationId xmlns:a16="http://schemas.microsoft.com/office/drawing/2014/main" id="{87D6DB4E-8A7A-994E-51F7-6F9318B600A4}"/>
              </a:ext>
            </a:extLst>
          </p:cNvPr>
          <p:cNvGraphicFramePr/>
          <p:nvPr>
            <p:extLst>
              <p:ext uri="{D42A27DB-BD31-4B8C-83A1-F6EECF244321}">
                <p14:modId xmlns:p14="http://schemas.microsoft.com/office/powerpoint/2010/main" val="1269156364"/>
              </p:ext>
            </p:extLst>
          </p:nvPr>
        </p:nvGraphicFramePr>
        <p:xfrm>
          <a:off x="8681883" y="4211357"/>
          <a:ext cx="3401961" cy="2179610"/>
        </p:xfrm>
        <a:graphic>
          <a:graphicData uri="http://schemas.openxmlformats.org/drawingml/2006/chart">
            <c:chart xmlns:c="http://schemas.openxmlformats.org/drawingml/2006/chart" xmlns:r="http://schemas.openxmlformats.org/officeDocument/2006/relationships" r:id="rId6"/>
          </a:graphicData>
        </a:graphic>
      </p:graphicFrame>
      <p:sp>
        <p:nvSpPr>
          <p:cNvPr id="37" name="Arrow: Right 36">
            <a:extLst>
              <a:ext uri="{FF2B5EF4-FFF2-40B4-BE49-F238E27FC236}">
                <a16:creationId xmlns:a16="http://schemas.microsoft.com/office/drawing/2014/main" id="{FFB3904C-FAE2-3A35-DBC8-5FB8E2F4CB20}"/>
              </a:ext>
            </a:extLst>
          </p:cNvPr>
          <p:cNvSpPr/>
          <p:nvPr/>
        </p:nvSpPr>
        <p:spPr>
          <a:xfrm>
            <a:off x="8252930" y="5040862"/>
            <a:ext cx="381003" cy="3441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AAA69ABC-B2CC-8E8B-3D40-4F2F42392489}"/>
              </a:ext>
            </a:extLst>
          </p:cNvPr>
          <p:cNvSpPr txBox="1"/>
          <p:nvPr/>
        </p:nvSpPr>
        <p:spPr>
          <a:xfrm>
            <a:off x="206481" y="1411170"/>
            <a:ext cx="9080711" cy="584775"/>
          </a:xfrm>
          <a:prstGeom prst="rect">
            <a:avLst/>
          </a:prstGeom>
          <a:noFill/>
        </p:spPr>
        <p:txBody>
          <a:bodyPr wrap="square">
            <a:spAutoFit/>
          </a:bodyPr>
          <a:lstStyle/>
          <a:p>
            <a:r>
              <a:rPr lang="en-US" sz="1600" b="1" dirty="0"/>
              <a:t>What type of usage creates sticky customers (customers who retain at high rates)?</a:t>
            </a:r>
          </a:p>
          <a:p>
            <a:r>
              <a:rPr lang="en-US" sz="1600" b="1" dirty="0"/>
              <a:t>How can we tell if our customers are happy?</a:t>
            </a:r>
          </a:p>
        </p:txBody>
      </p:sp>
    </p:spTree>
    <p:extLst>
      <p:ext uri="{BB962C8B-B14F-4D97-AF65-F5344CB8AC3E}">
        <p14:creationId xmlns:p14="http://schemas.microsoft.com/office/powerpoint/2010/main" val="1433248351"/>
      </p:ext>
    </p:extLst>
  </p:cSld>
  <p:clrMapOvr>
    <a:masterClrMapping/>
  </p:clrMapOvr>
  <mc:AlternateContent xmlns:mc="http://schemas.openxmlformats.org/markup-compatibility/2006" xmlns:p14="http://schemas.microsoft.com/office/powerpoint/2010/main">
    <mc:Choice Requires="p14">
      <p:transition spd="slow" p14:dur="2000" advTm="5452"/>
    </mc:Choice>
    <mc:Fallback xmlns="">
      <p:transition spd="slow" advTm="54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10" grpId="0">
        <p:bldAsOne/>
      </p:bldGraphic>
      <p:bldP spid="11" grpId="0" animBg="1"/>
      <p:bldP spid="17" grpId="0"/>
      <p:bldGraphic spid="21" grpId="0">
        <p:bldAsOne/>
      </p:bldGraphic>
      <p:bldP spid="22" grpId="0" animBg="1"/>
      <p:bldP spid="23" grpId="0"/>
      <p:bldGraphic spid="26" grpId="0">
        <p:bldAsOne/>
      </p:bldGraphic>
      <p:bldP spid="27" grpId="0" animBg="1"/>
      <p:bldP spid="30" grpId="0"/>
      <p:bldGraphic spid="36" grpId="0">
        <p:bldAsOne/>
      </p:bldGraphic>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82123-16B9-01A9-DA2F-98F201BB16BB}"/>
              </a:ext>
            </a:extLst>
          </p:cNvPr>
          <p:cNvSpPr>
            <a:spLocks noGrp="1"/>
          </p:cNvSpPr>
          <p:nvPr>
            <p:ph type="title"/>
          </p:nvPr>
        </p:nvSpPr>
        <p:spPr>
          <a:xfrm>
            <a:off x="6430297" y="503360"/>
            <a:ext cx="5309419" cy="1213765"/>
          </a:xfrm>
        </p:spPr>
        <p:txBody>
          <a:bodyPr>
            <a:normAutofit fontScale="90000"/>
          </a:bodyPr>
          <a:lstStyle/>
          <a:p>
            <a:r>
              <a:rPr lang="en-US" sz="2800" b="1" dirty="0"/>
              <a:t>Enhancing Data Collection for Product Insights</a:t>
            </a:r>
            <a:endParaRPr lang="en-IN" sz="1400" dirty="0"/>
          </a:p>
        </p:txBody>
      </p:sp>
      <p:sp>
        <p:nvSpPr>
          <p:cNvPr id="3" name="Content Placeholder 2">
            <a:extLst>
              <a:ext uri="{FF2B5EF4-FFF2-40B4-BE49-F238E27FC236}">
                <a16:creationId xmlns:a16="http://schemas.microsoft.com/office/drawing/2014/main" id="{66C19488-5EE1-35A5-DFC4-7D78DBD33878}"/>
              </a:ext>
            </a:extLst>
          </p:cNvPr>
          <p:cNvSpPr>
            <a:spLocks noGrp="1"/>
          </p:cNvSpPr>
          <p:nvPr>
            <p:ph idx="1"/>
          </p:nvPr>
        </p:nvSpPr>
        <p:spPr>
          <a:xfrm>
            <a:off x="757084" y="2228411"/>
            <a:ext cx="3077497" cy="1743822"/>
          </a:xfrm>
        </p:spPr>
        <p:txBody>
          <a:bodyPr>
            <a:normAutofit/>
          </a:bodyPr>
          <a:lstStyle/>
          <a:p>
            <a:pPr marL="0" indent="0">
              <a:buNone/>
            </a:pPr>
            <a:r>
              <a:rPr lang="en-IN" sz="1800" b="1" dirty="0"/>
              <a:t>User Ratings and Reviews: </a:t>
            </a:r>
          </a:p>
          <a:p>
            <a:r>
              <a:rPr lang="en-US" sz="1400" dirty="0"/>
              <a:t>Enabling users to rate and review movies they watch</a:t>
            </a:r>
          </a:p>
          <a:p>
            <a:r>
              <a:rPr lang="en-US" sz="1400" dirty="0"/>
              <a:t>Gaining direct feedback on content quality and preferences</a:t>
            </a:r>
            <a:endParaRPr lang="en-IN" sz="1400" dirty="0"/>
          </a:p>
        </p:txBody>
      </p:sp>
      <p:sp>
        <p:nvSpPr>
          <p:cNvPr id="10" name="Content Placeholder 2">
            <a:extLst>
              <a:ext uri="{FF2B5EF4-FFF2-40B4-BE49-F238E27FC236}">
                <a16:creationId xmlns:a16="http://schemas.microsoft.com/office/drawing/2014/main" id="{713F8D52-0755-1E36-6076-D4B089F314E0}"/>
              </a:ext>
            </a:extLst>
          </p:cNvPr>
          <p:cNvSpPr txBox="1">
            <a:spLocks/>
          </p:cNvSpPr>
          <p:nvPr/>
        </p:nvSpPr>
        <p:spPr>
          <a:xfrm>
            <a:off x="4387643" y="2153265"/>
            <a:ext cx="3330680" cy="1818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IN" sz="1800" b="1" dirty="0"/>
              <a:t>Viewing Device Type: </a:t>
            </a:r>
          </a:p>
          <a:p>
            <a:r>
              <a:rPr lang="en-US" sz="1400" dirty="0"/>
              <a:t>Capturing the device used to access our platform (smartphone, tablet, smart TV, laptop etc.)</a:t>
            </a:r>
          </a:p>
          <a:p>
            <a:r>
              <a:rPr lang="en-US" sz="1400" dirty="0"/>
              <a:t>Understanding user behavior across different devices.</a:t>
            </a:r>
          </a:p>
        </p:txBody>
      </p:sp>
      <p:pic>
        <p:nvPicPr>
          <p:cNvPr id="16" name="Picture 15">
            <a:extLst>
              <a:ext uri="{FF2B5EF4-FFF2-40B4-BE49-F238E27FC236}">
                <a16:creationId xmlns:a16="http://schemas.microsoft.com/office/drawing/2014/main" id="{58486B61-7A58-BC4E-14AA-DBF346F13B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1935" y="4087563"/>
            <a:ext cx="1838633" cy="1630500"/>
          </a:xfrm>
          <a:prstGeom prst="rect">
            <a:avLst/>
          </a:prstGeom>
        </p:spPr>
      </p:pic>
      <p:pic>
        <p:nvPicPr>
          <p:cNvPr id="18" name="Picture 17">
            <a:extLst>
              <a:ext uri="{FF2B5EF4-FFF2-40B4-BE49-F238E27FC236}">
                <a16:creationId xmlns:a16="http://schemas.microsoft.com/office/drawing/2014/main" id="{524B1915-0BA7-0D6D-603D-74DC8731B1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7523" y="4084280"/>
            <a:ext cx="1838633" cy="1630499"/>
          </a:xfrm>
          <a:prstGeom prst="rect">
            <a:avLst/>
          </a:prstGeom>
        </p:spPr>
      </p:pic>
      <p:sp>
        <p:nvSpPr>
          <p:cNvPr id="19" name="Content Placeholder 2">
            <a:extLst>
              <a:ext uri="{FF2B5EF4-FFF2-40B4-BE49-F238E27FC236}">
                <a16:creationId xmlns:a16="http://schemas.microsoft.com/office/drawing/2014/main" id="{0EAE27B6-61E4-4A62-5FA3-10374E8E4328}"/>
              </a:ext>
            </a:extLst>
          </p:cNvPr>
          <p:cNvSpPr txBox="1">
            <a:spLocks/>
          </p:cNvSpPr>
          <p:nvPr/>
        </p:nvSpPr>
        <p:spPr>
          <a:xfrm>
            <a:off x="8438533" y="2153265"/>
            <a:ext cx="3301183" cy="181896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IN" sz="1800" b="1" dirty="0"/>
              <a:t>Subscription Charge History: </a:t>
            </a:r>
          </a:p>
          <a:p>
            <a:r>
              <a:rPr lang="en-US" sz="1600" dirty="0"/>
              <a:t>Recording changes in subscription plans and pricing for each user.</a:t>
            </a:r>
          </a:p>
          <a:p>
            <a:r>
              <a:rPr lang="en-US" sz="1600" dirty="0"/>
              <a:t>Identifying patterns in user behavior related to plan changes</a:t>
            </a:r>
            <a:r>
              <a:rPr lang="en-US" sz="1400" dirty="0"/>
              <a:t>.</a:t>
            </a:r>
            <a:endParaRPr lang="en-IN" sz="1400" dirty="0"/>
          </a:p>
        </p:txBody>
      </p:sp>
      <p:pic>
        <p:nvPicPr>
          <p:cNvPr id="22" name="Picture 21">
            <a:extLst>
              <a:ext uri="{FF2B5EF4-FFF2-40B4-BE49-F238E27FC236}">
                <a16:creationId xmlns:a16="http://schemas.microsoft.com/office/drawing/2014/main" id="{2F443B10-1748-F18C-8E6E-89CBD868D0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2934" y="4087562"/>
            <a:ext cx="1629698" cy="1630499"/>
          </a:xfrm>
          <a:prstGeom prst="rect">
            <a:avLst/>
          </a:prstGeom>
        </p:spPr>
      </p:pic>
      <p:sp>
        <p:nvSpPr>
          <p:cNvPr id="7" name="TextBox 6">
            <a:extLst>
              <a:ext uri="{FF2B5EF4-FFF2-40B4-BE49-F238E27FC236}">
                <a16:creationId xmlns:a16="http://schemas.microsoft.com/office/drawing/2014/main" id="{47D39CA4-4FDF-000E-A772-887025779C3C}"/>
              </a:ext>
            </a:extLst>
          </p:cNvPr>
          <p:cNvSpPr txBox="1"/>
          <p:nvPr/>
        </p:nvSpPr>
        <p:spPr>
          <a:xfrm>
            <a:off x="757084" y="1588483"/>
            <a:ext cx="9940413" cy="369332"/>
          </a:xfrm>
          <a:prstGeom prst="rect">
            <a:avLst/>
          </a:prstGeom>
          <a:noFill/>
        </p:spPr>
        <p:txBody>
          <a:bodyPr wrap="square">
            <a:spAutoFit/>
          </a:bodyPr>
          <a:lstStyle/>
          <a:p>
            <a:r>
              <a:rPr lang="en-US" b="1" dirty="0"/>
              <a:t>What additional fields would we like to instrument in the product and add to the data?</a:t>
            </a:r>
            <a:endParaRPr lang="en-IN" b="1" dirty="0"/>
          </a:p>
        </p:txBody>
      </p:sp>
    </p:spTree>
    <p:extLst>
      <p:ext uri="{BB962C8B-B14F-4D97-AF65-F5344CB8AC3E}">
        <p14:creationId xmlns:p14="http://schemas.microsoft.com/office/powerpoint/2010/main" val="992609859"/>
      </p:ext>
    </p:extLst>
  </p:cSld>
  <p:clrMapOvr>
    <a:masterClrMapping/>
  </p:clrMapOvr>
  <mc:AlternateContent xmlns:mc="http://schemas.openxmlformats.org/markup-compatibility/2006" xmlns:p14="http://schemas.microsoft.com/office/powerpoint/2010/main">
    <mc:Choice Requires="p14">
      <p:transition spd="slow" p14:dur="2000" advTm="5452"/>
    </mc:Choice>
    <mc:Fallback xmlns="">
      <p:transition spd="slow" advTm="54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82123-16B9-01A9-DA2F-98F201BB16BB}"/>
              </a:ext>
            </a:extLst>
          </p:cNvPr>
          <p:cNvSpPr>
            <a:spLocks noGrp="1"/>
          </p:cNvSpPr>
          <p:nvPr>
            <p:ph type="title"/>
          </p:nvPr>
        </p:nvSpPr>
        <p:spPr>
          <a:xfrm>
            <a:off x="6646606" y="503360"/>
            <a:ext cx="5093110" cy="1213765"/>
          </a:xfrm>
        </p:spPr>
        <p:txBody>
          <a:bodyPr>
            <a:normAutofit fontScale="90000"/>
          </a:bodyPr>
          <a:lstStyle/>
          <a:p>
            <a:r>
              <a:rPr lang="en-US" sz="2800" b="1" dirty="0"/>
              <a:t>Idea for Customer Growth &amp; Testing and Learning Plan</a:t>
            </a:r>
            <a:endParaRPr lang="en-IN" sz="1400" dirty="0"/>
          </a:p>
        </p:txBody>
      </p:sp>
      <p:sp>
        <p:nvSpPr>
          <p:cNvPr id="5" name="Content Placeholder 4">
            <a:extLst>
              <a:ext uri="{FF2B5EF4-FFF2-40B4-BE49-F238E27FC236}">
                <a16:creationId xmlns:a16="http://schemas.microsoft.com/office/drawing/2014/main" id="{6518CB41-78BF-24E6-BA82-DB3178323088}"/>
              </a:ext>
            </a:extLst>
          </p:cNvPr>
          <p:cNvSpPr>
            <a:spLocks noGrp="1"/>
          </p:cNvSpPr>
          <p:nvPr>
            <p:ph idx="1"/>
          </p:nvPr>
        </p:nvSpPr>
        <p:spPr>
          <a:xfrm>
            <a:off x="442453" y="1632156"/>
            <a:ext cx="5319250" cy="2723534"/>
          </a:xfrm>
        </p:spPr>
        <p:txBody>
          <a:bodyPr>
            <a:normAutofit fontScale="92500" lnSpcReduction="20000"/>
          </a:bodyPr>
          <a:lstStyle/>
          <a:p>
            <a:pPr marL="0" indent="0">
              <a:buNone/>
            </a:pPr>
            <a:r>
              <a:rPr lang="en-IN" sz="1900" b="1" dirty="0"/>
              <a:t>Analyzing Data Points:</a:t>
            </a:r>
          </a:p>
          <a:p>
            <a:pPr marL="0" indent="0">
              <a:buNone/>
            </a:pPr>
            <a:r>
              <a:rPr lang="en-IN" sz="2000" b="1" dirty="0"/>
              <a:t>1. </a:t>
            </a:r>
            <a:r>
              <a:rPr lang="en-IN" sz="1800" b="1" dirty="0"/>
              <a:t>Channel Conversion Rates:</a:t>
            </a:r>
          </a:p>
          <a:p>
            <a:r>
              <a:rPr lang="en-US" sz="1600" dirty="0"/>
              <a:t>Understand which marketing channels have the highest conversion rates.</a:t>
            </a:r>
          </a:p>
          <a:p>
            <a:r>
              <a:rPr lang="en-US" sz="1600" dirty="0"/>
              <a:t>Tailor trial offers to align with the most successful channels.</a:t>
            </a:r>
          </a:p>
          <a:p>
            <a:pPr marL="0" indent="0">
              <a:buNone/>
            </a:pPr>
            <a:r>
              <a:rPr lang="en-US" sz="1800" b="1" dirty="0"/>
              <a:t>2. Cohort Analysis: Retention  &amp; Churn Rates:</a:t>
            </a:r>
          </a:p>
          <a:p>
            <a:r>
              <a:rPr lang="en-US" sz="1600" dirty="0"/>
              <a:t>Identify groups with the highest retention rates after conversion.</a:t>
            </a:r>
          </a:p>
          <a:p>
            <a:r>
              <a:rPr lang="en-US" sz="1600" dirty="0"/>
              <a:t>Customize trial duration and benefits for these groups.</a:t>
            </a:r>
            <a:endParaRPr lang="en-IN" sz="1600" dirty="0"/>
          </a:p>
          <a:p>
            <a:pPr marL="0" indent="0">
              <a:buNone/>
            </a:pPr>
            <a:endParaRPr lang="en-IN" sz="1800" b="1" dirty="0"/>
          </a:p>
        </p:txBody>
      </p:sp>
      <p:sp>
        <p:nvSpPr>
          <p:cNvPr id="9" name="Content Placeholder 4">
            <a:extLst>
              <a:ext uri="{FF2B5EF4-FFF2-40B4-BE49-F238E27FC236}">
                <a16:creationId xmlns:a16="http://schemas.microsoft.com/office/drawing/2014/main" id="{848FDE9D-F69B-442F-CEF7-975C3EFDD56C}"/>
              </a:ext>
            </a:extLst>
          </p:cNvPr>
          <p:cNvSpPr txBox="1">
            <a:spLocks/>
          </p:cNvSpPr>
          <p:nvPr/>
        </p:nvSpPr>
        <p:spPr>
          <a:xfrm>
            <a:off x="442452" y="4473678"/>
            <a:ext cx="5181601" cy="228108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IN" sz="1900" b="1" dirty="0"/>
              <a:t>Idea &amp; Belief: </a:t>
            </a:r>
          </a:p>
          <a:p>
            <a:r>
              <a:rPr lang="en-US" sz="1600" dirty="0"/>
              <a:t>Implementing Personalized Trial Offers based on customer preferences, such as genre preferences and usage patterns. The belief is that tailoring trial offers will increase conversions and retention, ultimately leading to sustainable growth.</a:t>
            </a:r>
          </a:p>
          <a:p>
            <a:r>
              <a:rPr lang="en-US" sz="1600" dirty="0"/>
              <a:t>We can also show visual comparison of conversion rates before and after the implementation of personalized trial offers</a:t>
            </a:r>
            <a:endParaRPr lang="en-IN" sz="1600" dirty="0"/>
          </a:p>
        </p:txBody>
      </p:sp>
      <p:sp>
        <p:nvSpPr>
          <p:cNvPr id="12" name="Content Placeholder 4">
            <a:extLst>
              <a:ext uri="{FF2B5EF4-FFF2-40B4-BE49-F238E27FC236}">
                <a16:creationId xmlns:a16="http://schemas.microsoft.com/office/drawing/2014/main" id="{D23992F2-56CF-787B-D394-F2768540D62D}"/>
              </a:ext>
            </a:extLst>
          </p:cNvPr>
          <p:cNvSpPr txBox="1">
            <a:spLocks/>
          </p:cNvSpPr>
          <p:nvPr/>
        </p:nvSpPr>
        <p:spPr>
          <a:xfrm>
            <a:off x="5958348" y="1632156"/>
            <a:ext cx="6007510" cy="5043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IN" sz="1800" b="1" dirty="0"/>
              <a:t>Testing and Learning Plan:</a:t>
            </a:r>
          </a:p>
          <a:p>
            <a:r>
              <a:rPr lang="en-US" sz="1700" b="1" dirty="0"/>
              <a:t>Testing Approach</a:t>
            </a:r>
            <a:r>
              <a:rPr lang="en-US" sz="1700" dirty="0"/>
              <a:t>:</a:t>
            </a:r>
          </a:p>
          <a:p>
            <a:pPr lvl="1"/>
            <a:r>
              <a:rPr lang="en-US" sz="1600" dirty="0"/>
              <a:t>A/B Testing: Trial Offers with Personalization vs Standard Offers</a:t>
            </a:r>
          </a:p>
          <a:p>
            <a:pPr lvl="1"/>
            <a:r>
              <a:rPr lang="en-US" sz="1600" dirty="0"/>
              <a:t>Key Metrics:</a:t>
            </a:r>
          </a:p>
          <a:p>
            <a:pPr lvl="2"/>
            <a:r>
              <a:rPr lang="en-US" sz="1600" b="1" dirty="0"/>
              <a:t>Conversion Rate</a:t>
            </a:r>
            <a:r>
              <a:rPr lang="en-US" sz="1600" dirty="0"/>
              <a:t>: How many people decide to try out the personalized trial?</a:t>
            </a:r>
          </a:p>
          <a:p>
            <a:pPr lvl="2"/>
            <a:r>
              <a:rPr lang="en-US" sz="1600" b="1" dirty="0"/>
              <a:t>Retention Rate</a:t>
            </a:r>
            <a:r>
              <a:rPr lang="en-US" sz="1600" dirty="0"/>
              <a:t>: How many people decide to try out the personalized trial?</a:t>
            </a:r>
          </a:p>
          <a:p>
            <a:r>
              <a:rPr lang="en-US" sz="1700" b="1" dirty="0"/>
              <a:t>Learning Plan</a:t>
            </a:r>
            <a:r>
              <a:rPr lang="en-US" sz="1700" dirty="0"/>
              <a:t>:</a:t>
            </a:r>
          </a:p>
          <a:p>
            <a:pPr lvl="1"/>
            <a:r>
              <a:rPr lang="en-US" sz="1700" b="1" dirty="0"/>
              <a:t>Analyze Conversion and Retention Differences: </a:t>
            </a:r>
            <a:r>
              <a:rPr lang="en-US" sz="1600" dirty="0"/>
              <a:t>We'll compare how the two groups performed.</a:t>
            </a:r>
          </a:p>
          <a:p>
            <a:pPr lvl="1"/>
            <a:r>
              <a:rPr lang="en-US" sz="1700" b="1" dirty="0"/>
              <a:t>Iterate Based on Results: </a:t>
            </a:r>
            <a:r>
              <a:rPr lang="en-US" sz="1600" dirty="0"/>
              <a:t>We'll compare how the two groups performed.</a:t>
            </a:r>
          </a:p>
          <a:p>
            <a:pPr marL="0" indent="0">
              <a:buNone/>
            </a:pPr>
            <a:endParaRPr lang="en-IN" sz="2000" b="1" dirty="0"/>
          </a:p>
        </p:txBody>
      </p:sp>
    </p:spTree>
    <p:extLst>
      <p:ext uri="{BB962C8B-B14F-4D97-AF65-F5344CB8AC3E}">
        <p14:creationId xmlns:p14="http://schemas.microsoft.com/office/powerpoint/2010/main" val="1941373125"/>
      </p:ext>
    </p:extLst>
  </p:cSld>
  <p:clrMapOvr>
    <a:masterClrMapping/>
  </p:clrMapOvr>
  <mc:AlternateContent xmlns:mc="http://schemas.openxmlformats.org/markup-compatibility/2006" xmlns:p14="http://schemas.microsoft.com/office/powerpoint/2010/main">
    <mc:Choice Requires="p14">
      <p:transition spd="slow" p14:dur="2000" advTm="5452"/>
    </mc:Choice>
    <mc:Fallback xmlns="">
      <p:transition spd="slow" advTm="54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82123-16B9-01A9-DA2F-98F201BB16BB}"/>
              </a:ext>
            </a:extLst>
          </p:cNvPr>
          <p:cNvSpPr>
            <a:spLocks noGrp="1"/>
          </p:cNvSpPr>
          <p:nvPr>
            <p:ph type="title"/>
          </p:nvPr>
        </p:nvSpPr>
        <p:spPr>
          <a:xfrm>
            <a:off x="6646606" y="503360"/>
            <a:ext cx="5093110" cy="1050137"/>
          </a:xfrm>
        </p:spPr>
        <p:txBody>
          <a:bodyPr>
            <a:normAutofit/>
          </a:bodyPr>
          <a:lstStyle/>
          <a:p>
            <a:r>
              <a:rPr lang="en-US" sz="2800" b="1" dirty="0"/>
              <a:t>Predictive Analytics for Engagement</a:t>
            </a:r>
            <a:endParaRPr lang="en-IN" sz="1400" dirty="0"/>
          </a:p>
        </p:txBody>
      </p:sp>
      <p:sp>
        <p:nvSpPr>
          <p:cNvPr id="5" name="Content Placeholder 4">
            <a:extLst>
              <a:ext uri="{FF2B5EF4-FFF2-40B4-BE49-F238E27FC236}">
                <a16:creationId xmlns:a16="http://schemas.microsoft.com/office/drawing/2014/main" id="{6518CB41-78BF-24E6-BA82-DB3178323088}"/>
              </a:ext>
            </a:extLst>
          </p:cNvPr>
          <p:cNvSpPr>
            <a:spLocks noGrp="1"/>
          </p:cNvSpPr>
          <p:nvPr>
            <p:ph idx="1"/>
          </p:nvPr>
        </p:nvSpPr>
        <p:spPr>
          <a:xfrm>
            <a:off x="442452" y="1632155"/>
            <a:ext cx="11218605" cy="4857135"/>
          </a:xfrm>
        </p:spPr>
        <p:txBody>
          <a:bodyPr>
            <a:normAutofit/>
          </a:bodyPr>
          <a:lstStyle/>
          <a:p>
            <a:pPr marL="0" indent="0">
              <a:buNone/>
            </a:pPr>
            <a:r>
              <a:rPr lang="en-US" sz="1800" dirty="0"/>
              <a:t>As we focus on increasing customer engagement, We can explore predictive analytics can be a powerful tool to achieve this goal.</a:t>
            </a:r>
          </a:p>
          <a:p>
            <a:pPr marL="0" indent="0">
              <a:buNone/>
            </a:pPr>
            <a:r>
              <a:rPr lang="en-IN" sz="1800" b="1" dirty="0"/>
              <a:t>Applying Data Modelling for Engagement:</a:t>
            </a:r>
          </a:p>
          <a:p>
            <a:pPr marL="0" indent="0">
              <a:buNone/>
            </a:pPr>
            <a:r>
              <a:rPr lang="en-US" sz="1600" b="1" dirty="0"/>
              <a:t>1. </a:t>
            </a:r>
            <a:r>
              <a:rPr lang="en-US" sz="1800" b="1" dirty="0"/>
              <a:t>Predicting User Preferences:</a:t>
            </a:r>
          </a:p>
          <a:p>
            <a:pPr lvl="1"/>
            <a:r>
              <a:rPr lang="en-US" sz="1600" dirty="0"/>
              <a:t>Recommending movies based on genre and user watch history.</a:t>
            </a:r>
          </a:p>
          <a:p>
            <a:pPr lvl="1"/>
            <a:r>
              <a:rPr lang="en-US" sz="1600" dirty="0"/>
              <a:t>Personalizing content suggestions to cater to individual tastes</a:t>
            </a:r>
            <a:r>
              <a:rPr lang="en-US" sz="1600" b="1" dirty="0"/>
              <a:t>.</a:t>
            </a:r>
            <a:endParaRPr lang="en-US" sz="1400" b="1" dirty="0"/>
          </a:p>
          <a:p>
            <a:pPr marL="0" lvl="1" indent="0">
              <a:spcBef>
                <a:spcPts val="1000"/>
              </a:spcBef>
              <a:buNone/>
            </a:pPr>
            <a:r>
              <a:rPr lang="en-US" sz="1800" b="1" dirty="0"/>
              <a:t>Utilizing Predictive Models to Curate Content:</a:t>
            </a:r>
          </a:p>
          <a:p>
            <a:pPr marL="0" indent="0">
              <a:buNone/>
            </a:pPr>
            <a:r>
              <a:rPr lang="en-US" sz="1600" b="1" dirty="0"/>
              <a:t>2. Data Insights and Pattern Recognition:</a:t>
            </a:r>
          </a:p>
          <a:p>
            <a:pPr lvl="1"/>
            <a:r>
              <a:rPr lang="en-US" sz="1600" dirty="0"/>
              <a:t>Analyzing user behavior and historical data to identify patterns.</a:t>
            </a:r>
          </a:p>
          <a:p>
            <a:pPr lvl="1"/>
            <a:r>
              <a:rPr lang="en-US" sz="1600" dirty="0"/>
              <a:t>Understanding which genres and types of movies resonate with each user</a:t>
            </a:r>
            <a:r>
              <a:rPr lang="en-US" sz="1600" b="1" dirty="0"/>
              <a:t>.</a:t>
            </a:r>
          </a:p>
          <a:p>
            <a:pPr marL="0" lvl="1" indent="0">
              <a:spcBef>
                <a:spcPts val="1000"/>
              </a:spcBef>
              <a:buNone/>
            </a:pPr>
            <a:r>
              <a:rPr lang="en-US" sz="1600" b="1" dirty="0"/>
              <a:t>3. Delivering Content that Resonates with Individual Users:</a:t>
            </a:r>
          </a:p>
          <a:p>
            <a:pPr marL="742950" lvl="2" indent="-285750">
              <a:spcBef>
                <a:spcPts val="1000"/>
              </a:spcBef>
            </a:pPr>
            <a:r>
              <a:rPr lang="en-US" sz="1600" dirty="0"/>
              <a:t>Generating recommendations using predictive algorithms.</a:t>
            </a:r>
          </a:p>
          <a:p>
            <a:pPr marL="742950" lvl="2" indent="-285750">
              <a:spcBef>
                <a:spcPts val="1000"/>
              </a:spcBef>
            </a:pPr>
            <a:r>
              <a:rPr lang="en-US" sz="1600" dirty="0"/>
              <a:t>Presenting users with content that matches their preferences.</a:t>
            </a:r>
            <a:endParaRPr lang="en-IN" sz="1600" dirty="0"/>
          </a:p>
        </p:txBody>
      </p:sp>
    </p:spTree>
    <p:extLst>
      <p:ext uri="{BB962C8B-B14F-4D97-AF65-F5344CB8AC3E}">
        <p14:creationId xmlns:p14="http://schemas.microsoft.com/office/powerpoint/2010/main" val="2389708445"/>
      </p:ext>
    </p:extLst>
  </p:cSld>
  <p:clrMapOvr>
    <a:masterClrMapping/>
  </p:clrMapOvr>
  <mc:AlternateContent xmlns:mc="http://schemas.openxmlformats.org/markup-compatibility/2006" xmlns:p14="http://schemas.microsoft.com/office/powerpoint/2010/main">
    <mc:Choice Requires="p14">
      <p:transition spd="slow" p14:dur="2000" advTm="5452"/>
    </mc:Choice>
    <mc:Fallback xmlns="">
      <p:transition spd="slow" advTm="545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2|0.5|0.5|0.4|0.4|0.7|0.5|0.5|0.8"/>
</p:tagLst>
</file>

<file path=ppt/tags/tag2.xml><?xml version="1.0" encoding="utf-8"?>
<p:tagLst xmlns:a="http://schemas.openxmlformats.org/drawingml/2006/main" xmlns:r="http://schemas.openxmlformats.org/officeDocument/2006/relationships" xmlns:p="http://schemas.openxmlformats.org/presentationml/2006/main">
  <p:tag name="TIMING" val="|0.8|0.5|2"/>
</p:tagLst>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582</TotalTime>
  <Words>1358</Words>
  <Application>Microsoft Office PowerPoint</Application>
  <PresentationFormat>Widescreen</PresentationFormat>
  <Paragraphs>124</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Century Gothic</vt:lpstr>
      <vt:lpstr>Vapor Trail</vt:lpstr>
      <vt:lpstr>DATA DRIVEN ISIGHTS FOR NETFLIX CUSTOMER GROWTH AND ENGAGEMENT</vt:lpstr>
      <vt:lpstr>aGENDA</vt:lpstr>
      <vt:lpstr>Understanding Our Data</vt:lpstr>
      <vt:lpstr>Tracking Metrics for Customer Growth Metrics for Customer Growth</vt:lpstr>
      <vt:lpstr>Tracking Metrics for Customer Growth Attributes for Increased Growth</vt:lpstr>
      <vt:lpstr>Engaging Sticky Customers</vt:lpstr>
      <vt:lpstr>Enhancing Data Collection for Product Insights</vt:lpstr>
      <vt:lpstr>Idea for Customer Growth &amp; Testing and Learning Plan</vt:lpstr>
      <vt:lpstr>Predictive Analytics for Engagement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Data for Netflix Growth and Engagement</dc:title>
  <dc:creator>DEBAPRIYA SAHA</dc:creator>
  <cp:lastModifiedBy>DEBAPRIYA SAHA</cp:lastModifiedBy>
  <cp:revision>17</cp:revision>
  <dcterms:created xsi:type="dcterms:W3CDTF">2023-08-19T15:49:38Z</dcterms:created>
  <dcterms:modified xsi:type="dcterms:W3CDTF">2023-08-20T07:43:23Z</dcterms:modified>
</cp:coreProperties>
</file>