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EACE"/>
    <a:srgbClr val="FC00EC"/>
    <a:srgbClr val="25EE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8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029A-222A-BF45-BA90-E1C44E6E869C}" type="datetimeFigureOut"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9B48-53D6-7E40-A94A-120722A8E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029A-222A-BF45-BA90-E1C44E6E869C}" type="datetimeFigureOut"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9B48-53D6-7E40-A94A-120722A8E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8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029A-222A-BF45-BA90-E1C44E6E869C}" type="datetimeFigureOut"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9B48-53D6-7E40-A94A-120722A8E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4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029A-222A-BF45-BA90-E1C44E6E869C}" type="datetimeFigureOut"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9B48-53D6-7E40-A94A-120722A8E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029A-222A-BF45-BA90-E1C44E6E869C}" type="datetimeFigureOut"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9B48-53D6-7E40-A94A-120722A8E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029A-222A-BF45-BA90-E1C44E6E869C}" type="datetimeFigureOut"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9B48-53D6-7E40-A94A-120722A8E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3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029A-222A-BF45-BA90-E1C44E6E869C}" type="datetimeFigureOut">
              <a:t>2/8/18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9B48-53D6-7E40-A94A-120722A8E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2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029A-222A-BF45-BA90-E1C44E6E869C}" type="datetimeFigureOut">
              <a:t>2/8/18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9B48-53D6-7E40-A94A-120722A8E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029A-222A-BF45-BA90-E1C44E6E869C}" type="datetimeFigureOut">
              <a:t>2/8/18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9B48-53D6-7E40-A94A-120722A8E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2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029A-222A-BF45-BA90-E1C44E6E869C}" type="datetimeFigureOut"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9B48-53D6-7E40-A94A-120722A8E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1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029A-222A-BF45-BA90-E1C44E6E869C}" type="datetimeFigureOut"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9B48-53D6-7E40-A94A-120722A8E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4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9029A-222A-BF45-BA90-E1C44E6E869C}" type="datetimeFigureOut"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9B48-53D6-7E40-A94A-120722A8E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Tracing through 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26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</a:t>
            </a: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latin typeface="Lucida Console"/>
              </a:rPr>
              <a:t>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r>
              <a:rPr lang="en-US" sz="2000">
                <a:latin typeface="Lucida Console"/>
              </a:rPr>
              <a:t>	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40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5EE0D"/>
                </a:solidFill>
                <a:latin typeface="Lucida Console"/>
              </a:rPr>
              <a:t>30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20  50  10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F0000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E46C0A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E46C0A"/>
                </a:solidFill>
                <a:latin typeface="Lucida Console"/>
              </a:rPr>
              <a:t>2</a:t>
            </a:r>
            <a:r>
              <a:rPr lang="en-US" sz="2000">
                <a:latin typeface="Lucida Console"/>
              </a:rPr>
              <a:t>: 		b: 0   e: 2   mid: 1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E46C0A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25EE0D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25EE0D"/>
                </a:solidFill>
                <a:latin typeface="Lucida Console"/>
              </a:rPr>
              <a:t>4</a:t>
            </a:r>
            <a:r>
              <a:rPr lang="en-US" sz="2000">
                <a:latin typeface="Lucida Console"/>
              </a:rPr>
              <a:t>: 		b: 1   e: 2         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46770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	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40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5EE0D"/>
                </a:solidFill>
                <a:latin typeface="Lucida Console"/>
              </a:rPr>
              <a:t>30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20  50  10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F0000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E46C0A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E46C0A"/>
                </a:solidFill>
                <a:latin typeface="Lucida Console"/>
              </a:rPr>
              <a:t>2</a:t>
            </a:r>
            <a:r>
              <a:rPr lang="en-US" sz="2000">
                <a:latin typeface="Lucida Console"/>
              </a:rPr>
              <a:t>: 		b: 0   e: 2   mid: 1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E46C0A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453503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40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5EE0D"/>
                </a:solidFill>
                <a:latin typeface="Lucida Console"/>
              </a:rPr>
              <a:t>30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20  50  10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		 ~~  ~~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F0000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E46C0A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E46C0A"/>
                </a:solidFill>
                <a:latin typeface="Lucida Console"/>
              </a:rPr>
              <a:t>2</a:t>
            </a:r>
            <a:r>
              <a:rPr lang="en-US" sz="2000">
                <a:latin typeface="Lucida Console"/>
              </a:rPr>
              <a:t>: 		b: 0   e: 2   mid: 1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F0000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merge</a:t>
            </a:r>
            <a:r>
              <a:rPr lang="en-US" sz="2000" baseline="-25000"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		b: 0   mid: 1   e: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E46C0A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626908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	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20  50  10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F0000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E46C0A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E46C0A"/>
                </a:solidFill>
                <a:latin typeface="Lucida Console"/>
              </a:rPr>
              <a:t>2</a:t>
            </a:r>
            <a:r>
              <a:rPr lang="en-US" sz="2000">
                <a:latin typeface="Lucida Console"/>
              </a:rPr>
              <a:t>: 		b: 0   e: 2   mid: 1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E46C0A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64602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	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20  50  10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E46C0A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613518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</a:t>
            </a: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latin typeface="Lucida Console"/>
              </a:rPr>
              <a:t>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20  50  10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C00EC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lang="en-US" sz="2000">
                <a:latin typeface="Lucida Console"/>
              </a:rPr>
              <a:t>: 		b: 2   e: 5         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E46C0A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52612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20  50  10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C00EC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lang="en-US" sz="2000">
                <a:latin typeface="Lucida Console"/>
              </a:rPr>
              <a:t>: 		b: 2   e: 5   mid: 3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E46C0A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950053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</a:t>
            </a: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latin typeface="Lucida Console"/>
              </a:rPr>
              <a:t>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</a:t>
            </a: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DEACE"/>
                </a:solidFill>
                <a:latin typeface="Lucida Console"/>
              </a:rPr>
              <a:t>20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  50  10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C00EC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lang="en-US" sz="2000">
                <a:latin typeface="Lucida Console"/>
              </a:rPr>
              <a:t>: 		b: 2   e: 5   mid: 3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2DEACE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2DEACE"/>
                </a:solidFill>
                <a:latin typeface="Lucida Console"/>
              </a:rPr>
              <a:t>6</a:t>
            </a:r>
            <a:r>
              <a:rPr lang="en-US" sz="2000">
                <a:latin typeface="Lucida Console"/>
              </a:rPr>
              <a:t>: 		b: 2   e: 3         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2DEACE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085975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</a:t>
            </a: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	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DEACE"/>
                </a:solidFill>
                <a:latin typeface="Lucida Console"/>
              </a:rPr>
              <a:t>20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  50  10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C00EC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lang="en-US" sz="2000">
                <a:latin typeface="Lucida Console"/>
              </a:rPr>
              <a:t>: 		b: 2   e: 5   mid: 3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solidFill>
                <a:srgbClr val="2DEACE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364433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</a:t>
            </a: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latin typeface="Lucida Console"/>
              </a:rPr>
              <a:t>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</a:t>
            </a: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DEACE"/>
                </a:solidFill>
                <a:latin typeface="Lucida Console"/>
              </a:rPr>
              <a:t>20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660066"/>
                </a:solidFill>
                <a:latin typeface="Lucida Console"/>
              </a:rPr>
              <a:t>50  10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C00EC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lang="en-US" sz="2000">
                <a:latin typeface="Lucida Console"/>
              </a:rPr>
              <a:t>: 		b: 2   e: 5   mid: 3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660066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660066"/>
                </a:solidFill>
                <a:latin typeface="Lucida Console"/>
              </a:rPr>
              <a:t>7</a:t>
            </a:r>
            <a:r>
              <a:rPr lang="en-US" sz="2000">
                <a:latin typeface="Lucida Console"/>
              </a:rPr>
              <a:t>: 		b: 3   e: 5         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solidFill>
                <a:srgbClr val="2DEACE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2DEACE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05739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  <a:r>
              <a:rPr lang="en-US" sz="2000">
                <a:latin typeface="Lucida Console"/>
              </a:rPr>
              <a:t>	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r>
              <a:rPr lang="en-US" sz="2000">
                <a:latin typeface="Lucida Console"/>
              </a:rPr>
              <a:t>	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merge(int a[], int b, int m, int 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126544"/>
              </p:ext>
            </p:extLst>
          </p:nvPr>
        </p:nvGraphicFramePr>
        <p:xfrm>
          <a:off x="833256" y="3752031"/>
          <a:ext cx="6096000" cy="73660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706899"/>
                <a:gridCol w="2357101"/>
                <a:gridCol w="2032000"/>
              </a:tblGrid>
              <a:tr h="258332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588506"/>
              </p:ext>
            </p:extLst>
          </p:nvPr>
        </p:nvGraphicFramePr>
        <p:xfrm>
          <a:off x="833256" y="4939487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5758"/>
                <a:gridCol w="2368242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946988" y="4177462"/>
            <a:ext cx="1515180" cy="2116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46988" y="5369431"/>
            <a:ext cx="3943924" cy="2227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29282" y="4188602"/>
            <a:ext cx="2183643" cy="2116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own Arrow 15"/>
          <p:cNvSpPr/>
          <p:nvPr/>
        </p:nvSpPr>
        <p:spPr>
          <a:xfrm>
            <a:off x="2462168" y="4688839"/>
            <a:ext cx="484632" cy="50129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40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 </a:t>
            </a: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DEACE"/>
                </a:solidFill>
                <a:latin typeface="Lucida Console"/>
              </a:rPr>
              <a:t>20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660066"/>
                </a:solidFill>
                <a:latin typeface="Lucida Console"/>
              </a:rPr>
              <a:t>50  10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C00EC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lang="en-US" sz="2000">
                <a:latin typeface="Lucida Console"/>
              </a:rPr>
              <a:t>: 		b: 2   e: 5   mid: 3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660066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660066"/>
                </a:solidFill>
                <a:latin typeface="Lucida Console"/>
              </a:rPr>
              <a:t>7</a:t>
            </a:r>
            <a:r>
              <a:rPr lang="en-US" sz="2000">
                <a:latin typeface="Lucida Console"/>
              </a:rPr>
              <a:t>: 		b: 3   e: 5   mid: 4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solidFill>
                <a:srgbClr val="2DEACE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2DEACE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053051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</a:t>
            </a: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latin typeface="Lucida Console"/>
              </a:rPr>
              <a:t>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DEACE"/>
                </a:solidFill>
                <a:latin typeface="Lucida Console"/>
              </a:rPr>
              <a:t>20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50</a:t>
            </a:r>
            <a:r>
              <a:rPr lang="en-US" sz="2000">
                <a:solidFill>
                  <a:srgbClr val="660066"/>
                </a:solidFill>
                <a:latin typeface="Lucida Console"/>
              </a:rPr>
              <a:t>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C00EC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lang="en-US" sz="2000">
                <a:latin typeface="Lucida Console"/>
              </a:rPr>
              <a:t>: 		b: 2   e: 5   mid: 3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660066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660066"/>
                </a:solidFill>
                <a:latin typeface="Lucida Console"/>
              </a:rPr>
              <a:t>7</a:t>
            </a:r>
            <a:r>
              <a:rPr lang="en-US" sz="2000">
                <a:latin typeface="Lucida Console"/>
              </a:rPr>
              <a:t>: 		b: 3   e: 5   mid: 4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solidFill>
                <a:srgbClr val="2DEACE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F0000"/>
                </a:solidFill>
                <a:latin typeface="Lucida Console"/>
              </a:rPr>
              <a:t>8</a:t>
            </a:r>
            <a:r>
              <a:rPr lang="en-US" sz="2000">
                <a:latin typeface="Lucida Console"/>
              </a:rPr>
              <a:t>: 		b: 3   e: 4         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  <a:endParaRPr lang="en-US" sz="2000">
              <a:solidFill>
                <a:srgbClr val="2DEACE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2DEACE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322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	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DEACE"/>
                </a:solidFill>
                <a:latin typeface="Lucida Console"/>
              </a:rPr>
              <a:t>20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50</a:t>
            </a:r>
            <a:r>
              <a:rPr lang="en-US" sz="2000">
                <a:solidFill>
                  <a:srgbClr val="660066"/>
                </a:solidFill>
                <a:latin typeface="Lucida Console"/>
              </a:rPr>
              <a:t>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C00EC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lang="en-US" sz="2000">
                <a:latin typeface="Lucida Console"/>
              </a:rPr>
              <a:t>: 		b: 2   e: 5   mid: 3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660066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660066"/>
                </a:solidFill>
                <a:latin typeface="Lucida Console"/>
              </a:rPr>
              <a:t>7</a:t>
            </a:r>
            <a:r>
              <a:rPr lang="en-US" sz="2000">
                <a:latin typeface="Lucida Console"/>
              </a:rPr>
              <a:t>: 		b: 3   e: 5   mid: 4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solidFill>
                <a:srgbClr val="2DEACE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2DEACE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817973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</a:t>
            </a: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latin typeface="Lucida Console"/>
              </a:rPr>
              <a:t>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DEACE"/>
                </a:solidFill>
                <a:latin typeface="Lucida Console"/>
              </a:rPr>
              <a:t>20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50</a:t>
            </a:r>
            <a:r>
              <a:rPr lang="en-US" sz="2000">
                <a:solidFill>
                  <a:srgbClr val="660066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5EE0D"/>
                </a:solidFill>
                <a:latin typeface="Lucida Console"/>
              </a:rPr>
              <a:t>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C00EC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lang="en-US" sz="2000">
                <a:latin typeface="Lucida Console"/>
              </a:rPr>
              <a:t>: 		b: 2   e: 5   mid: 3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660066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660066"/>
                </a:solidFill>
                <a:latin typeface="Lucida Console"/>
              </a:rPr>
              <a:t>7</a:t>
            </a:r>
            <a:r>
              <a:rPr lang="en-US" sz="2000">
                <a:latin typeface="Lucida Console"/>
              </a:rPr>
              <a:t>: 		b: 3   e: 5   mid: 4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solidFill>
                <a:srgbClr val="2DEACE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25EE0D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25EE0D"/>
                </a:solidFill>
                <a:latin typeface="Lucida Console"/>
              </a:rPr>
              <a:t>9</a:t>
            </a:r>
            <a:r>
              <a:rPr lang="en-US" sz="2000">
                <a:latin typeface="Lucida Console"/>
              </a:rPr>
              <a:t>: 		b: 4   e: 5         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solidFill>
                <a:srgbClr val="2DEACE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2DEACE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34053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DEACE"/>
                </a:solidFill>
                <a:latin typeface="Lucida Console"/>
              </a:rPr>
              <a:t>20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50</a:t>
            </a:r>
            <a:r>
              <a:rPr lang="en-US" sz="2000">
                <a:solidFill>
                  <a:srgbClr val="660066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5EE0D"/>
                </a:solidFill>
                <a:latin typeface="Lucida Console"/>
              </a:rPr>
              <a:t>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C00EC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lang="en-US" sz="2000">
                <a:latin typeface="Lucida Console"/>
              </a:rPr>
              <a:t>: 		b: 2   e: 5   mid: 3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660066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660066"/>
                </a:solidFill>
                <a:latin typeface="Lucida Console"/>
              </a:rPr>
              <a:t>7</a:t>
            </a:r>
            <a:r>
              <a:rPr lang="en-US" sz="2000">
                <a:latin typeface="Lucida Console"/>
              </a:rPr>
              <a:t>: 		b: 3   e: 5   mid: 4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solidFill>
                <a:srgbClr val="2DEACE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497954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DEACE"/>
                </a:solidFill>
                <a:latin typeface="Lucida Console"/>
              </a:rPr>
              <a:t>20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50</a:t>
            </a:r>
            <a:r>
              <a:rPr lang="en-US" sz="2000">
                <a:solidFill>
                  <a:srgbClr val="660066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5EE0D"/>
                </a:solidFill>
                <a:latin typeface="Lucida Console"/>
              </a:rPr>
              <a:t>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		             ~~  ~~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C00EC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lang="en-US" sz="2000">
                <a:latin typeface="Lucida Console"/>
              </a:rPr>
              <a:t>: 		b: 2   e: 5   mid: 3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660066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660066"/>
                </a:solidFill>
                <a:latin typeface="Lucida Console"/>
              </a:rPr>
              <a:t>7</a:t>
            </a:r>
            <a:r>
              <a:rPr lang="en-US" sz="2000">
                <a:latin typeface="Lucida Console"/>
              </a:rPr>
              <a:t>: 		b: 3   e: 5   mid: 4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solidFill>
                <a:srgbClr val="2DEACE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merge</a:t>
            </a:r>
            <a:r>
              <a:rPr lang="en-US" sz="2000" baseline="-25000">
                <a:latin typeface="Lucida Console"/>
              </a:rPr>
              <a:t>2</a:t>
            </a:r>
            <a:r>
              <a:rPr lang="en-US" sz="2000">
                <a:latin typeface="Lucida Console"/>
              </a:rPr>
              <a:t>:		b: 3   mid: 4   e: 5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679690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	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DEACE"/>
                </a:solidFill>
                <a:latin typeface="Lucida Console"/>
              </a:rPr>
              <a:t>20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660066"/>
                </a:solidFill>
                <a:latin typeface="Lucida Console"/>
              </a:rPr>
              <a:t>10  50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C00EC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lang="en-US" sz="2000">
                <a:latin typeface="Lucida Console"/>
              </a:rPr>
              <a:t>: 		b: 2   e: 5   mid: 3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660066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660066"/>
                </a:solidFill>
                <a:latin typeface="Lucida Console"/>
              </a:rPr>
              <a:t>7</a:t>
            </a:r>
            <a:r>
              <a:rPr lang="en-US" sz="2000">
                <a:latin typeface="Lucida Console"/>
              </a:rPr>
              <a:t>: 		b: 3   e: 5   mid: 4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solidFill>
                <a:srgbClr val="2DEACE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01149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DEACE"/>
                </a:solidFill>
                <a:latin typeface="Lucida Console"/>
              </a:rPr>
              <a:t>20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660066"/>
                </a:solidFill>
                <a:latin typeface="Lucida Console"/>
              </a:rPr>
              <a:t>10  50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C00EC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lang="en-US" sz="2000">
                <a:latin typeface="Lucida Console"/>
              </a:rPr>
              <a:t>: 		b: 2   e: 5   mid: 3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47442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2DEACE"/>
                </a:solidFill>
                <a:latin typeface="Lucida Console"/>
              </a:rPr>
              <a:t>20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660066"/>
                </a:solidFill>
                <a:latin typeface="Lucida Console"/>
              </a:rPr>
              <a:t>10  50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					~~  ~~~~~~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C00EC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lang="en-US" sz="2000">
                <a:latin typeface="Lucida Console"/>
              </a:rPr>
              <a:t>: 		b: 2   e: 5   mid: 3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merge</a:t>
            </a:r>
            <a:r>
              <a:rPr lang="en-US" sz="2000" baseline="-25000">
                <a:latin typeface="Lucida Console"/>
              </a:rPr>
              <a:t>3</a:t>
            </a:r>
            <a:r>
              <a:rPr lang="en-US" sz="2000">
                <a:latin typeface="Lucida Console"/>
              </a:rPr>
              <a:t>:		b: 2   mid: 3   e: 5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988479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	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10  20  50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0000FF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C00EC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C00EC"/>
                </a:solidFill>
                <a:latin typeface="Lucida Console"/>
              </a:rPr>
              <a:t>5</a:t>
            </a:r>
            <a:r>
              <a:rPr lang="en-US" sz="2000">
                <a:latin typeface="Lucida Console"/>
              </a:rPr>
              <a:t>: 		b: 2   e: 5   mid: 3 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1911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  <a:r>
              <a:rPr lang="en-US" sz="2000">
                <a:latin typeface="Lucida Console"/>
              </a:rPr>
              <a:t>	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r>
              <a:rPr lang="en-US" sz="2000">
                <a:latin typeface="Lucida Console"/>
              </a:rPr>
              <a:t>	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int arr[5] = { 40, 30, 20, 50, 10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latin typeface="Lucida Console"/>
              </a:rPr>
              <a:t>	sort(arr, 0,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  <a:r>
              <a:rPr lang="en-US" sz="2000">
                <a:latin typeface="Lucida Console"/>
              </a:rPr>
              <a:t>...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environment of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40  30  20  50  10</a:t>
            </a:r>
          </a:p>
        </p:txBody>
      </p:sp>
    </p:spTree>
    <p:extLst>
      <p:ext uri="{BB962C8B-B14F-4D97-AF65-F5344CB8AC3E}">
        <p14:creationId xmlns:p14="http://schemas.microsoft.com/office/powerpoint/2010/main" val="1389338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10  20  50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0000FF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455495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30  40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000">
                <a:solidFill>
                  <a:srgbClr val="FC00EC"/>
                </a:solidFill>
                <a:latin typeface="Lucida Console"/>
              </a:rPr>
              <a:t>10  20  50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				 </a:t>
            </a:r>
            <a:r>
              <a:rPr lang="en-US" sz="2000">
                <a:latin typeface="Lucida Console"/>
              </a:rPr>
              <a:t>~~~~~~  ~~~~~~~~~~</a:t>
            </a:r>
            <a:endParaRPr lang="en-US" sz="2000">
              <a:solidFill>
                <a:srgbClr val="0000FF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merge</a:t>
            </a:r>
            <a:r>
              <a:rPr lang="en-US" sz="2000" baseline="-25000">
                <a:latin typeface="Lucida Console"/>
              </a:rPr>
              <a:t>4</a:t>
            </a:r>
            <a:r>
              <a:rPr lang="en-US" sz="2000">
                <a:latin typeface="Lucida Console"/>
              </a:rPr>
              <a:t>:		b: 0   mid: 2   e: 5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F0000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144861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10  20  30  40  50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0000FF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F0000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35004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int arr[5] = { 40, 30, 20, 50, 10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sort(arr, 0,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  <a:r>
              <a:rPr lang="en-US" sz="2000">
                <a:latin typeface="Lucida Console"/>
              </a:rPr>
              <a:t>...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10  20  30  40  50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0000FF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F0000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61605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  A	</a:t>
            </a:r>
            <a:r>
              <a:rPr lang="en-US" sz="2000">
                <a:latin typeface="Lucida Console"/>
              </a:rPr>
              <a:t>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	</a:t>
            </a:r>
            <a:r>
              <a:rPr lang="en-US" sz="2000">
                <a:latin typeface="Lucida Console"/>
              </a:rPr>
              <a:t>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int arr[5] = { 40, 30, 20, 50, 10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sort(arr, 0,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	</a:t>
            </a:r>
            <a:r>
              <a:rPr lang="en-US" sz="2000">
                <a:latin typeface="Lucida Console"/>
              </a:rPr>
              <a:t>...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10  20  30  40  50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C00EC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F0000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7750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</a:t>
            </a: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latin typeface="Lucida Console"/>
              </a:rPr>
              <a:t>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  <a:r>
              <a:rPr lang="en-US" sz="2000">
                <a:latin typeface="Lucida Console"/>
              </a:rPr>
              <a:t>	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r>
              <a:rPr lang="en-US" sz="2000">
                <a:latin typeface="Lucida Console"/>
              </a:rPr>
              <a:t>	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int arr[5] = { 40, 30, 20, 50, 10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sort(arr, 0,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  <a:r>
              <a:rPr lang="en-US" sz="2000">
                <a:latin typeface="Lucida Console"/>
              </a:rPr>
              <a:t>...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40  30  20  50  10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    a:     b: 0   e: 5         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  <a:endParaRPr lang="en-US" sz="2000">
              <a:latin typeface="Lucida Console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462168" y="5692488"/>
            <a:ext cx="0" cy="5012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72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  <a:r>
              <a:rPr lang="en-US" sz="2000">
                <a:latin typeface="Lucida Console"/>
              </a:rPr>
              <a:t>	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r>
              <a:rPr lang="en-US" sz="2000">
                <a:latin typeface="Lucida Console"/>
              </a:rPr>
              <a:t>	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40  30  20  50  10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  <a:endParaRPr lang="en-US" sz="200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1198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</a:t>
            </a: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latin typeface="Lucida Console"/>
              </a:rPr>
              <a:t>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  <a:r>
              <a:rPr lang="en-US" sz="2000">
                <a:latin typeface="Lucida Console"/>
              </a:rPr>
              <a:t>	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r>
              <a:rPr lang="en-US" sz="2000">
                <a:latin typeface="Lucida Console"/>
              </a:rPr>
              <a:t>	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40  30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20  50  10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F0000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E46C0A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E46C0A"/>
                </a:solidFill>
                <a:latin typeface="Lucida Console"/>
              </a:rPr>
              <a:t>2</a:t>
            </a:r>
            <a:r>
              <a:rPr lang="en-US" sz="2000">
                <a:latin typeface="Lucida Console"/>
              </a:rPr>
              <a:t>: 		b: 0   e: 2 		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48755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  <a:r>
              <a:rPr lang="en-US" sz="2000">
                <a:latin typeface="Lucida Console"/>
              </a:rPr>
              <a:t>	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r>
              <a:rPr lang="en-US" sz="2000">
                <a:latin typeface="Lucida Console"/>
              </a:rPr>
              <a:t>	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40  30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20  50  10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F0000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E46C0A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E46C0A"/>
                </a:solidFill>
                <a:latin typeface="Lucida Console"/>
              </a:rPr>
              <a:t>2</a:t>
            </a:r>
            <a:r>
              <a:rPr lang="en-US" sz="2000">
                <a:latin typeface="Lucida Console"/>
              </a:rPr>
              <a:t>: 		b: 0   e: 2   mid: 1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62205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</a:t>
            </a: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latin typeface="Lucida Console"/>
              </a:rPr>
              <a:t>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  <a:r>
              <a:rPr lang="en-US" sz="2000">
                <a:latin typeface="Lucida Console"/>
              </a:rPr>
              <a:t>	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r>
              <a:rPr lang="en-US" sz="2000">
                <a:latin typeface="Lucida Console"/>
              </a:rPr>
              <a:t>	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40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  30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20  50  10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F0000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E46C0A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E46C0A"/>
                </a:solidFill>
                <a:latin typeface="Lucida Console"/>
              </a:rPr>
              <a:t>2</a:t>
            </a:r>
            <a:r>
              <a:rPr lang="en-US" sz="2000">
                <a:latin typeface="Lucida Console"/>
              </a:rPr>
              <a:t>: 		b: 0   e: 2   mid: 1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F0000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FF0000"/>
                </a:solidFill>
                <a:latin typeface="Lucida Console"/>
              </a:rPr>
              <a:t>3</a:t>
            </a:r>
            <a:r>
              <a:rPr lang="en-US" sz="2000">
                <a:latin typeface="Lucida Console"/>
              </a:rPr>
              <a:t>: 		b: 0   e: 1         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19666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62" y="463930"/>
            <a:ext cx="8812553" cy="59526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void sort(int a[], int b, int e) // sort a[b] to a[e-1]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{	if (e </a:t>
            </a:r>
            <a:r>
              <a:rPr lang="mr-IN" sz="2000">
                <a:latin typeface="Lucida Console"/>
              </a:rPr>
              <a:t>–</a:t>
            </a:r>
            <a:r>
              <a:rPr lang="en-US" sz="2000">
                <a:latin typeface="Lucida Console"/>
              </a:rPr>
              <a:t> b &gt;=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{	int mid = (b + e)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		sort(a, b, mid);  	// sort left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  <a:sym typeface="Wingdings"/>
              </a:rPr>
              <a:t>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	</a:t>
            </a:r>
            <a:r>
              <a:rPr lang="en-US" sz="2000">
                <a:latin typeface="Lucida Console"/>
              </a:rPr>
              <a:t>	sort(a, mid, e);		// sort right half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B</a:t>
            </a:r>
            <a:r>
              <a:rPr lang="en-US" sz="2000">
                <a:latin typeface="Lucida Console"/>
              </a:rPr>
              <a:t>	merge(a, b, mid, e);	// merge two halves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C</a:t>
            </a: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main:       [0] [1] [2] [3] [4]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/>
              </a:rPr>
              <a:t>       arr: 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40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Lucida Console"/>
              </a:rPr>
              <a:t>  30</a:t>
            </a:r>
            <a:r>
              <a:rPr lang="en-US" sz="2000">
                <a:solidFill>
                  <a:srgbClr val="0000FF"/>
                </a:solidFill>
                <a:latin typeface="Lucida Console"/>
              </a:rPr>
              <a:t>  20  50  10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FF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0000FF"/>
                </a:solidFill>
                <a:latin typeface="Lucida Console"/>
              </a:rPr>
              <a:t>1</a:t>
            </a:r>
            <a:r>
              <a:rPr lang="en-US" sz="2000">
                <a:latin typeface="Lucida Console"/>
              </a:rPr>
              <a:t>: 		b: 0   e: 5   mid: 2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FF0000"/>
              </a:solidFill>
              <a:latin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E46C0A"/>
                </a:solidFill>
                <a:latin typeface="Lucida Console"/>
              </a:rPr>
              <a:t>sort</a:t>
            </a:r>
            <a:r>
              <a:rPr lang="en-US" sz="2000" baseline="-25000">
                <a:solidFill>
                  <a:srgbClr val="E46C0A"/>
                </a:solidFill>
                <a:latin typeface="Lucida Console"/>
              </a:rPr>
              <a:t>2</a:t>
            </a:r>
            <a:r>
              <a:rPr lang="en-US" sz="2000">
                <a:latin typeface="Lucida Console"/>
              </a:rPr>
              <a:t>: 		b: 0   e: 2   mid: 1			return to </a:t>
            </a:r>
            <a:r>
              <a:rPr lang="en-US" sz="2000">
                <a:solidFill>
                  <a:srgbClr val="FF0000"/>
                </a:solidFill>
                <a:latin typeface="Lucida Console"/>
              </a:rPr>
              <a:t>A</a:t>
            </a:r>
            <a:endParaRPr lang="en-US" sz="200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5949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983</Words>
  <Application>Microsoft Macintosh PowerPoint</Application>
  <PresentationFormat>On-screen Show (4:3)</PresentationFormat>
  <Paragraphs>541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Tracing through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Tracing through sort</dc:title>
  <dc:creator>David Smallberg</dc:creator>
  <cp:lastModifiedBy>David Smallberg</cp:lastModifiedBy>
  <cp:revision>11</cp:revision>
  <dcterms:created xsi:type="dcterms:W3CDTF">2018-02-09T01:54:16Z</dcterms:created>
  <dcterms:modified xsi:type="dcterms:W3CDTF">2018-02-09T03:47:23Z</dcterms:modified>
</cp:coreProperties>
</file>