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8afde89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8afde89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8afde89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8afde89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8afde89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8afde89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3dededd2b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3dededd2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baffaf775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baffaf7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baffaf775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baffaf7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affaf775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affaf77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3dededd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3dededd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3dededd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3dededd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3dededd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3dededd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3dededd2b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3dededd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3dededd2b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3dededd2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3dededd2b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3dededd2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jp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0000"/>
            </a:gs>
            <a:gs pos="100000">
              <a:srgbClr val="540303"/>
            </a:gs>
          </a:gsLst>
          <a:lin ang="5400012" scaled="0"/>
        </a:gra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97225"/>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920"/>
              <a:t>Artificial Vision System for Meat Quality Gradation</a:t>
            </a:r>
            <a:endParaRPr sz="4920"/>
          </a:p>
        </p:txBody>
      </p:sp>
      <p:sp>
        <p:nvSpPr>
          <p:cNvPr id="59" name="Google Shape;59;p13"/>
          <p:cNvSpPr txBox="1"/>
          <p:nvPr>
            <p:ph idx="1" type="subTitle"/>
          </p:nvPr>
        </p:nvSpPr>
        <p:spPr>
          <a:xfrm>
            <a:off x="1990325" y="2425850"/>
            <a:ext cx="6179700" cy="2146800"/>
          </a:xfrm>
          <a:prstGeom prst="rect">
            <a:avLst/>
          </a:prstGeom>
        </p:spPr>
        <p:txBody>
          <a:bodyPr anchorCtr="0" anchor="ctr" bIns="91425" lIns="91425" spcFirstLastPara="1" rIns="91425" wrap="square" tIns="91425">
            <a:normAutofit fontScale="25000" lnSpcReduction="20000"/>
          </a:bodyPr>
          <a:lstStyle/>
          <a:p>
            <a:pPr indent="457200" lvl="0" marL="914400" rtl="0" algn="l">
              <a:spcBef>
                <a:spcPts val="0"/>
              </a:spcBef>
              <a:spcAft>
                <a:spcPts val="0"/>
              </a:spcAft>
              <a:buClr>
                <a:schemeClr val="dk2"/>
              </a:buClr>
              <a:buSzPts val="275"/>
              <a:buFont typeface="Arial"/>
              <a:buNone/>
            </a:pPr>
            <a:r>
              <a:rPr lang="en" sz="6800"/>
              <a:t>B. Tech Major Project Report</a:t>
            </a:r>
            <a:endParaRPr sz="6800"/>
          </a:p>
          <a:p>
            <a:pPr indent="0" lvl="0" marL="2743200" rtl="0" algn="l">
              <a:spcBef>
                <a:spcPts val="0"/>
              </a:spcBef>
              <a:spcAft>
                <a:spcPts val="0"/>
              </a:spcAft>
              <a:buNone/>
            </a:pPr>
            <a:r>
              <a:rPr lang="en" sz="6800"/>
              <a:t>By :</a:t>
            </a:r>
            <a:endParaRPr sz="6800"/>
          </a:p>
          <a:p>
            <a:pPr indent="0" lvl="0" marL="2743200" rtl="0" algn="l">
              <a:spcBef>
                <a:spcPts val="0"/>
              </a:spcBef>
              <a:spcAft>
                <a:spcPts val="0"/>
              </a:spcAft>
              <a:buClr>
                <a:schemeClr val="dk2"/>
              </a:buClr>
              <a:buSzPts val="275"/>
              <a:buFont typeface="Arial"/>
              <a:buNone/>
            </a:pPr>
            <a:r>
              <a:t/>
            </a:r>
            <a:endParaRPr sz="6800"/>
          </a:p>
          <a:p>
            <a:pPr indent="-336550" lvl="0" marL="457200" rtl="0" algn="l">
              <a:spcBef>
                <a:spcPts val="0"/>
              </a:spcBef>
              <a:spcAft>
                <a:spcPts val="0"/>
              </a:spcAft>
              <a:buSzPct val="100000"/>
              <a:buChar char="●"/>
            </a:pPr>
            <a:r>
              <a:rPr lang="en" sz="6800"/>
              <a:t>Debdoot Roy Chowdhury (GCECTB-R19-3014)</a:t>
            </a:r>
            <a:endParaRPr sz="6800"/>
          </a:p>
          <a:p>
            <a:pPr indent="-336550" lvl="0" marL="457200" rtl="0" algn="l">
              <a:spcBef>
                <a:spcPts val="0"/>
              </a:spcBef>
              <a:spcAft>
                <a:spcPts val="0"/>
              </a:spcAft>
              <a:buSzPct val="100000"/>
              <a:buChar char="●"/>
            </a:pPr>
            <a:r>
              <a:rPr lang="en" sz="6800"/>
              <a:t>Arunima Chaudhuri (GCECTB-R19-3008)</a:t>
            </a:r>
            <a:endParaRPr sz="6800"/>
          </a:p>
          <a:p>
            <a:pPr indent="-336550" lvl="0" marL="457200" rtl="0" algn="l">
              <a:spcBef>
                <a:spcPts val="0"/>
              </a:spcBef>
              <a:spcAft>
                <a:spcPts val="0"/>
              </a:spcAft>
              <a:buSzPct val="100000"/>
              <a:buChar char="●"/>
            </a:pPr>
            <a:r>
              <a:rPr lang="en" sz="6800"/>
              <a:t>Shubhodeep Chanda (GCECTB-R19-3026)</a:t>
            </a:r>
            <a:endParaRPr sz="6800"/>
          </a:p>
          <a:p>
            <a:pPr indent="-336550" lvl="0" marL="457200" rtl="0" algn="l">
              <a:spcBef>
                <a:spcPts val="0"/>
              </a:spcBef>
              <a:spcAft>
                <a:spcPts val="0"/>
              </a:spcAft>
              <a:buSzPct val="100000"/>
              <a:buChar char="●"/>
            </a:pPr>
            <a:r>
              <a:rPr lang="en" sz="6800"/>
              <a:t>Bidesh Banerjee (GCECTB-R19-3013)</a:t>
            </a:r>
            <a:endParaRPr sz="6800"/>
          </a:p>
          <a:p>
            <a:pPr indent="0" lvl="0" marL="457200" rtl="0" algn="l">
              <a:spcBef>
                <a:spcPts val="0"/>
              </a:spcBef>
              <a:spcAft>
                <a:spcPts val="0"/>
              </a:spcAft>
              <a:buNone/>
            </a:pPr>
            <a:r>
              <a:t/>
            </a:r>
            <a:endParaRPr sz="6800"/>
          </a:p>
          <a:p>
            <a:pPr indent="0" lvl="0" marL="1371600" rtl="0" algn="l">
              <a:spcBef>
                <a:spcPts val="0"/>
              </a:spcBef>
              <a:spcAft>
                <a:spcPts val="0"/>
              </a:spcAft>
              <a:buNone/>
            </a:pPr>
            <a:r>
              <a:rPr lang="en" sz="5600"/>
              <a:t>        Under the Supervision of :</a:t>
            </a:r>
            <a:endParaRPr sz="5600"/>
          </a:p>
          <a:p>
            <a:pPr indent="0" lvl="0" marL="0" rtl="0" algn="ctr">
              <a:spcBef>
                <a:spcPts val="0"/>
              </a:spcBef>
              <a:spcAft>
                <a:spcPts val="0"/>
              </a:spcAft>
              <a:buNone/>
            </a:pPr>
            <a:r>
              <a:rPr lang="en" sz="6800"/>
              <a:t>Kingshuk Chatterjee</a:t>
            </a:r>
            <a:endParaRPr sz="6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Development</a:t>
            </a:r>
            <a:endParaRPr/>
          </a:p>
        </p:txBody>
      </p:sp>
      <p:sp>
        <p:nvSpPr>
          <p:cNvPr id="151" name="Google Shape;151;p22"/>
          <p:cNvSpPr txBox="1"/>
          <p:nvPr/>
        </p:nvSpPr>
        <p:spPr>
          <a:xfrm>
            <a:off x="228075" y="1117425"/>
            <a:ext cx="8177100" cy="3329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Playfair Display"/>
              <a:buChar char="●"/>
            </a:pPr>
            <a:r>
              <a:rPr lang="en" sz="1800">
                <a:solidFill>
                  <a:schemeClr val="dk2"/>
                </a:solidFill>
                <a:latin typeface="Playfair Display"/>
                <a:ea typeface="Playfair Display"/>
                <a:cs typeface="Playfair Display"/>
                <a:sym typeface="Playfair Display"/>
              </a:rPr>
              <a:t>An android app is developed using Flutter SDK to implement the previously discussed deep learning model.</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Above discussed Tensorflow model is first converted to a Tensorflow Lite model, which is then used as the computation model for the app.</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TensorFlow Lite is a set of tools that enables on-device machine learning by helping developers run their models on mobile, embedded, and edge devices.</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Images can be uploaded to the app from Gallery or File Manager, and the app will predict the type of meat along with </a:t>
            </a:r>
            <a:r>
              <a:rPr lang="en" sz="1800">
                <a:solidFill>
                  <a:schemeClr val="dk2"/>
                </a:solidFill>
                <a:latin typeface="Playfair Display"/>
                <a:ea typeface="Playfair Display"/>
                <a:cs typeface="Playfair Display"/>
                <a:sym typeface="Playfair Display"/>
              </a:rPr>
              <a:t>the </a:t>
            </a:r>
            <a:r>
              <a:rPr lang="en" sz="1800">
                <a:solidFill>
                  <a:schemeClr val="dk2"/>
                </a:solidFill>
                <a:latin typeface="Playfair Display"/>
                <a:ea typeface="Playfair Display"/>
                <a:cs typeface="Playfair Display"/>
                <a:sym typeface="Playfair Display"/>
              </a:rPr>
              <a:t>quality of the meat as Consumable or Non-Consumable within seconds.</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Interface</a:t>
            </a:r>
            <a:endParaRPr/>
          </a:p>
        </p:txBody>
      </p:sp>
      <p:pic>
        <p:nvPicPr>
          <p:cNvPr id="157" name="Google Shape;157;p23"/>
          <p:cNvPicPr preferRelativeResize="0"/>
          <p:nvPr/>
        </p:nvPicPr>
        <p:blipFill rotWithShape="1">
          <a:blip r:embed="rId3">
            <a:alphaModFix/>
          </a:blip>
          <a:srcRect b="1141" l="3262" r="2990" t="2944"/>
          <a:stretch/>
        </p:blipFill>
        <p:spPr>
          <a:xfrm>
            <a:off x="1848450" y="704300"/>
            <a:ext cx="2057400" cy="4286500"/>
          </a:xfrm>
          <a:prstGeom prst="rect">
            <a:avLst/>
          </a:prstGeom>
          <a:noFill/>
          <a:ln>
            <a:noFill/>
          </a:ln>
        </p:spPr>
      </p:pic>
      <p:pic>
        <p:nvPicPr>
          <p:cNvPr id="158" name="Google Shape;158;p23"/>
          <p:cNvPicPr preferRelativeResize="0"/>
          <p:nvPr/>
        </p:nvPicPr>
        <p:blipFill rotWithShape="1">
          <a:blip r:embed="rId4">
            <a:alphaModFix/>
          </a:blip>
          <a:srcRect b="2189" l="0" r="0" t="2189"/>
          <a:stretch/>
        </p:blipFill>
        <p:spPr>
          <a:xfrm>
            <a:off x="5363325" y="659000"/>
            <a:ext cx="2057400" cy="42885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Interface</a:t>
            </a:r>
            <a:endParaRPr/>
          </a:p>
        </p:txBody>
      </p:sp>
      <p:pic>
        <p:nvPicPr>
          <p:cNvPr id="164" name="Google Shape;164;p24"/>
          <p:cNvPicPr preferRelativeResize="0"/>
          <p:nvPr/>
        </p:nvPicPr>
        <p:blipFill rotWithShape="1">
          <a:blip r:embed="rId3">
            <a:alphaModFix/>
          </a:blip>
          <a:srcRect b="2217" l="0" r="0" t="2207"/>
          <a:stretch/>
        </p:blipFill>
        <p:spPr>
          <a:xfrm>
            <a:off x="1848450" y="704300"/>
            <a:ext cx="2057400" cy="4286500"/>
          </a:xfrm>
          <a:prstGeom prst="rect">
            <a:avLst/>
          </a:prstGeom>
          <a:noFill/>
          <a:ln>
            <a:noFill/>
          </a:ln>
        </p:spPr>
      </p:pic>
      <p:pic>
        <p:nvPicPr>
          <p:cNvPr id="165" name="Google Shape;165;p24"/>
          <p:cNvPicPr preferRelativeResize="0"/>
          <p:nvPr/>
        </p:nvPicPr>
        <p:blipFill rotWithShape="1">
          <a:blip r:embed="rId4">
            <a:alphaModFix/>
          </a:blip>
          <a:srcRect b="2189" l="0" r="0" t="2189"/>
          <a:stretch/>
        </p:blipFill>
        <p:spPr>
          <a:xfrm>
            <a:off x="5363325" y="659000"/>
            <a:ext cx="2057400" cy="42885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1" name="Google Shape;171;p25"/>
          <p:cNvSpPr txBox="1"/>
          <p:nvPr/>
        </p:nvSpPr>
        <p:spPr>
          <a:xfrm>
            <a:off x="3650550" y="1063475"/>
            <a:ext cx="5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72" name="Google Shape;172;p25"/>
          <p:cNvSpPr txBox="1"/>
          <p:nvPr/>
        </p:nvSpPr>
        <p:spPr>
          <a:xfrm>
            <a:off x="311700" y="811800"/>
            <a:ext cx="85206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layfair Display"/>
              <a:buAutoNum type="arabicPeriod"/>
            </a:pPr>
            <a:r>
              <a:rPr lang="en" sz="1800">
                <a:solidFill>
                  <a:schemeClr val="dk2"/>
                </a:solidFill>
                <a:latin typeface="Playfair Display"/>
                <a:ea typeface="Playfair Display"/>
                <a:cs typeface="Playfair Display"/>
                <a:sym typeface="Playfair Display"/>
              </a:rPr>
              <a:t>The experiment was to build a mobile application which predicts the freshness of meat on a given color space very fast. </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AutoNum type="arabicPeriod"/>
            </a:pPr>
            <a:r>
              <a:rPr lang="en" sz="1800">
                <a:solidFill>
                  <a:schemeClr val="dk2"/>
                </a:solidFill>
                <a:latin typeface="Playfair Display"/>
                <a:ea typeface="Playfair Display"/>
                <a:cs typeface="Playfair Display"/>
                <a:sym typeface="Playfair Display"/>
              </a:rPr>
              <a:t>The results show that an app using image classifications can be used to classify good (consumable) and bad (non-consumable) meat.</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AutoNum type="arabicPeriod"/>
            </a:pPr>
            <a:r>
              <a:rPr lang="en" sz="1800">
                <a:solidFill>
                  <a:schemeClr val="dk2"/>
                </a:solidFill>
                <a:latin typeface="Playfair Display"/>
                <a:ea typeface="Playfair Display"/>
                <a:cs typeface="Playfair Display"/>
                <a:sym typeface="Playfair Display"/>
              </a:rPr>
              <a:t>One of the important results was quality of image and color space played a vital role in predicting the quality of meat. </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AutoNum type="arabicPeriod"/>
            </a:pPr>
            <a:r>
              <a:rPr lang="en" sz="1800">
                <a:solidFill>
                  <a:schemeClr val="dk2"/>
                </a:solidFill>
                <a:latin typeface="Playfair Display"/>
                <a:ea typeface="Playfair Display"/>
                <a:cs typeface="Playfair Display"/>
                <a:sym typeface="Playfair Display"/>
              </a:rPr>
              <a:t>The biggest strength of the study was that the deep learning model used in the app does very minimal computations, which makes the app good for even low-end devices.</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AutoNum type="arabicPeriod"/>
            </a:pPr>
            <a:r>
              <a:rPr lang="en" sz="1800">
                <a:solidFill>
                  <a:schemeClr val="dk2"/>
                </a:solidFill>
                <a:latin typeface="Playfair Display"/>
                <a:ea typeface="Playfair Display"/>
                <a:cs typeface="Playfair Display"/>
                <a:sym typeface="Playfair Display"/>
              </a:rPr>
              <a:t>For some images, which are captured in low lights the model produced inaccurate results.</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99900" y="558875"/>
            <a:ext cx="165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8" name="Google Shape;178;p26"/>
          <p:cNvSpPr txBox="1"/>
          <p:nvPr/>
        </p:nvSpPr>
        <p:spPr>
          <a:xfrm>
            <a:off x="399900" y="1522700"/>
            <a:ext cx="8344200" cy="25551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1200"/>
              </a:spcBef>
              <a:spcAft>
                <a:spcPts val="0"/>
              </a:spcAft>
              <a:buClr>
                <a:schemeClr val="dk2"/>
              </a:buClr>
              <a:buSzPts val="2000"/>
              <a:buFont typeface="Playfair Display"/>
              <a:buChar char="●"/>
            </a:pPr>
            <a:r>
              <a:rPr lang="en" sz="1600">
                <a:solidFill>
                  <a:schemeClr val="dk2"/>
                </a:solidFill>
                <a:latin typeface="Playfair Display"/>
                <a:ea typeface="Playfair Display"/>
                <a:cs typeface="Playfair Display"/>
                <a:sym typeface="Playfair Display"/>
              </a:rPr>
              <a:t>We observed for all the datasets and Deep Learning HSV color space gave better accuracy than RGB color space. </a:t>
            </a:r>
            <a:endParaRPr sz="1600">
              <a:solidFill>
                <a:schemeClr val="dk2"/>
              </a:solidFill>
              <a:latin typeface="Playfair Display"/>
              <a:ea typeface="Playfair Display"/>
              <a:cs typeface="Playfair Display"/>
              <a:sym typeface="Playfair Display"/>
            </a:endParaRPr>
          </a:p>
          <a:p>
            <a:pPr indent="-355600" lvl="0" marL="457200" rtl="0" algn="l">
              <a:lnSpc>
                <a:spcPct val="150000"/>
              </a:lnSpc>
              <a:spcBef>
                <a:spcPts val="0"/>
              </a:spcBef>
              <a:spcAft>
                <a:spcPts val="0"/>
              </a:spcAft>
              <a:buClr>
                <a:schemeClr val="dk2"/>
              </a:buClr>
              <a:buSzPts val="2000"/>
              <a:buFont typeface="Playfair Display"/>
              <a:buChar char="●"/>
            </a:pPr>
            <a:r>
              <a:rPr lang="en" sz="1600">
                <a:solidFill>
                  <a:schemeClr val="dk2"/>
                </a:solidFill>
                <a:latin typeface="Playfair Display"/>
                <a:ea typeface="Playfair Display"/>
                <a:cs typeface="Playfair Display"/>
                <a:sym typeface="Playfair Display"/>
              </a:rPr>
              <a:t>Deep learning models used for the above problem for each of the dataset some particular models provided better accuracy than the others. </a:t>
            </a:r>
            <a:endParaRPr sz="1600">
              <a:solidFill>
                <a:schemeClr val="dk2"/>
              </a:solidFill>
              <a:latin typeface="Playfair Display"/>
              <a:ea typeface="Playfair Display"/>
              <a:cs typeface="Playfair Display"/>
              <a:sym typeface="Playfair Display"/>
            </a:endParaRPr>
          </a:p>
          <a:p>
            <a:pPr indent="-355600" lvl="0" marL="457200" rtl="0" algn="l">
              <a:lnSpc>
                <a:spcPct val="150000"/>
              </a:lnSpc>
              <a:spcBef>
                <a:spcPts val="0"/>
              </a:spcBef>
              <a:spcAft>
                <a:spcPts val="0"/>
              </a:spcAft>
              <a:buClr>
                <a:schemeClr val="dk2"/>
              </a:buClr>
              <a:buSzPts val="2000"/>
              <a:buFont typeface="Playfair Display"/>
              <a:buChar char="●"/>
            </a:pPr>
            <a:r>
              <a:rPr lang="en" sz="1600">
                <a:solidFill>
                  <a:schemeClr val="dk2"/>
                </a:solidFill>
                <a:latin typeface="Playfair Display"/>
                <a:ea typeface="Playfair Display"/>
                <a:cs typeface="Playfair Display"/>
                <a:sym typeface="Playfair Display"/>
              </a:rPr>
              <a:t>To conclude, artificial vision and deep learning is a reliable technique, and it has shown its efficiency in many applications related to meat assessment.</a:t>
            </a:r>
            <a:endParaRPr sz="1600">
              <a:solidFill>
                <a:schemeClr val="dk2"/>
              </a:solidFill>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439700" y="577250"/>
            <a:ext cx="172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84" name="Google Shape;184;p27"/>
          <p:cNvSpPr txBox="1"/>
          <p:nvPr/>
        </p:nvSpPr>
        <p:spPr>
          <a:xfrm>
            <a:off x="3650550" y="1063475"/>
            <a:ext cx="5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85" name="Google Shape;185;p27"/>
          <p:cNvSpPr txBox="1"/>
          <p:nvPr/>
        </p:nvSpPr>
        <p:spPr>
          <a:xfrm>
            <a:off x="439700" y="1043025"/>
            <a:ext cx="8344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solidFill>
                <a:schemeClr val="dk2"/>
              </a:solidFill>
              <a:latin typeface="Times New Roman"/>
              <a:ea typeface="Times New Roman"/>
              <a:cs typeface="Times New Roman"/>
              <a:sym typeface="Times New Roman"/>
            </a:endParaRPr>
          </a:p>
        </p:txBody>
      </p:sp>
      <p:sp>
        <p:nvSpPr>
          <p:cNvPr id="186" name="Google Shape;186;p27"/>
          <p:cNvSpPr txBox="1"/>
          <p:nvPr/>
        </p:nvSpPr>
        <p:spPr>
          <a:xfrm>
            <a:off x="463250" y="1293925"/>
            <a:ext cx="82971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20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O</a:t>
            </a:r>
            <a:r>
              <a:rPr lang="en" sz="1600">
                <a:solidFill>
                  <a:schemeClr val="dk2"/>
                </a:solidFill>
                <a:latin typeface="Playfair Display"/>
                <a:ea typeface="Playfair Display"/>
                <a:cs typeface="Playfair Display"/>
                <a:sym typeface="Playfair Display"/>
              </a:rPr>
              <a:t>ption for uploading pictures using Camera will be added to the app.</a:t>
            </a:r>
            <a:endParaRPr sz="1600">
              <a:solidFill>
                <a:schemeClr val="dk2"/>
              </a:solidFill>
              <a:latin typeface="Playfair Display"/>
              <a:ea typeface="Playfair Display"/>
              <a:cs typeface="Playfair Display"/>
              <a:sym typeface="Playfair Display"/>
            </a:endParaRPr>
          </a:p>
          <a:p>
            <a:pPr indent="-330200" lvl="0" marL="457200" rtl="0" algn="l">
              <a:lnSpc>
                <a:spcPct val="150000"/>
              </a:lnSpc>
              <a:spcBef>
                <a:spcPts val="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Optimization of the existing models will be done, to provide better results for far more wide instances of those datasets.</a:t>
            </a:r>
            <a:endParaRPr sz="1600">
              <a:solidFill>
                <a:schemeClr val="dk2"/>
              </a:solidFill>
              <a:latin typeface="Playfair Display"/>
              <a:ea typeface="Playfair Display"/>
              <a:cs typeface="Playfair Display"/>
              <a:sym typeface="Playfair Display"/>
            </a:endParaRPr>
          </a:p>
          <a:p>
            <a:pPr indent="-330200" lvl="0" marL="457200" rtl="0" algn="l">
              <a:lnSpc>
                <a:spcPct val="150000"/>
              </a:lnSpc>
              <a:spcBef>
                <a:spcPts val="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Addition to that we will try more complex deep learning models for better accuracy.</a:t>
            </a:r>
            <a:endParaRPr sz="1600">
              <a:solidFill>
                <a:schemeClr val="dk2"/>
              </a:solidFill>
              <a:latin typeface="Playfair Display"/>
              <a:ea typeface="Playfair Display"/>
              <a:cs typeface="Playfair Display"/>
              <a:sym typeface="Playfair Display"/>
            </a:endParaRPr>
          </a:p>
          <a:p>
            <a:pPr indent="-330200" lvl="0" marL="457200" rtl="0" algn="l">
              <a:lnSpc>
                <a:spcPct val="150000"/>
              </a:lnSpc>
              <a:spcBef>
                <a:spcPts val="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Model will be chosen accordingly for further experimentation, keeping in mind the computational complexity and the platform in which the project will be implemented</a:t>
            </a:r>
            <a:r>
              <a:rPr lang="en" sz="1500">
                <a:solidFill>
                  <a:schemeClr val="dk2"/>
                </a:solidFill>
                <a:latin typeface="Playfair Display"/>
                <a:ea typeface="Playfair Display"/>
                <a:cs typeface="Playfair Display"/>
                <a:sym typeface="Playfair Display"/>
              </a:rPr>
              <a:t>.</a:t>
            </a:r>
            <a:endParaRPr sz="1600">
              <a:solidFill>
                <a:schemeClr val="dk2"/>
              </a:solidFill>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922000" y="122700"/>
            <a:ext cx="1435800" cy="60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2" name="Google Shape;192;p28"/>
          <p:cNvSpPr txBox="1"/>
          <p:nvPr>
            <p:ph idx="1" type="body"/>
          </p:nvPr>
        </p:nvSpPr>
        <p:spPr>
          <a:xfrm>
            <a:off x="342400" y="728700"/>
            <a:ext cx="8595000" cy="4149000"/>
          </a:xfrm>
          <a:prstGeom prst="rect">
            <a:avLst/>
          </a:prstGeom>
        </p:spPr>
        <p:txBody>
          <a:bodyPr anchorCtr="0" anchor="t" bIns="91425" lIns="91425" spcFirstLastPara="1" rIns="91425" wrap="square" tIns="91425">
            <a:noAutofit/>
          </a:bodyPr>
          <a:lstStyle/>
          <a:p>
            <a:pPr indent="-327660" lvl="0" marL="457200" rtl="0" algn="l">
              <a:lnSpc>
                <a:spcPct val="95000"/>
              </a:lnSpc>
              <a:spcBef>
                <a:spcPts val="0"/>
              </a:spcBef>
              <a:spcAft>
                <a:spcPts val="0"/>
              </a:spcAft>
              <a:buSzPts val="1560"/>
              <a:buAutoNum type="arabicPeriod"/>
            </a:pPr>
            <a:r>
              <a:rPr lang="en" sz="1560"/>
              <a:t>Chernov, Vladimir, Jarmo Alander, and Vladimir Bochko. "Integer-based accurate conversion between RGB and HSV color spaces." Computers &amp; Electrical Engineering 46 (2015): 328-337. </a:t>
            </a:r>
            <a:endParaRPr sz="1560"/>
          </a:p>
          <a:p>
            <a:pPr indent="-327660" lvl="0" marL="457200" rtl="0" algn="l">
              <a:lnSpc>
                <a:spcPct val="95000"/>
              </a:lnSpc>
              <a:spcBef>
                <a:spcPts val="0"/>
              </a:spcBef>
              <a:spcAft>
                <a:spcPts val="0"/>
              </a:spcAft>
              <a:buSzPts val="1560"/>
              <a:buAutoNum type="arabicPeriod"/>
            </a:pPr>
            <a:r>
              <a:rPr lang="en" sz="1560"/>
              <a:t>Kumar, Tarun, and Karun Verma. "A Theory Based on Conversion of RGB image to Gray image." International Journal of Computer Applications 7.2 (2010): 7-10. </a:t>
            </a:r>
            <a:endParaRPr sz="1560"/>
          </a:p>
          <a:p>
            <a:pPr indent="-327660" lvl="0" marL="457200" rtl="0" algn="l">
              <a:lnSpc>
                <a:spcPct val="95000"/>
              </a:lnSpc>
              <a:spcBef>
                <a:spcPts val="0"/>
              </a:spcBef>
              <a:spcAft>
                <a:spcPts val="0"/>
              </a:spcAft>
              <a:buSzPts val="1560"/>
              <a:buAutoNum type="arabicPeriod"/>
            </a:pPr>
            <a:r>
              <a:rPr lang="en" sz="1560"/>
              <a:t>Kralik, Gordana, et al. "Quality of chicken meat." Animal husbandry and nutrition 63 (2018). </a:t>
            </a:r>
            <a:endParaRPr sz="1560"/>
          </a:p>
          <a:p>
            <a:pPr indent="-327660" lvl="0" marL="457200" rtl="0" algn="l">
              <a:lnSpc>
                <a:spcPct val="95000"/>
              </a:lnSpc>
              <a:spcBef>
                <a:spcPts val="0"/>
              </a:spcBef>
              <a:spcAft>
                <a:spcPts val="0"/>
              </a:spcAft>
              <a:buSzPts val="1560"/>
              <a:buAutoNum type="arabicPeriod"/>
            </a:pPr>
            <a:r>
              <a:rPr lang="en" sz="1560"/>
              <a:t>Huss, Hans Henrik. Fresh fish--quality and quality changes: a training manual prepared for the FAO/DANIDA Training Programme on Fish Technology and Quality Control. No. 29. Food &amp; Agriculture Org., 1988. </a:t>
            </a:r>
            <a:endParaRPr sz="1560"/>
          </a:p>
          <a:p>
            <a:pPr indent="-327660" lvl="0" marL="457200" rtl="0" algn="l">
              <a:lnSpc>
                <a:spcPct val="95000"/>
              </a:lnSpc>
              <a:spcBef>
                <a:spcPts val="0"/>
              </a:spcBef>
              <a:spcAft>
                <a:spcPts val="0"/>
              </a:spcAft>
              <a:buSzPts val="1560"/>
              <a:buAutoNum type="arabicPeriod"/>
            </a:pPr>
            <a:r>
              <a:rPr lang="en" sz="1560"/>
              <a:t>Wijaya, Dedy Rahman, Riyanarto Sarno, and Aldhiaz Fathra Daiva. "Electronic nose for classifying beef and pork using Naïve Bayes." 2017 International Seminar on Sensors, Instrumentation, Measurement and Metrology (ISSIMM). IEEE, 2017.</a:t>
            </a:r>
            <a:endParaRPr sz="1560"/>
          </a:p>
          <a:p>
            <a:pPr indent="-327660" lvl="0" marL="457200" rtl="0" algn="l">
              <a:lnSpc>
                <a:spcPct val="95000"/>
              </a:lnSpc>
              <a:spcBef>
                <a:spcPts val="0"/>
              </a:spcBef>
              <a:spcAft>
                <a:spcPts val="0"/>
              </a:spcAft>
              <a:buSzPts val="1560"/>
              <a:buAutoNum type="arabicPeriod"/>
            </a:pPr>
            <a:r>
              <a:rPr lang="en" sz="1560"/>
              <a:t>Adi, Kusworo, et al. "Beef quality identification using color analysis and k-nearest neighbor classification." 2015 4th International Conference on Instrumentation, Communications, Information Technology, and Biomedical Engineering (ICICI-BME). IEEE, 2015.</a:t>
            </a:r>
            <a:endParaRPr sz="1560"/>
          </a:p>
          <a:p>
            <a:pPr indent="0" lvl="0" marL="457200" rtl="0" algn="l">
              <a:lnSpc>
                <a:spcPct val="95000"/>
              </a:lnSpc>
              <a:spcBef>
                <a:spcPts val="1200"/>
              </a:spcBef>
              <a:spcAft>
                <a:spcPts val="1200"/>
              </a:spcAft>
              <a:buNone/>
            </a:pPr>
            <a:r>
              <a:t/>
            </a:r>
            <a:endParaRPr sz="106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874750" y="94375"/>
            <a:ext cx="1630500" cy="634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360"/>
              <a:t>References</a:t>
            </a:r>
            <a:endParaRPr sz="2360"/>
          </a:p>
        </p:txBody>
      </p:sp>
      <p:sp>
        <p:nvSpPr>
          <p:cNvPr id="198" name="Google Shape;198;p29"/>
          <p:cNvSpPr txBox="1"/>
          <p:nvPr>
            <p:ph idx="1" type="body"/>
          </p:nvPr>
        </p:nvSpPr>
        <p:spPr>
          <a:xfrm>
            <a:off x="342400" y="728700"/>
            <a:ext cx="8595000" cy="38055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lang="en" sz="1550"/>
              <a:t>7.  Cortez, Paulo, et al. "Lamb meat quality assessment by support vector machines." Neural Processing Letters 24.1 (2006): 41-51. </a:t>
            </a:r>
            <a:endParaRPr sz="1550"/>
          </a:p>
          <a:p>
            <a:pPr indent="0" lvl="0" marL="457200" rtl="0" algn="l">
              <a:lnSpc>
                <a:spcPct val="95000"/>
              </a:lnSpc>
              <a:spcBef>
                <a:spcPts val="1200"/>
              </a:spcBef>
              <a:spcAft>
                <a:spcPts val="1200"/>
              </a:spcAft>
              <a:buNone/>
            </a:pPr>
            <a:r>
              <a:rPr lang="en" sz="1550"/>
              <a:t>8.  Astuti, Suryani Dyah, et al. "Gas sensor array to classify the chicken meat with E. coli contaminant by using random forest and support vector machine." Biosensors and Bioelectronics: X 9 (2021): 100083.</a:t>
            </a:r>
            <a:endParaRPr sz="15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72475" y="382900"/>
            <a:ext cx="27765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5" name="Google Shape;65;p14"/>
          <p:cNvSpPr txBox="1"/>
          <p:nvPr>
            <p:ph idx="1" type="body"/>
          </p:nvPr>
        </p:nvSpPr>
        <p:spPr>
          <a:xfrm>
            <a:off x="296088" y="1109213"/>
            <a:ext cx="8520600" cy="1393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a:t>
            </a:r>
            <a:r>
              <a:rPr lang="en"/>
              <a:t> rapid system for meat quality assessment is needed to guarantee the quality of meat.</a:t>
            </a:r>
            <a:endParaRPr/>
          </a:p>
          <a:p>
            <a:pPr indent="-342900" lvl="0" marL="457200" rtl="0" algn="l">
              <a:spcBef>
                <a:spcPts val="0"/>
              </a:spcBef>
              <a:spcAft>
                <a:spcPts val="0"/>
              </a:spcAft>
              <a:buSzPts val="1800"/>
              <a:buChar char="●"/>
            </a:pPr>
            <a:r>
              <a:rPr lang="en"/>
              <a:t>We plan to solve this problem by developing a mobile application to help users determine meat freshness in real-time.</a:t>
            </a:r>
            <a:endParaRPr/>
          </a:p>
        </p:txBody>
      </p:sp>
      <p:pic>
        <p:nvPicPr>
          <p:cNvPr id="66" name="Google Shape;66;p14"/>
          <p:cNvPicPr preferRelativeResize="0"/>
          <p:nvPr/>
        </p:nvPicPr>
        <p:blipFill>
          <a:blip r:embed="rId3">
            <a:alphaModFix/>
          </a:blip>
          <a:stretch>
            <a:fillRect/>
          </a:stretch>
        </p:blipFill>
        <p:spPr>
          <a:xfrm rot="-5400000">
            <a:off x="1668000" y="1667924"/>
            <a:ext cx="2302325" cy="3807426"/>
          </a:xfrm>
          <a:prstGeom prst="rect">
            <a:avLst/>
          </a:prstGeom>
          <a:noFill/>
          <a:ln>
            <a:noFill/>
          </a:ln>
        </p:spPr>
      </p:pic>
      <p:pic>
        <p:nvPicPr>
          <p:cNvPr id="67" name="Google Shape;67;p14"/>
          <p:cNvPicPr preferRelativeResize="0"/>
          <p:nvPr/>
        </p:nvPicPr>
        <p:blipFill rotWithShape="1">
          <a:blip r:embed="rId4">
            <a:alphaModFix/>
          </a:blip>
          <a:srcRect b="0" l="0" r="7501" t="0"/>
          <a:stretch/>
        </p:blipFill>
        <p:spPr>
          <a:xfrm>
            <a:off x="4890050" y="2420475"/>
            <a:ext cx="3807425" cy="2315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25825" y="388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work</a:t>
            </a:r>
            <a:endParaRPr/>
          </a:p>
        </p:txBody>
      </p:sp>
      <p:sp>
        <p:nvSpPr>
          <p:cNvPr id="73" name="Google Shape;73;p15"/>
          <p:cNvSpPr txBox="1"/>
          <p:nvPr/>
        </p:nvSpPr>
        <p:spPr>
          <a:xfrm>
            <a:off x="3650550" y="1063475"/>
            <a:ext cx="5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74" name="Google Shape;74;p15"/>
          <p:cNvSpPr txBox="1"/>
          <p:nvPr/>
        </p:nvSpPr>
        <p:spPr>
          <a:xfrm>
            <a:off x="228075" y="1117425"/>
            <a:ext cx="8556600" cy="3260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In today's world, food spoilage is a crucial problem as consuming spoiled food is harmful for consumers. </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Meat is a kind of perishable food that easily decays.</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As the number of meat consumers increases in the meat industry, the demand for meat supplies also rises. Determining meat freshness, therefore, is the primary consideration of the meat customers.</a:t>
            </a:r>
            <a:endParaRPr sz="1800">
              <a:solidFill>
                <a:schemeClr val="dk2"/>
              </a:solidFill>
              <a:latin typeface="Playfair Display"/>
              <a:ea typeface="Playfair Display"/>
              <a:cs typeface="Playfair Display"/>
              <a:sym typeface="Playfair Display"/>
            </a:endParaRPr>
          </a:p>
          <a:p>
            <a:pPr indent="-336550" lvl="0" marL="457200" rtl="0" algn="l">
              <a:lnSpc>
                <a:spcPct val="115000"/>
              </a:lnSpc>
              <a:spcBef>
                <a:spcPts val="0"/>
              </a:spcBef>
              <a:spcAft>
                <a:spcPts val="0"/>
              </a:spcAft>
              <a:buClr>
                <a:schemeClr val="dk2"/>
              </a:buClr>
              <a:buSzPts val="1700"/>
              <a:buFont typeface="Playfair Display"/>
              <a:buChar char="●"/>
            </a:pPr>
            <a:r>
              <a:rPr lang="en" sz="1700">
                <a:solidFill>
                  <a:schemeClr val="dk2"/>
                </a:solidFill>
                <a:latin typeface="Playfair Display"/>
                <a:ea typeface="Playfair Display"/>
                <a:cs typeface="Playfair Display"/>
                <a:sym typeface="Playfair Display"/>
              </a:rPr>
              <a:t>Due to covid, many people are ordering food items online. This has increased the necessity for real-time meat quality assessment through images.</a:t>
            </a:r>
            <a:endParaRPr sz="1700">
              <a:solidFill>
                <a:schemeClr val="dk2"/>
              </a:solidFill>
              <a:latin typeface="Playfair Display"/>
              <a:ea typeface="Playfair Display"/>
              <a:cs typeface="Playfair Display"/>
              <a:sym typeface="Playfair Display"/>
            </a:endParaRPr>
          </a:p>
          <a:p>
            <a:pPr indent="-336550" lvl="0" marL="457200" rtl="0" algn="l">
              <a:lnSpc>
                <a:spcPct val="115000"/>
              </a:lnSpc>
              <a:spcBef>
                <a:spcPts val="0"/>
              </a:spcBef>
              <a:spcAft>
                <a:spcPts val="0"/>
              </a:spcAft>
              <a:buClr>
                <a:schemeClr val="dk2"/>
              </a:buClr>
              <a:buSzPts val="1700"/>
              <a:buFont typeface="Playfair Display"/>
              <a:buChar char="●"/>
            </a:pPr>
            <a:r>
              <a:rPr lang="en" sz="1700">
                <a:solidFill>
                  <a:schemeClr val="dk2"/>
                </a:solidFill>
                <a:latin typeface="Playfair Display"/>
                <a:ea typeface="Playfair Display"/>
                <a:cs typeface="Playfair Display"/>
                <a:sym typeface="Playfair Display"/>
              </a:rPr>
              <a:t>It will be helpful for customers who don’t know how to check meat quality by seeing or touching  it.</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911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36666"/>
              <a:buFont typeface="Arial"/>
              <a:buNone/>
            </a:pPr>
            <a:r>
              <a:rPr lang="en"/>
              <a:t>Dataset Preparation</a:t>
            </a:r>
            <a:endParaRPr/>
          </a:p>
          <a:p>
            <a:pPr indent="0" lvl="0" marL="0" rtl="0" algn="l">
              <a:lnSpc>
                <a:spcPct val="115000"/>
              </a:lnSpc>
              <a:spcBef>
                <a:spcPts val="0"/>
              </a:spcBef>
              <a:spcAft>
                <a:spcPts val="0"/>
              </a:spcAft>
              <a:buNone/>
            </a:pPr>
            <a:r>
              <a:rPr b="1" lang="en" sz="1555">
                <a:highlight>
                  <a:schemeClr val="lt1"/>
                </a:highlight>
                <a:latin typeface="Playfair Display"/>
                <a:ea typeface="Playfair Display"/>
                <a:cs typeface="Playfair Display"/>
                <a:sym typeface="Playfair Display"/>
              </a:rPr>
              <a:t>1. </a:t>
            </a:r>
            <a:r>
              <a:rPr b="1" lang="en" sz="1555">
                <a:highlight>
                  <a:schemeClr val="lt1"/>
                </a:highlight>
                <a:latin typeface="Playfair Display"/>
                <a:ea typeface="Playfair Display"/>
                <a:cs typeface="Playfair Display"/>
                <a:sym typeface="Playfair Display"/>
              </a:rPr>
              <a:t>Chicken</a:t>
            </a:r>
            <a:endParaRPr b="1" sz="1555">
              <a:highlight>
                <a:schemeClr val="lt1"/>
              </a:highlight>
              <a:latin typeface="Playfair Display"/>
              <a:ea typeface="Playfair Display"/>
              <a:cs typeface="Playfair Display"/>
              <a:sym typeface="Playfair Display"/>
            </a:endParaRPr>
          </a:p>
          <a:p>
            <a:pPr indent="-317500" lvl="1" marL="914400" rtl="0" algn="l">
              <a:lnSpc>
                <a:spcPct val="115000"/>
              </a:lnSpc>
              <a:spcBef>
                <a:spcPts val="0"/>
              </a:spcBef>
              <a:spcAft>
                <a:spcPts val="0"/>
              </a:spcAft>
              <a:buSzPct val="100000"/>
              <a:buFont typeface="Playfair Display"/>
              <a:buAutoNum type="alphaLcPeriod"/>
            </a:pPr>
            <a:r>
              <a:rPr lang="en" sz="1555">
                <a:highlight>
                  <a:schemeClr val="lt1"/>
                </a:highlight>
                <a:latin typeface="Playfair Display"/>
                <a:ea typeface="Playfair Display"/>
                <a:cs typeface="Playfair Display"/>
                <a:sym typeface="Playfair Display"/>
              </a:rPr>
              <a:t>Breast meat portion was used as a sample for the dataset. The chicken breast was cut to various lengths and widths but with almost uniform thickness</a:t>
            </a:r>
            <a:endParaRPr sz="1555">
              <a:highlight>
                <a:schemeClr val="lt1"/>
              </a:highlight>
              <a:latin typeface="Playfair Display"/>
              <a:ea typeface="Playfair Display"/>
              <a:cs typeface="Playfair Display"/>
              <a:sym typeface="Playfair Display"/>
            </a:endParaRPr>
          </a:p>
          <a:p>
            <a:pPr indent="-317500" lvl="1" marL="914400" rtl="0" algn="l">
              <a:lnSpc>
                <a:spcPct val="115000"/>
              </a:lnSpc>
              <a:spcBef>
                <a:spcPts val="0"/>
              </a:spcBef>
              <a:spcAft>
                <a:spcPts val="0"/>
              </a:spcAft>
              <a:buSzPct val="100000"/>
              <a:buFont typeface="Playfair Display"/>
              <a:buAutoNum type="alphaLcPeriod"/>
            </a:pPr>
            <a:r>
              <a:rPr lang="en" sz="1555">
                <a:highlight>
                  <a:schemeClr val="lt1"/>
                </a:highlight>
                <a:latin typeface="Playfair Display"/>
                <a:ea typeface="Playfair Display"/>
                <a:cs typeface="Playfair Display"/>
                <a:sym typeface="Playfair Display"/>
              </a:rPr>
              <a:t>The chicken meat images were captured starting from day 1 and at every 2 days' interval till 13th day. Chicken</a:t>
            </a:r>
            <a:r>
              <a:rPr lang="en" sz="1555">
                <a:highlight>
                  <a:schemeClr val="lt1"/>
                </a:highlight>
                <a:latin typeface="Playfair Display"/>
                <a:ea typeface="Playfair Display"/>
                <a:cs typeface="Playfair Display"/>
                <a:sym typeface="Playfair Display"/>
              </a:rPr>
              <a:t> was stored in a freezer in the intermediate days with a temperature of 0 degree Celsius.</a:t>
            </a:r>
            <a:endParaRPr sz="1444">
              <a:highlight>
                <a:schemeClr val="lt1"/>
              </a:highlight>
              <a:latin typeface="Playfair Display"/>
              <a:ea typeface="Playfair Display"/>
              <a:cs typeface="Playfair Display"/>
              <a:sym typeface="Playfair Display"/>
            </a:endParaRPr>
          </a:p>
          <a:p>
            <a:pPr indent="-317500" lvl="1" marL="914400" rtl="0" algn="l">
              <a:lnSpc>
                <a:spcPct val="115000"/>
              </a:lnSpc>
              <a:spcBef>
                <a:spcPts val="0"/>
              </a:spcBef>
              <a:spcAft>
                <a:spcPts val="0"/>
              </a:spcAft>
              <a:buSzPct val="100000"/>
              <a:buFont typeface="Playfair Display"/>
              <a:buAutoNum type="alphaLcPeriod"/>
            </a:pPr>
            <a:r>
              <a:rPr lang="en" sz="1555">
                <a:highlight>
                  <a:schemeClr val="lt1"/>
                </a:highlight>
                <a:latin typeface="Playfair Display"/>
                <a:ea typeface="Playfair Display"/>
                <a:cs typeface="Playfair Display"/>
                <a:sym typeface="Playfair Display"/>
              </a:rPr>
              <a:t>Meat images classified as consumable were taken till 5-6 days from day one of death, and meat classified as non-consumable were taken from 5-6 days of death till the 13th day.</a:t>
            </a:r>
            <a:endParaRPr sz="1555">
              <a:highlight>
                <a:schemeClr val="lt1"/>
              </a:highlight>
              <a:latin typeface="Playfair Display"/>
              <a:ea typeface="Playfair Display"/>
              <a:cs typeface="Playfair Display"/>
              <a:sym typeface="Playfair Display"/>
            </a:endParaRPr>
          </a:p>
        </p:txBody>
      </p:sp>
      <p:pic>
        <p:nvPicPr>
          <p:cNvPr id="80" name="Google Shape;80;p16"/>
          <p:cNvPicPr preferRelativeResize="0"/>
          <p:nvPr/>
        </p:nvPicPr>
        <p:blipFill>
          <a:blip r:embed="rId3">
            <a:alphaModFix/>
          </a:blip>
          <a:stretch>
            <a:fillRect/>
          </a:stretch>
        </p:blipFill>
        <p:spPr>
          <a:xfrm>
            <a:off x="1967025" y="2795275"/>
            <a:ext cx="1876425" cy="1695450"/>
          </a:xfrm>
          <a:prstGeom prst="rect">
            <a:avLst/>
          </a:prstGeom>
          <a:noFill/>
          <a:ln>
            <a:noFill/>
          </a:ln>
        </p:spPr>
      </p:pic>
      <p:pic>
        <p:nvPicPr>
          <p:cNvPr id="81" name="Google Shape;81;p16"/>
          <p:cNvPicPr preferRelativeResize="0"/>
          <p:nvPr/>
        </p:nvPicPr>
        <p:blipFill>
          <a:blip r:embed="rId4">
            <a:alphaModFix/>
          </a:blip>
          <a:stretch>
            <a:fillRect/>
          </a:stretch>
        </p:blipFill>
        <p:spPr>
          <a:xfrm>
            <a:off x="4663500" y="2785750"/>
            <a:ext cx="1857375" cy="1714500"/>
          </a:xfrm>
          <a:prstGeom prst="rect">
            <a:avLst/>
          </a:prstGeom>
          <a:noFill/>
          <a:ln>
            <a:noFill/>
          </a:ln>
        </p:spPr>
      </p:pic>
      <p:sp>
        <p:nvSpPr>
          <p:cNvPr id="82" name="Google Shape;82;p16"/>
          <p:cNvSpPr txBox="1"/>
          <p:nvPr/>
        </p:nvSpPr>
        <p:spPr>
          <a:xfrm>
            <a:off x="2264288" y="4490725"/>
            <a:ext cx="12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Consumable</a:t>
            </a:r>
            <a:endParaRPr>
              <a:latin typeface="Playfair Display"/>
              <a:ea typeface="Playfair Display"/>
              <a:cs typeface="Playfair Display"/>
              <a:sym typeface="Playfair Display"/>
            </a:endParaRPr>
          </a:p>
        </p:txBody>
      </p:sp>
      <p:sp>
        <p:nvSpPr>
          <p:cNvPr id="83" name="Google Shape;83;p16"/>
          <p:cNvSpPr txBox="1"/>
          <p:nvPr/>
        </p:nvSpPr>
        <p:spPr>
          <a:xfrm>
            <a:off x="4731038" y="4490725"/>
            <a:ext cx="17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Non-Consumable</a:t>
            </a:r>
            <a:endParaRPr>
              <a:latin typeface="Playfair Display"/>
              <a:ea typeface="Playfair Display"/>
              <a:cs typeface="Playfair Display"/>
              <a:sym typeface="Playfair Display"/>
            </a:endParaRPr>
          </a:p>
        </p:txBody>
      </p:sp>
      <p:sp>
        <p:nvSpPr>
          <p:cNvPr id="84" name="Google Shape;84;p16"/>
          <p:cNvSpPr txBox="1"/>
          <p:nvPr/>
        </p:nvSpPr>
        <p:spPr>
          <a:xfrm>
            <a:off x="6769825" y="3227350"/>
            <a:ext cx="224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Dataset Size - </a:t>
            </a:r>
            <a:endParaRPr b="1">
              <a:latin typeface="Playfair Display"/>
              <a:ea typeface="Playfair Display"/>
              <a:cs typeface="Playfair Display"/>
              <a:sym typeface="Playfair Display"/>
            </a:endParaRPr>
          </a:p>
          <a:p>
            <a:pPr indent="0" lvl="0" marL="0" rtl="0" algn="l">
              <a:spcBef>
                <a:spcPts val="0"/>
              </a:spcBef>
              <a:spcAft>
                <a:spcPts val="0"/>
              </a:spcAft>
              <a:buNone/>
            </a:pPr>
            <a:r>
              <a:rPr b="1" lang="en">
                <a:latin typeface="Playfair Display"/>
                <a:ea typeface="Playfair Display"/>
                <a:cs typeface="Playfair Display"/>
                <a:sym typeface="Playfair Display"/>
              </a:rPr>
              <a:t>1) Consumable - 188</a:t>
            </a:r>
            <a:endParaRPr b="1">
              <a:latin typeface="Playfair Display"/>
              <a:ea typeface="Playfair Display"/>
              <a:cs typeface="Playfair Display"/>
              <a:sym typeface="Playfair Display"/>
            </a:endParaRPr>
          </a:p>
          <a:p>
            <a:pPr indent="0" lvl="0" marL="0" rtl="0" algn="l">
              <a:spcBef>
                <a:spcPts val="0"/>
              </a:spcBef>
              <a:spcAft>
                <a:spcPts val="0"/>
              </a:spcAft>
              <a:buNone/>
            </a:pPr>
            <a:r>
              <a:rPr b="1" lang="en">
                <a:latin typeface="Playfair Display"/>
                <a:ea typeface="Playfair Display"/>
                <a:cs typeface="Playfair Display"/>
                <a:sym typeface="Playfair Display"/>
              </a:rPr>
              <a:t>2) Non Consumable - 122</a:t>
            </a:r>
            <a:endParaRPr b="1">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517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Dataset Preparation</a:t>
            </a:r>
            <a:endParaRPr b="1" sz="1555">
              <a:highlight>
                <a:schemeClr val="lt1"/>
              </a:highlight>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666">
                <a:highlight>
                  <a:schemeClr val="lt1"/>
                </a:highlight>
                <a:latin typeface="Playfair Display"/>
                <a:ea typeface="Playfair Display"/>
                <a:cs typeface="Playfair Display"/>
                <a:sym typeface="Playfair Display"/>
              </a:rPr>
              <a:t>2. Fish</a:t>
            </a:r>
            <a:endParaRPr b="1"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The live Fish (Pabda) were sampled live from market.</a:t>
            </a:r>
            <a:endParaRPr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The fish images were captured starting from day one of death and at every two days' interval till the 10th day. Fish was stored in a freezer in the intermediate days with a temperature of 0 degree Celsius.</a:t>
            </a:r>
            <a:endParaRPr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Fish images classified as consumable were taken till 4-5 days from day one of death, and fish classified as non-consumable were taken from 5-6 days of death till the 10th day. </a:t>
            </a:r>
            <a:endParaRPr sz="1666">
              <a:highlight>
                <a:schemeClr val="lt1"/>
              </a:highlight>
              <a:latin typeface="Playfair Display"/>
              <a:ea typeface="Playfair Display"/>
              <a:cs typeface="Playfair Display"/>
              <a:sym typeface="Playfair Display"/>
            </a:endParaRPr>
          </a:p>
        </p:txBody>
      </p:sp>
      <p:sp>
        <p:nvSpPr>
          <p:cNvPr id="90" name="Google Shape;90;p17"/>
          <p:cNvSpPr txBox="1"/>
          <p:nvPr/>
        </p:nvSpPr>
        <p:spPr>
          <a:xfrm>
            <a:off x="1620600" y="4042425"/>
            <a:ext cx="12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Consumable</a:t>
            </a:r>
            <a:endParaRPr>
              <a:latin typeface="Playfair Display"/>
              <a:ea typeface="Playfair Display"/>
              <a:cs typeface="Playfair Display"/>
              <a:sym typeface="Playfair Display"/>
            </a:endParaRPr>
          </a:p>
        </p:txBody>
      </p:sp>
      <p:sp>
        <p:nvSpPr>
          <p:cNvPr id="91" name="Google Shape;91;p17"/>
          <p:cNvSpPr txBox="1"/>
          <p:nvPr/>
        </p:nvSpPr>
        <p:spPr>
          <a:xfrm>
            <a:off x="4267500" y="4042425"/>
            <a:ext cx="17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Non-Consumable</a:t>
            </a:r>
            <a:endParaRPr>
              <a:latin typeface="Playfair Display"/>
              <a:ea typeface="Playfair Display"/>
              <a:cs typeface="Playfair Display"/>
              <a:sym typeface="Playfair Display"/>
            </a:endParaRPr>
          </a:p>
        </p:txBody>
      </p:sp>
      <p:pic>
        <p:nvPicPr>
          <p:cNvPr id="92" name="Google Shape;92;p17"/>
          <p:cNvPicPr preferRelativeResize="0"/>
          <p:nvPr/>
        </p:nvPicPr>
        <p:blipFill>
          <a:blip r:embed="rId3">
            <a:alphaModFix/>
          </a:blip>
          <a:stretch>
            <a:fillRect/>
          </a:stretch>
        </p:blipFill>
        <p:spPr>
          <a:xfrm>
            <a:off x="1009013" y="2899425"/>
            <a:ext cx="2505075" cy="1143000"/>
          </a:xfrm>
          <a:prstGeom prst="rect">
            <a:avLst/>
          </a:prstGeom>
          <a:noFill/>
          <a:ln>
            <a:noFill/>
          </a:ln>
        </p:spPr>
      </p:pic>
      <p:pic>
        <p:nvPicPr>
          <p:cNvPr id="93" name="Google Shape;93;p17"/>
          <p:cNvPicPr preferRelativeResize="0"/>
          <p:nvPr/>
        </p:nvPicPr>
        <p:blipFill>
          <a:blip r:embed="rId4">
            <a:alphaModFix/>
          </a:blip>
          <a:stretch>
            <a:fillRect/>
          </a:stretch>
        </p:blipFill>
        <p:spPr>
          <a:xfrm>
            <a:off x="3801450" y="2899425"/>
            <a:ext cx="2514600" cy="1143000"/>
          </a:xfrm>
          <a:prstGeom prst="rect">
            <a:avLst/>
          </a:prstGeom>
          <a:noFill/>
          <a:ln>
            <a:noFill/>
          </a:ln>
        </p:spPr>
      </p:pic>
      <p:sp>
        <p:nvSpPr>
          <p:cNvPr id="94" name="Google Shape;94;p17"/>
          <p:cNvSpPr txBox="1"/>
          <p:nvPr/>
        </p:nvSpPr>
        <p:spPr>
          <a:xfrm>
            <a:off x="6603400" y="3055275"/>
            <a:ext cx="240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a:solidFill>
                  <a:schemeClr val="dk2"/>
                </a:solidFill>
                <a:latin typeface="Playfair Display"/>
                <a:ea typeface="Playfair Display"/>
                <a:cs typeface="Playfair Display"/>
                <a:sym typeface="Playfair Display"/>
              </a:rPr>
              <a:t>Dataset Size - </a:t>
            </a:r>
            <a:endParaRPr b="1">
              <a:solidFill>
                <a:schemeClr val="dk2"/>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rPr b="1" lang="en">
                <a:solidFill>
                  <a:schemeClr val="dk2"/>
                </a:solidFill>
                <a:latin typeface="Playfair Display"/>
                <a:ea typeface="Playfair Display"/>
                <a:cs typeface="Playfair Display"/>
                <a:sym typeface="Playfair Display"/>
              </a:rPr>
              <a:t>1) Consumable - 60</a:t>
            </a:r>
            <a:endParaRPr b="1">
              <a:solidFill>
                <a:schemeClr val="dk2"/>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rPr b="1" lang="en">
                <a:solidFill>
                  <a:schemeClr val="dk2"/>
                </a:solidFill>
                <a:latin typeface="Playfair Display"/>
                <a:ea typeface="Playfair Display"/>
                <a:cs typeface="Playfair Display"/>
                <a:sym typeface="Playfair Display"/>
              </a:rPr>
              <a:t>2) Non Consumable - 80</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911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Dataset Preparation</a:t>
            </a:r>
            <a:endParaRPr/>
          </a:p>
          <a:p>
            <a:pPr indent="0" lvl="0" marL="0" rtl="0" algn="l">
              <a:lnSpc>
                <a:spcPct val="115000"/>
              </a:lnSpc>
              <a:spcBef>
                <a:spcPts val="0"/>
              </a:spcBef>
              <a:spcAft>
                <a:spcPts val="0"/>
              </a:spcAft>
              <a:buNone/>
            </a:pPr>
            <a:r>
              <a:rPr b="1" lang="en" sz="1666">
                <a:highlight>
                  <a:schemeClr val="lt1"/>
                </a:highlight>
                <a:latin typeface="Playfair Display"/>
                <a:ea typeface="Playfair Display"/>
                <a:cs typeface="Playfair Display"/>
                <a:sym typeface="Playfair Display"/>
              </a:rPr>
              <a:t>3. Prawn</a:t>
            </a:r>
            <a:endParaRPr b="1"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Fresh white-leg prawn were sampled live from market.</a:t>
            </a:r>
            <a:endParaRPr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The prawn images were captured starting from day one of purchase and at every one day interval till 7th day. It was stored in a freezer in the intermediate days with a temperature of 0 degree Celsius. </a:t>
            </a:r>
            <a:endParaRPr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Images classified as consumable were taken till 3-4 days from the day one of death, and images classified as non-consumable were taken from 3-4 days of death till the 7th day. </a:t>
            </a:r>
            <a:endParaRPr sz="1666">
              <a:highlight>
                <a:schemeClr val="lt1"/>
              </a:highlight>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b="1" sz="1555">
              <a:highlight>
                <a:schemeClr val="lt1"/>
              </a:highlight>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
        <p:nvSpPr>
          <p:cNvPr id="100" name="Google Shape;100;p18"/>
          <p:cNvSpPr txBox="1"/>
          <p:nvPr/>
        </p:nvSpPr>
        <p:spPr>
          <a:xfrm>
            <a:off x="2447238" y="4088550"/>
            <a:ext cx="12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Consumable</a:t>
            </a:r>
            <a:endParaRPr>
              <a:latin typeface="Playfair Display"/>
              <a:ea typeface="Playfair Display"/>
              <a:cs typeface="Playfair Display"/>
              <a:sym typeface="Playfair Display"/>
            </a:endParaRPr>
          </a:p>
        </p:txBody>
      </p:sp>
      <p:sp>
        <p:nvSpPr>
          <p:cNvPr id="101" name="Google Shape;101;p18"/>
          <p:cNvSpPr txBox="1"/>
          <p:nvPr/>
        </p:nvSpPr>
        <p:spPr>
          <a:xfrm>
            <a:off x="4572000" y="4144700"/>
            <a:ext cx="17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Non-Consumable</a:t>
            </a:r>
            <a:endParaRPr>
              <a:latin typeface="Playfair Display"/>
              <a:ea typeface="Playfair Display"/>
              <a:cs typeface="Playfair Display"/>
              <a:sym typeface="Playfair Display"/>
            </a:endParaRPr>
          </a:p>
        </p:txBody>
      </p:sp>
      <p:pic>
        <p:nvPicPr>
          <p:cNvPr id="102" name="Google Shape;102;p18"/>
          <p:cNvPicPr preferRelativeResize="0"/>
          <p:nvPr/>
        </p:nvPicPr>
        <p:blipFill>
          <a:blip r:embed="rId3">
            <a:alphaModFix/>
          </a:blip>
          <a:stretch>
            <a:fillRect/>
          </a:stretch>
        </p:blipFill>
        <p:spPr>
          <a:xfrm>
            <a:off x="704275" y="2917825"/>
            <a:ext cx="2381250" cy="1226875"/>
          </a:xfrm>
          <a:prstGeom prst="rect">
            <a:avLst/>
          </a:prstGeom>
          <a:noFill/>
          <a:ln>
            <a:noFill/>
          </a:ln>
        </p:spPr>
      </p:pic>
      <p:pic>
        <p:nvPicPr>
          <p:cNvPr id="103" name="Google Shape;103;p18"/>
          <p:cNvPicPr preferRelativeResize="0"/>
          <p:nvPr/>
        </p:nvPicPr>
        <p:blipFill>
          <a:blip r:embed="rId4">
            <a:alphaModFix/>
          </a:blip>
          <a:stretch>
            <a:fillRect/>
          </a:stretch>
        </p:blipFill>
        <p:spPr>
          <a:xfrm>
            <a:off x="4115425" y="2917825"/>
            <a:ext cx="2381250" cy="1226875"/>
          </a:xfrm>
          <a:prstGeom prst="rect">
            <a:avLst/>
          </a:prstGeom>
          <a:noFill/>
          <a:ln>
            <a:noFill/>
          </a:ln>
        </p:spPr>
      </p:pic>
      <p:sp>
        <p:nvSpPr>
          <p:cNvPr id="104" name="Google Shape;104;p18"/>
          <p:cNvSpPr txBox="1"/>
          <p:nvPr/>
        </p:nvSpPr>
        <p:spPr>
          <a:xfrm>
            <a:off x="6671575" y="3205925"/>
            <a:ext cx="216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Playfair Display"/>
                <a:ea typeface="Playfair Display"/>
                <a:cs typeface="Playfair Display"/>
                <a:sym typeface="Playfair Display"/>
              </a:rPr>
              <a:t>Dataset Size - </a:t>
            </a:r>
            <a:endParaRPr b="1">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b="1" lang="en">
                <a:solidFill>
                  <a:schemeClr val="dk2"/>
                </a:solidFill>
                <a:latin typeface="Playfair Display"/>
                <a:ea typeface="Playfair Display"/>
                <a:cs typeface="Playfair Display"/>
                <a:sym typeface="Playfair Display"/>
              </a:rPr>
              <a:t>1) Consumable - 52</a:t>
            </a:r>
            <a:endParaRPr b="1">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b="1" lang="en">
                <a:solidFill>
                  <a:schemeClr val="dk2"/>
                </a:solidFill>
                <a:latin typeface="Playfair Display"/>
                <a:ea typeface="Playfair Display"/>
                <a:cs typeface="Playfair Display"/>
                <a:sym typeface="Playfair Display"/>
              </a:rPr>
              <a:t>2) Non Consumable - 70</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09550" y="24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0" name="Google Shape;110;p19"/>
          <p:cNvSpPr txBox="1"/>
          <p:nvPr/>
        </p:nvSpPr>
        <p:spPr>
          <a:xfrm>
            <a:off x="3650550" y="1063475"/>
            <a:ext cx="5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11" name="Google Shape;111;p19"/>
          <p:cNvSpPr txBox="1"/>
          <p:nvPr/>
        </p:nvSpPr>
        <p:spPr>
          <a:xfrm>
            <a:off x="285475" y="1029525"/>
            <a:ext cx="5726700" cy="120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latin typeface="Playfair Display"/>
                <a:ea typeface="Playfair Display"/>
                <a:cs typeface="Playfair Display"/>
                <a:sym typeface="Playfair Display"/>
              </a:rPr>
              <a:t>1. </a:t>
            </a:r>
            <a:r>
              <a:rPr lang="en" sz="1700">
                <a:solidFill>
                  <a:schemeClr val="dk2"/>
                </a:solidFill>
                <a:latin typeface="Playfair Display"/>
                <a:ea typeface="Playfair Display"/>
                <a:cs typeface="Playfair Display"/>
                <a:sym typeface="Playfair Display"/>
              </a:rPr>
              <a:t>Color Spaces</a:t>
            </a:r>
            <a:endParaRPr sz="1700">
              <a:solidFill>
                <a:schemeClr val="dk2"/>
              </a:solidFill>
              <a:latin typeface="Playfair Display"/>
              <a:ea typeface="Playfair Display"/>
              <a:cs typeface="Playfair Display"/>
              <a:sym typeface="Playfair Display"/>
            </a:endParaRPr>
          </a:p>
          <a:p>
            <a:pPr indent="-336550" lvl="0" marL="914400" rtl="0" algn="l">
              <a:lnSpc>
                <a:spcPct val="115000"/>
              </a:lnSpc>
              <a:spcBef>
                <a:spcPts val="1200"/>
              </a:spcBef>
              <a:spcAft>
                <a:spcPts val="0"/>
              </a:spcAft>
              <a:buClr>
                <a:schemeClr val="dk2"/>
              </a:buClr>
              <a:buSzPts val="1700"/>
              <a:buFont typeface="Playfair Display"/>
              <a:buChar char="●"/>
            </a:pPr>
            <a:r>
              <a:rPr lang="en" sz="1700">
                <a:solidFill>
                  <a:schemeClr val="dk2"/>
                </a:solidFill>
                <a:latin typeface="Playfair Display"/>
                <a:ea typeface="Playfair Display"/>
                <a:cs typeface="Playfair Display"/>
                <a:sym typeface="Playfair Display"/>
              </a:rPr>
              <a:t>RGB (Red, Green, Blue)</a:t>
            </a:r>
            <a:endParaRPr sz="1700">
              <a:solidFill>
                <a:schemeClr val="dk2"/>
              </a:solidFill>
              <a:latin typeface="Playfair Display"/>
              <a:ea typeface="Playfair Display"/>
              <a:cs typeface="Playfair Display"/>
              <a:sym typeface="Playfair Display"/>
            </a:endParaRPr>
          </a:p>
          <a:p>
            <a:pPr indent="-336550" lvl="0" marL="914400" rtl="0" algn="l">
              <a:lnSpc>
                <a:spcPct val="115000"/>
              </a:lnSpc>
              <a:spcBef>
                <a:spcPts val="0"/>
              </a:spcBef>
              <a:spcAft>
                <a:spcPts val="0"/>
              </a:spcAft>
              <a:buClr>
                <a:schemeClr val="dk2"/>
              </a:buClr>
              <a:buSzPts val="1700"/>
              <a:buFont typeface="Playfair Display"/>
              <a:buChar char="●"/>
            </a:pPr>
            <a:r>
              <a:rPr lang="en" sz="1700">
                <a:solidFill>
                  <a:schemeClr val="dk2"/>
                </a:solidFill>
                <a:latin typeface="Playfair Display"/>
                <a:ea typeface="Playfair Display"/>
                <a:cs typeface="Playfair Display"/>
                <a:sym typeface="Playfair Display"/>
              </a:rPr>
              <a:t>HSV (Hue, Saturation, Value)</a:t>
            </a:r>
            <a:endParaRPr sz="1700">
              <a:solidFill>
                <a:schemeClr val="dk2"/>
              </a:solidFill>
              <a:latin typeface="Playfair Display"/>
              <a:ea typeface="Playfair Display"/>
              <a:cs typeface="Playfair Display"/>
              <a:sym typeface="Playfair Display"/>
            </a:endParaRPr>
          </a:p>
        </p:txBody>
      </p:sp>
      <p:pic>
        <p:nvPicPr>
          <p:cNvPr id="112" name="Google Shape;112;p19"/>
          <p:cNvPicPr preferRelativeResize="0"/>
          <p:nvPr/>
        </p:nvPicPr>
        <p:blipFill>
          <a:blip r:embed="rId3">
            <a:alphaModFix/>
          </a:blip>
          <a:stretch>
            <a:fillRect/>
          </a:stretch>
        </p:blipFill>
        <p:spPr>
          <a:xfrm>
            <a:off x="6012175" y="177425"/>
            <a:ext cx="2172300" cy="2172300"/>
          </a:xfrm>
          <a:prstGeom prst="rect">
            <a:avLst/>
          </a:prstGeom>
          <a:noFill/>
          <a:ln>
            <a:noFill/>
          </a:ln>
        </p:spPr>
      </p:pic>
      <p:pic>
        <p:nvPicPr>
          <p:cNvPr id="113" name="Google Shape;113;p19"/>
          <p:cNvPicPr preferRelativeResize="0"/>
          <p:nvPr/>
        </p:nvPicPr>
        <p:blipFill>
          <a:blip r:embed="rId4">
            <a:alphaModFix/>
          </a:blip>
          <a:stretch>
            <a:fillRect/>
          </a:stretch>
        </p:blipFill>
        <p:spPr>
          <a:xfrm>
            <a:off x="5012258" y="2369238"/>
            <a:ext cx="3263364" cy="2447523"/>
          </a:xfrm>
          <a:prstGeom prst="rect">
            <a:avLst/>
          </a:prstGeom>
          <a:noFill/>
          <a:ln>
            <a:noFill/>
          </a:ln>
        </p:spPr>
      </p:pic>
      <p:pic>
        <p:nvPicPr>
          <p:cNvPr id="114" name="Google Shape;114;p19"/>
          <p:cNvPicPr preferRelativeResize="0"/>
          <p:nvPr/>
        </p:nvPicPr>
        <p:blipFill>
          <a:blip r:embed="rId5">
            <a:alphaModFix/>
          </a:blip>
          <a:stretch>
            <a:fillRect/>
          </a:stretch>
        </p:blipFill>
        <p:spPr>
          <a:xfrm>
            <a:off x="621898" y="2278925"/>
            <a:ext cx="4068077" cy="2393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185975" y="11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0" name="Google Shape;120;p20"/>
          <p:cNvSpPr txBox="1"/>
          <p:nvPr/>
        </p:nvSpPr>
        <p:spPr>
          <a:xfrm>
            <a:off x="3650550" y="1063475"/>
            <a:ext cx="5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21" name="Google Shape;121;p20"/>
          <p:cNvSpPr txBox="1"/>
          <p:nvPr/>
        </p:nvSpPr>
        <p:spPr>
          <a:xfrm>
            <a:off x="319575" y="683475"/>
            <a:ext cx="86775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Playfair Display"/>
                <a:ea typeface="Playfair Display"/>
                <a:cs typeface="Playfair Display"/>
                <a:sym typeface="Playfair Display"/>
              </a:rPr>
              <a:t>1. Color Spaces</a:t>
            </a:r>
            <a:endParaRPr>
              <a:solidFill>
                <a:schemeClr val="dk2"/>
              </a:solidFill>
              <a:latin typeface="Playfair Display"/>
              <a:ea typeface="Playfair Display"/>
              <a:cs typeface="Playfair Display"/>
              <a:sym typeface="Playfair Display"/>
            </a:endParaRPr>
          </a:p>
          <a:p>
            <a:pPr indent="-317500" lvl="0" marL="914400" rtl="0" algn="l">
              <a:lnSpc>
                <a:spcPct val="115000"/>
              </a:lnSpc>
              <a:spcBef>
                <a:spcPts val="120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The use of HSV rather than RGB space is beneficial in texture analysis. Paschos [7] demonstrates that perceptually uniform spaces, such as HSV, outperform non-uniform RGB.</a:t>
            </a:r>
            <a:endParaRPr>
              <a:solidFill>
                <a:schemeClr val="dk2"/>
              </a:solidFill>
              <a:latin typeface="Playfair Display"/>
              <a:ea typeface="Playfair Display"/>
              <a:cs typeface="Playfair Display"/>
              <a:sym typeface="Playfair Display"/>
            </a:endParaRPr>
          </a:p>
        </p:txBody>
      </p:sp>
      <p:pic>
        <p:nvPicPr>
          <p:cNvPr id="122" name="Google Shape;122;p20"/>
          <p:cNvPicPr preferRelativeResize="0"/>
          <p:nvPr/>
        </p:nvPicPr>
        <p:blipFill>
          <a:blip r:embed="rId3">
            <a:alphaModFix/>
          </a:blip>
          <a:stretch>
            <a:fillRect/>
          </a:stretch>
        </p:blipFill>
        <p:spPr>
          <a:xfrm>
            <a:off x="781550" y="1979750"/>
            <a:ext cx="2232025" cy="988225"/>
          </a:xfrm>
          <a:prstGeom prst="rect">
            <a:avLst/>
          </a:prstGeom>
          <a:noFill/>
          <a:ln>
            <a:noFill/>
          </a:ln>
        </p:spPr>
      </p:pic>
      <p:pic>
        <p:nvPicPr>
          <p:cNvPr id="123" name="Google Shape;123;p20"/>
          <p:cNvPicPr preferRelativeResize="0"/>
          <p:nvPr/>
        </p:nvPicPr>
        <p:blipFill>
          <a:blip r:embed="rId4">
            <a:alphaModFix/>
          </a:blip>
          <a:stretch>
            <a:fillRect/>
          </a:stretch>
        </p:blipFill>
        <p:spPr>
          <a:xfrm>
            <a:off x="4031125" y="3438350"/>
            <a:ext cx="1537100" cy="988225"/>
          </a:xfrm>
          <a:prstGeom prst="rect">
            <a:avLst/>
          </a:prstGeom>
          <a:noFill/>
          <a:ln>
            <a:noFill/>
          </a:ln>
        </p:spPr>
      </p:pic>
      <p:pic>
        <p:nvPicPr>
          <p:cNvPr id="124" name="Google Shape;124;p20"/>
          <p:cNvPicPr preferRelativeResize="0"/>
          <p:nvPr/>
        </p:nvPicPr>
        <p:blipFill>
          <a:blip r:embed="rId5">
            <a:alphaModFix/>
          </a:blip>
          <a:stretch>
            <a:fillRect/>
          </a:stretch>
        </p:blipFill>
        <p:spPr>
          <a:xfrm>
            <a:off x="781537" y="3450600"/>
            <a:ext cx="2232025" cy="975981"/>
          </a:xfrm>
          <a:prstGeom prst="rect">
            <a:avLst/>
          </a:prstGeom>
          <a:noFill/>
          <a:ln>
            <a:noFill/>
          </a:ln>
        </p:spPr>
      </p:pic>
      <p:pic>
        <p:nvPicPr>
          <p:cNvPr id="125" name="Google Shape;125;p20"/>
          <p:cNvPicPr preferRelativeResize="0"/>
          <p:nvPr/>
        </p:nvPicPr>
        <p:blipFill>
          <a:blip r:embed="rId6">
            <a:alphaModFix/>
          </a:blip>
          <a:stretch>
            <a:fillRect/>
          </a:stretch>
        </p:blipFill>
        <p:spPr>
          <a:xfrm>
            <a:off x="4065825" y="1969175"/>
            <a:ext cx="1467700" cy="988225"/>
          </a:xfrm>
          <a:prstGeom prst="rect">
            <a:avLst/>
          </a:prstGeom>
          <a:noFill/>
          <a:ln>
            <a:noFill/>
          </a:ln>
        </p:spPr>
      </p:pic>
      <p:pic>
        <p:nvPicPr>
          <p:cNvPr id="126" name="Google Shape;126;p20"/>
          <p:cNvPicPr preferRelativeResize="0"/>
          <p:nvPr/>
        </p:nvPicPr>
        <p:blipFill>
          <a:blip r:embed="rId7">
            <a:alphaModFix/>
          </a:blip>
          <a:stretch>
            <a:fillRect/>
          </a:stretch>
        </p:blipFill>
        <p:spPr>
          <a:xfrm>
            <a:off x="6383675" y="1969175"/>
            <a:ext cx="2136300" cy="988225"/>
          </a:xfrm>
          <a:prstGeom prst="rect">
            <a:avLst/>
          </a:prstGeom>
          <a:noFill/>
          <a:ln>
            <a:noFill/>
          </a:ln>
        </p:spPr>
      </p:pic>
      <p:pic>
        <p:nvPicPr>
          <p:cNvPr id="127" name="Google Shape;127;p20"/>
          <p:cNvPicPr preferRelativeResize="0"/>
          <p:nvPr/>
        </p:nvPicPr>
        <p:blipFill>
          <a:blip r:embed="rId8">
            <a:alphaModFix/>
          </a:blip>
          <a:stretch>
            <a:fillRect/>
          </a:stretch>
        </p:blipFill>
        <p:spPr>
          <a:xfrm>
            <a:off x="6375425" y="3438350"/>
            <a:ext cx="2152800" cy="988225"/>
          </a:xfrm>
          <a:prstGeom prst="rect">
            <a:avLst/>
          </a:prstGeom>
          <a:noFill/>
          <a:ln>
            <a:noFill/>
          </a:ln>
        </p:spPr>
      </p:pic>
      <p:sp>
        <p:nvSpPr>
          <p:cNvPr id="128" name="Google Shape;128;p20"/>
          <p:cNvSpPr txBox="1"/>
          <p:nvPr/>
        </p:nvSpPr>
        <p:spPr>
          <a:xfrm>
            <a:off x="1032500" y="2967975"/>
            <a:ext cx="17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
        <p:nvSpPr>
          <p:cNvPr id="129" name="Google Shape;129;p20"/>
          <p:cNvSpPr txBox="1"/>
          <p:nvPr/>
        </p:nvSpPr>
        <p:spPr>
          <a:xfrm>
            <a:off x="829412" y="4426575"/>
            <a:ext cx="213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Non - </a:t>
            </a: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
        <p:nvSpPr>
          <p:cNvPr id="130" name="Google Shape;130;p20"/>
          <p:cNvSpPr txBox="1"/>
          <p:nvPr/>
        </p:nvSpPr>
        <p:spPr>
          <a:xfrm>
            <a:off x="4031125" y="2957400"/>
            <a:ext cx="17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
        <p:nvSpPr>
          <p:cNvPr id="131" name="Google Shape;131;p20"/>
          <p:cNvSpPr txBox="1"/>
          <p:nvPr/>
        </p:nvSpPr>
        <p:spPr>
          <a:xfrm>
            <a:off x="3780175" y="4426575"/>
            <a:ext cx="22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Non - </a:t>
            </a: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
        <p:nvSpPr>
          <p:cNvPr id="132" name="Google Shape;132;p20"/>
          <p:cNvSpPr txBox="1"/>
          <p:nvPr/>
        </p:nvSpPr>
        <p:spPr>
          <a:xfrm>
            <a:off x="6335825" y="4426575"/>
            <a:ext cx="22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Non - Consumable (HSV)</a:t>
            </a:r>
            <a:endParaRPr sz="1300">
              <a:latin typeface="Playfair Display"/>
              <a:ea typeface="Playfair Display"/>
              <a:cs typeface="Playfair Display"/>
              <a:sym typeface="Playfair Display"/>
            </a:endParaRPr>
          </a:p>
        </p:txBody>
      </p:sp>
      <p:sp>
        <p:nvSpPr>
          <p:cNvPr id="133" name="Google Shape;133;p20"/>
          <p:cNvSpPr txBox="1"/>
          <p:nvPr/>
        </p:nvSpPr>
        <p:spPr>
          <a:xfrm>
            <a:off x="6585775" y="2957400"/>
            <a:ext cx="17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39" name="Google Shape;139;p21"/>
          <p:cNvSpPr txBox="1"/>
          <p:nvPr/>
        </p:nvSpPr>
        <p:spPr>
          <a:xfrm>
            <a:off x="311700" y="811800"/>
            <a:ext cx="3717000" cy="41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Playfair Display"/>
                <a:ea typeface="Playfair Display"/>
                <a:cs typeface="Playfair Display"/>
                <a:sym typeface="Playfair Display"/>
              </a:rPr>
              <a:t>2. </a:t>
            </a:r>
            <a:r>
              <a:rPr lang="en" sz="1800">
                <a:solidFill>
                  <a:schemeClr val="dk2"/>
                </a:solidFill>
                <a:latin typeface="Playfair Display"/>
                <a:ea typeface="Playfair Display"/>
                <a:cs typeface="Playfair Display"/>
                <a:sym typeface="Playfair Display"/>
              </a:rPr>
              <a:t>Deep Learning Methods</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120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Neural Network (Tensorflow)</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0"/>
              </a:spcAft>
              <a:buNone/>
            </a:pPr>
            <a:r>
              <a:rPr lang="en" sz="1800">
                <a:solidFill>
                  <a:schemeClr val="dk2"/>
                </a:solidFill>
                <a:latin typeface="Playfair Display"/>
                <a:ea typeface="Playfair Display"/>
                <a:cs typeface="Playfair Display"/>
                <a:sym typeface="Playfair Display"/>
              </a:rPr>
              <a:t>When we pass the dataset in this model we can see that Chicken and Prawn equally provided good results under this method mainly in HSV color spaces.  Fish gave somewhat intermediate accuracy in HSV Color space.</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1200"/>
              </a:spcAft>
              <a:buNone/>
            </a:pPr>
            <a:r>
              <a:t/>
            </a:r>
            <a:endParaRPr sz="1800">
              <a:solidFill>
                <a:schemeClr val="dk2"/>
              </a:solidFill>
              <a:latin typeface="Playfair Display"/>
              <a:ea typeface="Playfair Display"/>
              <a:cs typeface="Playfair Display"/>
              <a:sym typeface="Playfair Display"/>
            </a:endParaRPr>
          </a:p>
        </p:txBody>
      </p:sp>
      <p:pic>
        <p:nvPicPr>
          <p:cNvPr id="140" name="Google Shape;140;p21"/>
          <p:cNvPicPr preferRelativeResize="0"/>
          <p:nvPr/>
        </p:nvPicPr>
        <p:blipFill>
          <a:blip r:embed="rId3">
            <a:alphaModFix/>
          </a:blip>
          <a:stretch>
            <a:fillRect/>
          </a:stretch>
        </p:blipFill>
        <p:spPr>
          <a:xfrm>
            <a:off x="5468650" y="99425"/>
            <a:ext cx="2642525" cy="2125300"/>
          </a:xfrm>
          <a:prstGeom prst="rect">
            <a:avLst/>
          </a:prstGeom>
          <a:noFill/>
          <a:ln>
            <a:noFill/>
          </a:ln>
        </p:spPr>
      </p:pic>
      <p:sp>
        <p:nvSpPr>
          <p:cNvPr id="141" name="Google Shape;141;p21"/>
          <p:cNvSpPr txBox="1"/>
          <p:nvPr/>
        </p:nvSpPr>
        <p:spPr>
          <a:xfrm>
            <a:off x="6014300" y="2224725"/>
            <a:ext cx="1918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layfair Display"/>
                <a:ea typeface="Playfair Display"/>
                <a:cs typeface="Playfair Display"/>
                <a:sym typeface="Playfair Display"/>
              </a:rPr>
              <a:t>Chicken Dataset (HSV)</a:t>
            </a:r>
            <a:endParaRPr sz="1100">
              <a:latin typeface="Playfair Display"/>
              <a:ea typeface="Playfair Display"/>
              <a:cs typeface="Playfair Display"/>
              <a:sym typeface="Playfair Display"/>
            </a:endParaRPr>
          </a:p>
        </p:txBody>
      </p:sp>
      <p:pic>
        <p:nvPicPr>
          <p:cNvPr id="142" name="Google Shape;142;p21"/>
          <p:cNvPicPr preferRelativeResize="0"/>
          <p:nvPr/>
        </p:nvPicPr>
        <p:blipFill rotWithShape="1">
          <a:blip r:embed="rId4">
            <a:alphaModFix/>
          </a:blip>
          <a:srcRect b="0" l="5249" r="0" t="0"/>
          <a:stretch/>
        </p:blipFill>
        <p:spPr>
          <a:xfrm>
            <a:off x="4297262" y="2744575"/>
            <a:ext cx="2260750" cy="1878500"/>
          </a:xfrm>
          <a:prstGeom prst="rect">
            <a:avLst/>
          </a:prstGeom>
          <a:noFill/>
          <a:ln>
            <a:noFill/>
          </a:ln>
        </p:spPr>
      </p:pic>
      <p:pic>
        <p:nvPicPr>
          <p:cNvPr id="143" name="Google Shape;143;p21"/>
          <p:cNvPicPr preferRelativeResize="0"/>
          <p:nvPr/>
        </p:nvPicPr>
        <p:blipFill rotWithShape="1">
          <a:blip r:embed="rId5">
            <a:alphaModFix/>
          </a:blip>
          <a:srcRect b="0" l="2018" r="0" t="0"/>
          <a:stretch/>
        </p:blipFill>
        <p:spPr>
          <a:xfrm>
            <a:off x="6870300" y="2797525"/>
            <a:ext cx="2121300" cy="1825550"/>
          </a:xfrm>
          <a:prstGeom prst="rect">
            <a:avLst/>
          </a:prstGeom>
          <a:noFill/>
          <a:ln>
            <a:noFill/>
          </a:ln>
        </p:spPr>
      </p:pic>
      <p:sp>
        <p:nvSpPr>
          <p:cNvPr id="144" name="Google Shape;144;p21"/>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layfair Display"/>
                <a:ea typeface="Playfair Display"/>
                <a:cs typeface="Playfair Display"/>
                <a:sym typeface="Playfair Display"/>
              </a:rPr>
              <a:t>Fish</a:t>
            </a:r>
            <a:r>
              <a:rPr lang="en" sz="1100">
                <a:latin typeface="Playfair Display"/>
                <a:ea typeface="Playfair Display"/>
                <a:cs typeface="Playfair Display"/>
                <a:sym typeface="Playfair Display"/>
              </a:rPr>
              <a:t> Dataset (HSV)</a:t>
            </a:r>
            <a:endParaRPr sz="1100">
              <a:latin typeface="Playfair Display"/>
              <a:ea typeface="Playfair Display"/>
              <a:cs typeface="Playfair Display"/>
              <a:sym typeface="Playfair Display"/>
            </a:endParaRPr>
          </a:p>
        </p:txBody>
      </p:sp>
      <p:sp>
        <p:nvSpPr>
          <p:cNvPr id="145" name="Google Shape;145;p21"/>
          <p:cNvSpPr txBox="1"/>
          <p:nvPr/>
        </p:nvSpPr>
        <p:spPr>
          <a:xfrm>
            <a:off x="7116100" y="4623075"/>
            <a:ext cx="1918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layfair Display"/>
                <a:ea typeface="Playfair Display"/>
                <a:cs typeface="Playfair Display"/>
                <a:sym typeface="Playfair Display"/>
              </a:rPr>
              <a:t>Prawn</a:t>
            </a:r>
            <a:r>
              <a:rPr lang="en" sz="1100">
                <a:latin typeface="Playfair Display"/>
                <a:ea typeface="Playfair Display"/>
                <a:cs typeface="Playfair Display"/>
                <a:sym typeface="Playfair Display"/>
              </a:rPr>
              <a:t> Dataset (HSV)</a:t>
            </a:r>
            <a:endParaRPr sz="110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DD10C"/>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