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layfair Display"/>
      <p:regular r:id="rId37"/>
      <p:bold r:id="rId38"/>
      <p:italic r:id="rId39"/>
      <p:boldItalic r:id="rId40"/>
    </p:embeddedFont>
    <p:embeddedFont>
      <p:font typeface="Montserrat"/>
      <p:regular r:id="rId41"/>
      <p:bold r:id="rId42"/>
      <p:italic r:id="rId43"/>
      <p:boldItalic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layfairDisplay-italic.fntdata"/><Relationship Id="rId16" Type="http://schemas.openxmlformats.org/officeDocument/2006/relationships/slide" Target="slides/slide11.xml"/><Relationship Id="rId38" Type="http://schemas.openxmlformats.org/officeDocument/2006/relationships/font" Target="fonts/PlayfairDi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d5f46e4b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d5f46e4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d5f46e4b_4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d5f46e4b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8d5f46e4b_4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8d5f46e4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8d5f46e4b_4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8d5f46e4b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8d5f46e4b_4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d5f46e4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8d5f46e4b_4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8d5f46e4b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8d5f46e4b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8d5f46e4b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3dededd2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3dededd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8d5f46e4b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8d5f46e4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8d5f46e4b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8d5f46e4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8d5f46e4b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8d5f46e4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8d5f46e4b_1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8d5f46e4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8d5f46e4b_1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8d5f46e4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8d5f46e4b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8d5f46e4b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8afde89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8afde89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8afde89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8afde89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8afde89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8afde89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baffaf77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baffaf7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baffaf775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baffaf7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affaf775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affaf77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8d5f46e4b_4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8d5f46e4b_4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3dededd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3dededd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3dededd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3dededd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3dededd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3dededd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3dededd2b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3dededd2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8d5f46e4b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8d5f46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d5f46e4b_4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d5f46e4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6.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image" Target="../media/image23.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25.png"/><Relationship Id="rId5"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43.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45.png"/><Relationship Id="rId5" Type="http://schemas.openxmlformats.org/officeDocument/2006/relationships/image" Target="../media/image38.png"/><Relationship Id="rId6"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lin ang="5400012" scaled="0"/>
        </a:gra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97225"/>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20"/>
              <a:t>Artificial Vision System for Meat Quality Gradation</a:t>
            </a:r>
            <a:endParaRPr sz="4920"/>
          </a:p>
        </p:txBody>
      </p:sp>
      <p:sp>
        <p:nvSpPr>
          <p:cNvPr id="59" name="Google Shape;59;p13"/>
          <p:cNvSpPr txBox="1"/>
          <p:nvPr>
            <p:ph idx="1" type="subTitle"/>
          </p:nvPr>
        </p:nvSpPr>
        <p:spPr>
          <a:xfrm>
            <a:off x="1990325" y="2425850"/>
            <a:ext cx="6179700" cy="2146800"/>
          </a:xfrm>
          <a:prstGeom prst="rect">
            <a:avLst/>
          </a:prstGeom>
        </p:spPr>
        <p:txBody>
          <a:bodyPr anchorCtr="0" anchor="ctr" bIns="91425" lIns="91425" spcFirstLastPara="1" rIns="91425" wrap="square" tIns="91425">
            <a:normAutofit fontScale="25000" lnSpcReduction="20000"/>
          </a:bodyPr>
          <a:lstStyle/>
          <a:p>
            <a:pPr indent="457200" lvl="0" marL="914400" rtl="0" algn="l">
              <a:spcBef>
                <a:spcPts val="0"/>
              </a:spcBef>
              <a:spcAft>
                <a:spcPts val="0"/>
              </a:spcAft>
              <a:buClr>
                <a:schemeClr val="dk2"/>
              </a:buClr>
              <a:buSzPts val="275"/>
              <a:buFont typeface="Arial"/>
              <a:buNone/>
            </a:pPr>
            <a:r>
              <a:rPr lang="en" sz="6800"/>
              <a:t>B. Tech Major Project Report</a:t>
            </a:r>
            <a:endParaRPr sz="6800"/>
          </a:p>
          <a:p>
            <a:pPr indent="0" lvl="0" marL="2743200" rtl="0" algn="l">
              <a:spcBef>
                <a:spcPts val="0"/>
              </a:spcBef>
              <a:spcAft>
                <a:spcPts val="0"/>
              </a:spcAft>
              <a:buNone/>
            </a:pPr>
            <a:r>
              <a:rPr lang="en" sz="6800"/>
              <a:t>By :</a:t>
            </a:r>
            <a:endParaRPr sz="6800"/>
          </a:p>
          <a:p>
            <a:pPr indent="0" lvl="0" marL="2743200" rtl="0" algn="l">
              <a:spcBef>
                <a:spcPts val="0"/>
              </a:spcBef>
              <a:spcAft>
                <a:spcPts val="0"/>
              </a:spcAft>
              <a:buClr>
                <a:schemeClr val="dk2"/>
              </a:buClr>
              <a:buSzPts val="275"/>
              <a:buFont typeface="Arial"/>
              <a:buNone/>
            </a:pPr>
            <a:r>
              <a:t/>
            </a:r>
            <a:endParaRPr sz="6800"/>
          </a:p>
          <a:p>
            <a:pPr indent="-336550" lvl="0" marL="457200" rtl="0" algn="l">
              <a:spcBef>
                <a:spcPts val="0"/>
              </a:spcBef>
              <a:spcAft>
                <a:spcPts val="0"/>
              </a:spcAft>
              <a:buSzPct val="100000"/>
              <a:buChar char="●"/>
            </a:pPr>
            <a:r>
              <a:rPr lang="en" sz="6800"/>
              <a:t>Debdoot Roy Chowdhury (GCECTB-R19-3014)</a:t>
            </a:r>
            <a:endParaRPr sz="6800"/>
          </a:p>
          <a:p>
            <a:pPr indent="-336550" lvl="0" marL="457200" rtl="0" algn="l">
              <a:spcBef>
                <a:spcPts val="0"/>
              </a:spcBef>
              <a:spcAft>
                <a:spcPts val="0"/>
              </a:spcAft>
              <a:buSzPct val="100000"/>
              <a:buChar char="●"/>
            </a:pPr>
            <a:r>
              <a:rPr lang="en" sz="6800"/>
              <a:t>Arunima Chaudhuri (GCECTB-R19-3008)</a:t>
            </a:r>
            <a:endParaRPr sz="6800"/>
          </a:p>
          <a:p>
            <a:pPr indent="-336550" lvl="0" marL="457200" rtl="0" algn="l">
              <a:spcBef>
                <a:spcPts val="0"/>
              </a:spcBef>
              <a:spcAft>
                <a:spcPts val="0"/>
              </a:spcAft>
              <a:buSzPct val="100000"/>
              <a:buChar char="●"/>
            </a:pPr>
            <a:r>
              <a:rPr lang="en" sz="6800"/>
              <a:t>Shubhodeep Chanda (GCECTB-R19-3026)</a:t>
            </a:r>
            <a:endParaRPr sz="6800"/>
          </a:p>
          <a:p>
            <a:pPr indent="-336550" lvl="0" marL="457200" rtl="0" algn="l">
              <a:spcBef>
                <a:spcPts val="0"/>
              </a:spcBef>
              <a:spcAft>
                <a:spcPts val="0"/>
              </a:spcAft>
              <a:buSzPct val="100000"/>
              <a:buChar char="●"/>
            </a:pPr>
            <a:r>
              <a:rPr lang="en" sz="6800"/>
              <a:t>Bidesh Banerjee (GCECTB-R19-3013)</a:t>
            </a:r>
            <a:endParaRPr sz="6800"/>
          </a:p>
          <a:p>
            <a:pPr indent="0" lvl="0" marL="457200" rtl="0" algn="l">
              <a:spcBef>
                <a:spcPts val="0"/>
              </a:spcBef>
              <a:spcAft>
                <a:spcPts val="0"/>
              </a:spcAft>
              <a:buNone/>
            </a:pPr>
            <a:r>
              <a:t/>
            </a:r>
            <a:endParaRPr sz="6800"/>
          </a:p>
          <a:p>
            <a:pPr indent="0" lvl="0" marL="1371600" rtl="0" algn="l">
              <a:spcBef>
                <a:spcPts val="0"/>
              </a:spcBef>
              <a:spcAft>
                <a:spcPts val="0"/>
              </a:spcAft>
              <a:buNone/>
            </a:pPr>
            <a:r>
              <a:rPr lang="en" sz="5600"/>
              <a:t>        Under the Supervision of :</a:t>
            </a:r>
            <a:endParaRPr sz="5600"/>
          </a:p>
          <a:p>
            <a:pPr indent="0" lvl="0" marL="0" rtl="0" algn="ctr">
              <a:spcBef>
                <a:spcPts val="0"/>
              </a:spcBef>
              <a:spcAft>
                <a:spcPts val="0"/>
              </a:spcAft>
              <a:buNone/>
            </a:pPr>
            <a:r>
              <a:rPr lang="en" sz="6800"/>
              <a:t>Kingshuk Chatterjee</a:t>
            </a:r>
            <a:endParaRPr sz="6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50" name="Google Shape;150;p22"/>
          <p:cNvSpPr txBox="1"/>
          <p:nvPr/>
        </p:nvSpPr>
        <p:spPr>
          <a:xfrm>
            <a:off x="2661900" y="165825"/>
            <a:ext cx="41427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2. Machine Learning Methods</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b) </a:t>
            </a:r>
            <a:r>
              <a:rPr lang="en" sz="1800">
                <a:solidFill>
                  <a:schemeClr val="dk2"/>
                </a:solidFill>
                <a:latin typeface="Playfair Display"/>
                <a:ea typeface="Playfair Display"/>
                <a:cs typeface="Playfair Display"/>
                <a:sym typeface="Playfair Display"/>
              </a:rPr>
              <a:t>K-Nearest-Neighbours (KNN)</a:t>
            </a:r>
            <a:endParaRPr sz="1800">
              <a:solidFill>
                <a:schemeClr val="dk2"/>
              </a:solidFill>
              <a:latin typeface="Playfair Display"/>
              <a:ea typeface="Playfair Display"/>
              <a:cs typeface="Playfair Display"/>
              <a:sym typeface="Playfair Display"/>
            </a:endParaRPr>
          </a:p>
        </p:txBody>
      </p:sp>
      <p:sp>
        <p:nvSpPr>
          <p:cNvPr id="151" name="Google Shape;151;p22"/>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52" name="Google Shape;152;p22"/>
          <p:cNvSpPr txBox="1"/>
          <p:nvPr/>
        </p:nvSpPr>
        <p:spPr>
          <a:xfrm>
            <a:off x="5881325" y="45001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53" name="Google Shape;153;p22"/>
          <p:cNvPicPr preferRelativeResize="0"/>
          <p:nvPr/>
        </p:nvPicPr>
        <p:blipFill>
          <a:blip r:embed="rId3">
            <a:alphaModFix/>
          </a:blip>
          <a:stretch>
            <a:fillRect/>
          </a:stretch>
        </p:blipFill>
        <p:spPr>
          <a:xfrm>
            <a:off x="984075" y="738525"/>
            <a:ext cx="6676325" cy="44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59" name="Google Shape;159;p23"/>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60" name="Google Shape;160;p23"/>
          <p:cNvSpPr txBox="1"/>
          <p:nvPr/>
        </p:nvSpPr>
        <p:spPr>
          <a:xfrm>
            <a:off x="3447250" y="48508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Fish Dataset (HSV)</a:t>
            </a:r>
            <a:endParaRPr/>
          </a:p>
        </p:txBody>
      </p:sp>
      <p:sp>
        <p:nvSpPr>
          <p:cNvPr id="161" name="Google Shape;161;p23"/>
          <p:cNvSpPr txBox="1"/>
          <p:nvPr/>
        </p:nvSpPr>
        <p:spPr>
          <a:xfrm>
            <a:off x="6240638" y="47921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Prawn Dataset (HSV)</a:t>
            </a:r>
            <a:endParaRPr/>
          </a:p>
        </p:txBody>
      </p:sp>
      <p:pic>
        <p:nvPicPr>
          <p:cNvPr id="162" name="Google Shape;162;p23"/>
          <p:cNvPicPr preferRelativeResize="0"/>
          <p:nvPr/>
        </p:nvPicPr>
        <p:blipFill rotWithShape="1">
          <a:blip r:embed="rId3">
            <a:alphaModFix/>
          </a:blip>
          <a:srcRect b="0" l="0" r="0" t="5204"/>
          <a:stretch/>
        </p:blipFill>
        <p:spPr>
          <a:xfrm>
            <a:off x="0" y="780325"/>
            <a:ext cx="3106800" cy="3963700"/>
          </a:xfrm>
          <a:prstGeom prst="rect">
            <a:avLst/>
          </a:prstGeom>
          <a:noFill/>
          <a:ln>
            <a:noFill/>
          </a:ln>
        </p:spPr>
      </p:pic>
      <p:pic>
        <p:nvPicPr>
          <p:cNvPr id="163" name="Google Shape;163;p23"/>
          <p:cNvPicPr preferRelativeResize="0"/>
          <p:nvPr/>
        </p:nvPicPr>
        <p:blipFill rotWithShape="1">
          <a:blip r:embed="rId4">
            <a:alphaModFix/>
          </a:blip>
          <a:srcRect b="0" l="0" r="0" t="4888"/>
          <a:stretch/>
        </p:blipFill>
        <p:spPr>
          <a:xfrm>
            <a:off x="6180475" y="780325"/>
            <a:ext cx="2893075" cy="3842750"/>
          </a:xfrm>
          <a:prstGeom prst="rect">
            <a:avLst/>
          </a:prstGeom>
          <a:noFill/>
          <a:ln>
            <a:noFill/>
          </a:ln>
        </p:spPr>
      </p:pic>
      <p:pic>
        <p:nvPicPr>
          <p:cNvPr id="164" name="Google Shape;164;p23"/>
          <p:cNvPicPr preferRelativeResize="0"/>
          <p:nvPr/>
        </p:nvPicPr>
        <p:blipFill rotWithShape="1">
          <a:blip r:embed="rId5">
            <a:alphaModFix/>
          </a:blip>
          <a:srcRect b="0" l="0" r="0" t="4761"/>
          <a:stretch/>
        </p:blipFill>
        <p:spPr>
          <a:xfrm>
            <a:off x="3018600" y="698950"/>
            <a:ext cx="3106800" cy="4005500"/>
          </a:xfrm>
          <a:prstGeom prst="rect">
            <a:avLst/>
          </a:prstGeom>
          <a:noFill/>
          <a:ln>
            <a:noFill/>
          </a:ln>
        </p:spPr>
      </p:pic>
      <p:sp>
        <p:nvSpPr>
          <p:cNvPr id="165" name="Google Shape;165;p23"/>
          <p:cNvSpPr txBox="1"/>
          <p:nvPr/>
        </p:nvSpPr>
        <p:spPr>
          <a:xfrm>
            <a:off x="178125" y="49232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92929"/>
                </a:solidFill>
                <a:latin typeface="Times New Roman"/>
                <a:ea typeface="Times New Roman"/>
                <a:cs typeface="Times New Roman"/>
                <a:sym typeface="Times New Roman"/>
              </a:rPr>
              <a:t>Chicken Dataset (HSV)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71" name="Google Shape;171;p24"/>
          <p:cNvSpPr txBox="1"/>
          <p:nvPr/>
        </p:nvSpPr>
        <p:spPr>
          <a:xfrm>
            <a:off x="2298725" y="284000"/>
            <a:ext cx="40386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2. Machine Learning Methods</a:t>
            </a:r>
            <a:endParaRPr sz="1800">
              <a:solidFill>
                <a:schemeClr val="dk2"/>
              </a:solidFill>
              <a:latin typeface="Playfair Display"/>
              <a:ea typeface="Playfair Display"/>
              <a:cs typeface="Playfair Display"/>
              <a:sym typeface="Playfair Display"/>
            </a:endParaRPr>
          </a:p>
          <a:p>
            <a:pPr indent="45720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c) </a:t>
            </a:r>
            <a:r>
              <a:rPr lang="en" sz="1800">
                <a:solidFill>
                  <a:schemeClr val="dk2"/>
                </a:solidFill>
                <a:latin typeface="Playfair Display"/>
                <a:ea typeface="Playfair Display"/>
                <a:cs typeface="Playfair Display"/>
                <a:sym typeface="Playfair Display"/>
              </a:rPr>
              <a:t>Support Vector Machine (SVM)</a:t>
            </a:r>
            <a:endParaRPr sz="1800">
              <a:solidFill>
                <a:schemeClr val="dk2"/>
              </a:solidFill>
              <a:latin typeface="Playfair Display"/>
              <a:ea typeface="Playfair Display"/>
              <a:cs typeface="Playfair Display"/>
              <a:sym typeface="Playfair Display"/>
            </a:endParaRPr>
          </a:p>
        </p:txBody>
      </p:sp>
      <p:sp>
        <p:nvSpPr>
          <p:cNvPr id="172" name="Google Shape;172;p24"/>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73" name="Google Shape;173;p24"/>
          <p:cNvSpPr txBox="1"/>
          <p:nvPr/>
        </p:nvSpPr>
        <p:spPr>
          <a:xfrm>
            <a:off x="5939025" y="4275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74" name="Google Shape;174;p24"/>
          <p:cNvPicPr preferRelativeResize="0"/>
          <p:nvPr/>
        </p:nvPicPr>
        <p:blipFill>
          <a:blip r:embed="rId3">
            <a:alphaModFix/>
          </a:blip>
          <a:stretch>
            <a:fillRect/>
          </a:stretch>
        </p:blipFill>
        <p:spPr>
          <a:xfrm>
            <a:off x="1606200" y="1277075"/>
            <a:ext cx="5799649" cy="386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80" name="Google Shape;180;p25"/>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81" name="Google Shape;181;p25"/>
          <p:cNvSpPr txBox="1"/>
          <p:nvPr/>
        </p:nvSpPr>
        <p:spPr>
          <a:xfrm>
            <a:off x="3072000" y="4653925"/>
            <a:ext cx="30000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solidFill>
                  <a:srgbClr val="292929"/>
                </a:solidFill>
                <a:latin typeface="Times New Roman"/>
                <a:ea typeface="Times New Roman"/>
                <a:cs typeface="Times New Roman"/>
                <a:sym typeface="Times New Roman"/>
              </a:rPr>
              <a:t>Fish Dataset (HSV)</a:t>
            </a:r>
            <a:endParaRPr sz="1700"/>
          </a:p>
        </p:txBody>
      </p:sp>
      <p:sp>
        <p:nvSpPr>
          <p:cNvPr id="182" name="Google Shape;182;p25"/>
          <p:cNvSpPr txBox="1"/>
          <p:nvPr/>
        </p:nvSpPr>
        <p:spPr>
          <a:xfrm>
            <a:off x="6272563" y="4576875"/>
            <a:ext cx="30000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solidFill>
                  <a:srgbClr val="292929"/>
                </a:solidFill>
                <a:latin typeface="Times New Roman"/>
                <a:ea typeface="Times New Roman"/>
                <a:cs typeface="Times New Roman"/>
                <a:sym typeface="Times New Roman"/>
              </a:rPr>
              <a:t>Prawn Dataset (HSV)</a:t>
            </a:r>
            <a:endParaRPr sz="1700"/>
          </a:p>
        </p:txBody>
      </p:sp>
      <p:pic>
        <p:nvPicPr>
          <p:cNvPr id="183" name="Google Shape;183;p25"/>
          <p:cNvPicPr preferRelativeResize="0"/>
          <p:nvPr/>
        </p:nvPicPr>
        <p:blipFill rotWithShape="1">
          <a:blip r:embed="rId3">
            <a:alphaModFix/>
          </a:blip>
          <a:srcRect b="0" l="0" r="0" t="5024"/>
          <a:stretch/>
        </p:blipFill>
        <p:spPr>
          <a:xfrm>
            <a:off x="3220650" y="896475"/>
            <a:ext cx="2804600" cy="3556000"/>
          </a:xfrm>
          <a:prstGeom prst="rect">
            <a:avLst/>
          </a:prstGeom>
          <a:noFill/>
          <a:ln>
            <a:noFill/>
          </a:ln>
        </p:spPr>
      </p:pic>
      <p:pic>
        <p:nvPicPr>
          <p:cNvPr id="184" name="Google Shape;184;p25"/>
          <p:cNvPicPr preferRelativeResize="0"/>
          <p:nvPr/>
        </p:nvPicPr>
        <p:blipFill rotWithShape="1">
          <a:blip r:embed="rId3">
            <a:alphaModFix/>
          </a:blip>
          <a:srcRect b="0" l="0" r="0" t="4879"/>
          <a:stretch/>
        </p:blipFill>
        <p:spPr>
          <a:xfrm>
            <a:off x="6144000" y="962650"/>
            <a:ext cx="3000000" cy="3419550"/>
          </a:xfrm>
          <a:prstGeom prst="rect">
            <a:avLst/>
          </a:prstGeom>
          <a:noFill/>
          <a:ln>
            <a:noFill/>
          </a:ln>
        </p:spPr>
      </p:pic>
      <p:pic>
        <p:nvPicPr>
          <p:cNvPr id="185" name="Google Shape;185;p25"/>
          <p:cNvPicPr preferRelativeResize="0"/>
          <p:nvPr/>
        </p:nvPicPr>
        <p:blipFill rotWithShape="1">
          <a:blip r:embed="rId4">
            <a:alphaModFix/>
          </a:blip>
          <a:srcRect b="0" l="0" r="0" t="4933"/>
          <a:stretch/>
        </p:blipFill>
        <p:spPr>
          <a:xfrm>
            <a:off x="0" y="801300"/>
            <a:ext cx="3000000" cy="3779425"/>
          </a:xfrm>
          <a:prstGeom prst="rect">
            <a:avLst/>
          </a:prstGeom>
          <a:noFill/>
          <a:ln>
            <a:noFill/>
          </a:ln>
        </p:spPr>
      </p:pic>
      <p:sp>
        <p:nvSpPr>
          <p:cNvPr id="186" name="Google Shape;186;p25"/>
          <p:cNvSpPr txBox="1"/>
          <p:nvPr/>
        </p:nvSpPr>
        <p:spPr>
          <a:xfrm>
            <a:off x="72000" y="4623075"/>
            <a:ext cx="30000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solidFill>
                  <a:srgbClr val="292929"/>
                </a:solidFill>
                <a:latin typeface="Times New Roman"/>
                <a:ea typeface="Times New Roman"/>
                <a:cs typeface="Times New Roman"/>
                <a:sym typeface="Times New Roman"/>
              </a:rPr>
              <a:t>Chicken</a:t>
            </a:r>
            <a:r>
              <a:rPr lang="en" sz="1700">
                <a:solidFill>
                  <a:srgbClr val="292929"/>
                </a:solidFill>
                <a:latin typeface="Times New Roman"/>
                <a:ea typeface="Times New Roman"/>
                <a:cs typeface="Times New Roman"/>
                <a:sym typeface="Times New Roman"/>
              </a:rPr>
              <a:t> Dataset (HSV)</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92" name="Google Shape;192;p26"/>
          <p:cNvSpPr txBox="1"/>
          <p:nvPr/>
        </p:nvSpPr>
        <p:spPr>
          <a:xfrm>
            <a:off x="311700" y="811800"/>
            <a:ext cx="37170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2. Machine Learning Methods</a:t>
            </a:r>
            <a:endParaRPr sz="1800">
              <a:solidFill>
                <a:schemeClr val="dk2"/>
              </a:solidFill>
              <a:latin typeface="Playfair Display"/>
              <a:ea typeface="Playfair Display"/>
              <a:cs typeface="Playfair Display"/>
              <a:sym typeface="Playfair Display"/>
            </a:endParaRPr>
          </a:p>
          <a:p>
            <a:pPr indent="45720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d) </a:t>
            </a:r>
            <a:r>
              <a:rPr lang="en" sz="1800">
                <a:solidFill>
                  <a:schemeClr val="dk2"/>
                </a:solidFill>
                <a:latin typeface="Playfair Display"/>
                <a:ea typeface="Playfair Display"/>
                <a:cs typeface="Playfair Display"/>
                <a:sym typeface="Playfair Display"/>
              </a:rPr>
              <a:t>Random forest</a:t>
            </a:r>
            <a:endParaRPr sz="1800">
              <a:solidFill>
                <a:schemeClr val="dk2"/>
              </a:solidFill>
              <a:latin typeface="Playfair Display"/>
              <a:ea typeface="Playfair Display"/>
              <a:cs typeface="Playfair Display"/>
              <a:sym typeface="Playfair Display"/>
            </a:endParaRPr>
          </a:p>
        </p:txBody>
      </p:sp>
      <p:sp>
        <p:nvSpPr>
          <p:cNvPr id="193" name="Google Shape;193;p26"/>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94" name="Google Shape;194;p26"/>
          <p:cNvSpPr txBox="1"/>
          <p:nvPr/>
        </p:nvSpPr>
        <p:spPr>
          <a:xfrm>
            <a:off x="5843275" y="4539025"/>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900"/>
          </a:p>
        </p:txBody>
      </p:sp>
      <p:pic>
        <p:nvPicPr>
          <p:cNvPr id="195" name="Google Shape;195;p26"/>
          <p:cNvPicPr preferRelativeResize="0"/>
          <p:nvPr/>
        </p:nvPicPr>
        <p:blipFill>
          <a:blip r:embed="rId3">
            <a:alphaModFix/>
          </a:blip>
          <a:stretch>
            <a:fillRect/>
          </a:stretch>
        </p:blipFill>
        <p:spPr>
          <a:xfrm>
            <a:off x="3107993" y="1173521"/>
            <a:ext cx="5860082" cy="396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01" name="Google Shape;201;p27"/>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202" name="Google Shape;202;p27"/>
          <p:cNvSpPr txBox="1"/>
          <p:nvPr/>
        </p:nvSpPr>
        <p:spPr>
          <a:xfrm>
            <a:off x="3389850" y="459997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Fish Dataset (HSV)</a:t>
            </a:r>
            <a:endParaRPr/>
          </a:p>
        </p:txBody>
      </p:sp>
      <p:sp>
        <p:nvSpPr>
          <p:cNvPr id="203" name="Google Shape;203;p27"/>
          <p:cNvSpPr txBox="1"/>
          <p:nvPr/>
        </p:nvSpPr>
        <p:spPr>
          <a:xfrm>
            <a:off x="6664563" y="48260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Prawn Dataset (HSV)</a:t>
            </a:r>
            <a:endParaRPr/>
          </a:p>
        </p:txBody>
      </p:sp>
      <p:pic>
        <p:nvPicPr>
          <p:cNvPr id="204" name="Google Shape;204;p27"/>
          <p:cNvPicPr preferRelativeResize="0"/>
          <p:nvPr/>
        </p:nvPicPr>
        <p:blipFill rotWithShape="1">
          <a:blip r:embed="rId3">
            <a:alphaModFix/>
          </a:blip>
          <a:srcRect b="0" l="0" r="0" t="5473"/>
          <a:stretch/>
        </p:blipFill>
        <p:spPr>
          <a:xfrm>
            <a:off x="3096450" y="776563"/>
            <a:ext cx="3047550" cy="3808475"/>
          </a:xfrm>
          <a:prstGeom prst="rect">
            <a:avLst/>
          </a:prstGeom>
          <a:noFill/>
          <a:ln>
            <a:noFill/>
          </a:ln>
        </p:spPr>
      </p:pic>
      <p:pic>
        <p:nvPicPr>
          <p:cNvPr id="205" name="Google Shape;205;p27"/>
          <p:cNvPicPr preferRelativeResize="0"/>
          <p:nvPr/>
        </p:nvPicPr>
        <p:blipFill rotWithShape="1">
          <a:blip r:embed="rId4">
            <a:alphaModFix/>
          </a:blip>
          <a:srcRect b="0" l="0" r="0" t="5114"/>
          <a:stretch/>
        </p:blipFill>
        <p:spPr>
          <a:xfrm>
            <a:off x="6144000" y="595425"/>
            <a:ext cx="3000000" cy="4230591"/>
          </a:xfrm>
          <a:prstGeom prst="rect">
            <a:avLst/>
          </a:prstGeom>
          <a:noFill/>
          <a:ln>
            <a:noFill/>
          </a:ln>
        </p:spPr>
      </p:pic>
      <p:pic>
        <p:nvPicPr>
          <p:cNvPr id="206" name="Google Shape;206;p27"/>
          <p:cNvPicPr preferRelativeResize="0"/>
          <p:nvPr/>
        </p:nvPicPr>
        <p:blipFill rotWithShape="1">
          <a:blip r:embed="rId5">
            <a:alphaModFix/>
          </a:blip>
          <a:srcRect b="0" l="0" r="0" t="5490"/>
          <a:stretch/>
        </p:blipFill>
        <p:spPr>
          <a:xfrm>
            <a:off x="0" y="811025"/>
            <a:ext cx="3047550" cy="3716475"/>
          </a:xfrm>
          <a:prstGeom prst="rect">
            <a:avLst/>
          </a:prstGeom>
          <a:noFill/>
          <a:ln>
            <a:noFill/>
          </a:ln>
        </p:spPr>
      </p:pic>
      <p:sp>
        <p:nvSpPr>
          <p:cNvPr id="207" name="Google Shape;207;p27"/>
          <p:cNvSpPr txBox="1"/>
          <p:nvPr/>
        </p:nvSpPr>
        <p:spPr>
          <a:xfrm>
            <a:off x="23775" y="460000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rgbClr val="292929"/>
                </a:solidFill>
                <a:latin typeface="Times New Roman"/>
                <a:ea typeface="Times New Roman"/>
                <a:cs typeface="Times New Roman"/>
                <a:sym typeface="Times New Roman"/>
              </a:rPr>
              <a:t>Chicken Dataset (HSV)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228025" y="6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13" name="Google Shape;213;p28"/>
          <p:cNvSpPr txBox="1"/>
          <p:nvPr/>
        </p:nvSpPr>
        <p:spPr>
          <a:xfrm>
            <a:off x="302550" y="595675"/>
            <a:ext cx="4085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Playfair Display"/>
                <a:ea typeface="Playfair Display"/>
                <a:cs typeface="Playfair Display"/>
                <a:sym typeface="Playfair Display"/>
              </a:rPr>
              <a:t>Machine Learning Model’s Summary</a:t>
            </a:r>
            <a:endParaRPr sz="1800">
              <a:solidFill>
                <a:schemeClr val="dk2"/>
              </a:solidFill>
              <a:latin typeface="Playfair Display"/>
              <a:ea typeface="Playfair Display"/>
              <a:cs typeface="Playfair Display"/>
              <a:sym typeface="Playfair Display"/>
            </a:endParaRPr>
          </a:p>
        </p:txBody>
      </p:sp>
      <p:pic>
        <p:nvPicPr>
          <p:cNvPr id="214" name="Google Shape;214;p28"/>
          <p:cNvPicPr preferRelativeResize="0"/>
          <p:nvPr/>
        </p:nvPicPr>
        <p:blipFill>
          <a:blip r:embed="rId3">
            <a:alphaModFix/>
          </a:blip>
          <a:stretch>
            <a:fillRect/>
          </a:stretch>
        </p:blipFill>
        <p:spPr>
          <a:xfrm>
            <a:off x="95200" y="1305750"/>
            <a:ext cx="3929225" cy="2944775"/>
          </a:xfrm>
          <a:prstGeom prst="rect">
            <a:avLst/>
          </a:prstGeom>
          <a:noFill/>
          <a:ln>
            <a:noFill/>
          </a:ln>
        </p:spPr>
      </p:pic>
      <p:pic>
        <p:nvPicPr>
          <p:cNvPr id="215" name="Google Shape;215;p28"/>
          <p:cNvPicPr preferRelativeResize="0"/>
          <p:nvPr/>
        </p:nvPicPr>
        <p:blipFill>
          <a:blip r:embed="rId4">
            <a:alphaModFix/>
          </a:blip>
          <a:stretch>
            <a:fillRect/>
          </a:stretch>
        </p:blipFill>
        <p:spPr>
          <a:xfrm>
            <a:off x="4286600" y="-51625"/>
            <a:ext cx="4791625" cy="2483550"/>
          </a:xfrm>
          <a:prstGeom prst="rect">
            <a:avLst/>
          </a:prstGeom>
          <a:noFill/>
          <a:ln>
            <a:noFill/>
          </a:ln>
        </p:spPr>
      </p:pic>
      <p:pic>
        <p:nvPicPr>
          <p:cNvPr id="216" name="Google Shape;216;p28"/>
          <p:cNvPicPr preferRelativeResize="0"/>
          <p:nvPr/>
        </p:nvPicPr>
        <p:blipFill>
          <a:blip r:embed="rId5">
            <a:alphaModFix/>
          </a:blip>
          <a:stretch>
            <a:fillRect/>
          </a:stretch>
        </p:blipFill>
        <p:spPr>
          <a:xfrm>
            <a:off x="4286600" y="2478600"/>
            <a:ext cx="4791625" cy="2664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22" name="Google Shape;222;p29"/>
          <p:cNvSpPr txBox="1"/>
          <p:nvPr/>
        </p:nvSpPr>
        <p:spPr>
          <a:xfrm>
            <a:off x="311700" y="811800"/>
            <a:ext cx="4326900" cy="18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3. </a:t>
            </a:r>
            <a:r>
              <a:rPr lang="en" sz="1800">
                <a:solidFill>
                  <a:schemeClr val="dk2"/>
                </a:solidFill>
                <a:latin typeface="Playfair Display"/>
                <a:ea typeface="Playfair Display"/>
                <a:cs typeface="Playfair Display"/>
                <a:sym typeface="Playfair Display"/>
              </a:rPr>
              <a:t>Deep Learning Methods</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a) Convolutional Neural Network</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1200"/>
              </a:spcAft>
              <a:buNone/>
            </a:pPr>
            <a:r>
              <a:t/>
            </a:r>
            <a:endParaRPr sz="1800">
              <a:solidFill>
                <a:schemeClr val="dk2"/>
              </a:solidFill>
              <a:latin typeface="Playfair Display"/>
              <a:ea typeface="Playfair Display"/>
              <a:cs typeface="Playfair Display"/>
              <a:sym typeface="Playfair Display"/>
            </a:endParaRPr>
          </a:p>
        </p:txBody>
      </p:sp>
      <p:sp>
        <p:nvSpPr>
          <p:cNvPr id="223" name="Google Shape;223;p29"/>
          <p:cNvSpPr txBox="1"/>
          <p:nvPr/>
        </p:nvSpPr>
        <p:spPr>
          <a:xfrm>
            <a:off x="6064025" y="4140325"/>
            <a:ext cx="2784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latin typeface="Playfair Display"/>
              <a:ea typeface="Playfair Display"/>
              <a:cs typeface="Playfair Display"/>
              <a:sym typeface="Playfair Display"/>
            </a:endParaRPr>
          </a:p>
        </p:txBody>
      </p:sp>
      <p:sp>
        <p:nvSpPr>
          <p:cNvPr id="224" name="Google Shape;224;p29"/>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pic>
        <p:nvPicPr>
          <p:cNvPr id="225" name="Google Shape;225;p29"/>
          <p:cNvPicPr preferRelativeResize="0"/>
          <p:nvPr/>
        </p:nvPicPr>
        <p:blipFill>
          <a:blip r:embed="rId3">
            <a:alphaModFix/>
          </a:blip>
          <a:stretch>
            <a:fillRect/>
          </a:stretch>
        </p:blipFill>
        <p:spPr>
          <a:xfrm>
            <a:off x="961961" y="1618675"/>
            <a:ext cx="7220088" cy="372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231" name="Google Shape;231;p30"/>
          <p:cNvPicPr preferRelativeResize="0"/>
          <p:nvPr/>
        </p:nvPicPr>
        <p:blipFill>
          <a:blip r:embed="rId3">
            <a:alphaModFix/>
          </a:blip>
          <a:stretch>
            <a:fillRect/>
          </a:stretch>
        </p:blipFill>
        <p:spPr>
          <a:xfrm>
            <a:off x="3334475" y="790825"/>
            <a:ext cx="2965850" cy="3893850"/>
          </a:xfrm>
          <a:prstGeom prst="rect">
            <a:avLst/>
          </a:prstGeom>
          <a:noFill/>
          <a:ln>
            <a:noFill/>
          </a:ln>
        </p:spPr>
      </p:pic>
      <p:pic>
        <p:nvPicPr>
          <p:cNvPr id="232" name="Google Shape;232;p30"/>
          <p:cNvPicPr preferRelativeResize="0"/>
          <p:nvPr/>
        </p:nvPicPr>
        <p:blipFill rotWithShape="1">
          <a:blip r:embed="rId4">
            <a:alphaModFix/>
          </a:blip>
          <a:srcRect b="0" l="0" r="0" t="5015"/>
          <a:stretch/>
        </p:blipFill>
        <p:spPr>
          <a:xfrm>
            <a:off x="6300325" y="877750"/>
            <a:ext cx="2843675" cy="3705175"/>
          </a:xfrm>
          <a:prstGeom prst="rect">
            <a:avLst/>
          </a:prstGeom>
          <a:noFill/>
          <a:ln>
            <a:noFill/>
          </a:ln>
        </p:spPr>
      </p:pic>
      <p:sp>
        <p:nvSpPr>
          <p:cNvPr id="233" name="Google Shape;233;p30"/>
          <p:cNvSpPr txBox="1"/>
          <p:nvPr/>
        </p:nvSpPr>
        <p:spPr>
          <a:xfrm>
            <a:off x="4312225" y="4789500"/>
            <a:ext cx="191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Fish</a:t>
            </a:r>
            <a:r>
              <a:rPr lang="en" sz="1100">
                <a:latin typeface="Playfair Display"/>
                <a:ea typeface="Playfair Display"/>
                <a:cs typeface="Playfair Display"/>
                <a:sym typeface="Playfair Display"/>
              </a:rPr>
              <a:t> Dataset (HSV)</a:t>
            </a:r>
            <a:endParaRPr sz="1100">
              <a:latin typeface="Playfair Display"/>
              <a:ea typeface="Playfair Display"/>
              <a:cs typeface="Playfair Display"/>
              <a:sym typeface="Playfair Display"/>
            </a:endParaRPr>
          </a:p>
        </p:txBody>
      </p:sp>
      <p:sp>
        <p:nvSpPr>
          <p:cNvPr id="234" name="Google Shape;234;p30"/>
          <p:cNvSpPr txBox="1"/>
          <p:nvPr/>
        </p:nvSpPr>
        <p:spPr>
          <a:xfrm>
            <a:off x="6987225" y="4736975"/>
            <a:ext cx="1918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layfair Display"/>
                <a:ea typeface="Playfair Display"/>
                <a:cs typeface="Playfair Display"/>
                <a:sym typeface="Playfair Display"/>
              </a:rPr>
              <a:t>Prawn </a:t>
            </a:r>
            <a:r>
              <a:rPr lang="en" sz="1100">
                <a:latin typeface="Playfair Display"/>
                <a:ea typeface="Playfair Display"/>
                <a:cs typeface="Playfair Display"/>
                <a:sym typeface="Playfair Display"/>
              </a:rPr>
              <a:t>Dataset (HSV)</a:t>
            </a:r>
            <a:endParaRPr sz="1100">
              <a:latin typeface="Playfair Display"/>
              <a:ea typeface="Playfair Display"/>
              <a:cs typeface="Playfair Display"/>
              <a:sym typeface="Playfair Display"/>
            </a:endParaRPr>
          </a:p>
        </p:txBody>
      </p:sp>
      <p:pic>
        <p:nvPicPr>
          <p:cNvPr id="235" name="Google Shape;235;p30"/>
          <p:cNvPicPr preferRelativeResize="0"/>
          <p:nvPr/>
        </p:nvPicPr>
        <p:blipFill rotWithShape="1">
          <a:blip r:embed="rId5">
            <a:alphaModFix/>
          </a:blip>
          <a:srcRect b="0" l="0" r="6393" t="0"/>
          <a:stretch/>
        </p:blipFill>
        <p:spPr>
          <a:xfrm>
            <a:off x="-103500" y="790825"/>
            <a:ext cx="3334476" cy="3893851"/>
          </a:xfrm>
          <a:prstGeom prst="rect">
            <a:avLst/>
          </a:prstGeom>
          <a:noFill/>
          <a:ln>
            <a:noFill/>
          </a:ln>
        </p:spPr>
      </p:pic>
      <p:sp>
        <p:nvSpPr>
          <p:cNvPr id="236" name="Google Shape;236;p30"/>
          <p:cNvSpPr txBox="1"/>
          <p:nvPr/>
        </p:nvSpPr>
        <p:spPr>
          <a:xfrm>
            <a:off x="396575" y="47369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Playfair Display"/>
                <a:ea typeface="Playfair Display"/>
                <a:cs typeface="Playfair Display"/>
                <a:sym typeface="Playfair Display"/>
              </a:rPr>
              <a:t>Chicken Dataset (HSV)</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42" name="Google Shape;242;p31"/>
          <p:cNvSpPr txBox="1"/>
          <p:nvPr/>
        </p:nvSpPr>
        <p:spPr>
          <a:xfrm>
            <a:off x="261725" y="252950"/>
            <a:ext cx="4684200" cy="23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3. Deep Learning Methods</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b) </a:t>
            </a:r>
            <a:r>
              <a:rPr lang="en" sz="1800">
                <a:solidFill>
                  <a:schemeClr val="dk2"/>
                </a:solidFill>
                <a:latin typeface="Playfair Display"/>
                <a:ea typeface="Playfair Display"/>
                <a:cs typeface="Playfair Display"/>
                <a:sym typeface="Playfair Display"/>
              </a:rPr>
              <a:t>R</a:t>
            </a:r>
            <a:r>
              <a:rPr lang="en" sz="1800">
                <a:solidFill>
                  <a:schemeClr val="dk2"/>
                </a:solidFill>
                <a:latin typeface="Playfair Display"/>
                <a:ea typeface="Playfair Display"/>
                <a:cs typeface="Playfair Display"/>
                <a:sym typeface="Playfair Display"/>
              </a:rPr>
              <a:t>esidual neural network (ResNet)</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1200"/>
              </a:spcAft>
              <a:buNone/>
            </a:pPr>
            <a:r>
              <a:t/>
            </a:r>
            <a:endParaRPr sz="1800">
              <a:solidFill>
                <a:schemeClr val="dk2"/>
              </a:solidFill>
              <a:latin typeface="Playfair Display"/>
              <a:ea typeface="Playfair Display"/>
              <a:cs typeface="Playfair Display"/>
              <a:sym typeface="Playfair Display"/>
            </a:endParaRPr>
          </a:p>
        </p:txBody>
      </p:sp>
      <p:sp>
        <p:nvSpPr>
          <p:cNvPr id="243" name="Google Shape;243;p31"/>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pic>
        <p:nvPicPr>
          <p:cNvPr id="244" name="Google Shape;244;p31"/>
          <p:cNvPicPr preferRelativeResize="0"/>
          <p:nvPr/>
        </p:nvPicPr>
        <p:blipFill rotWithShape="1">
          <a:blip r:embed="rId3">
            <a:alphaModFix/>
          </a:blip>
          <a:srcRect b="-38370" l="0" r="-38370" t="0"/>
          <a:stretch/>
        </p:blipFill>
        <p:spPr>
          <a:xfrm>
            <a:off x="946050" y="1784174"/>
            <a:ext cx="9470900" cy="3766900"/>
          </a:xfrm>
          <a:prstGeom prst="rect">
            <a:avLst/>
          </a:prstGeom>
          <a:noFill/>
          <a:ln>
            <a:noFill/>
          </a:ln>
        </p:spPr>
      </p:pic>
      <p:sp>
        <p:nvSpPr>
          <p:cNvPr id="245" name="Google Shape;245;p31"/>
          <p:cNvSpPr txBox="1"/>
          <p:nvPr/>
        </p:nvSpPr>
        <p:spPr>
          <a:xfrm>
            <a:off x="6069025" y="4367800"/>
            <a:ext cx="2826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72475" y="382900"/>
            <a:ext cx="27765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5" name="Google Shape;65;p14"/>
          <p:cNvSpPr txBox="1"/>
          <p:nvPr>
            <p:ph idx="1" type="body"/>
          </p:nvPr>
        </p:nvSpPr>
        <p:spPr>
          <a:xfrm>
            <a:off x="296088" y="1109213"/>
            <a:ext cx="8520600" cy="1393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a:t>
            </a:r>
            <a:r>
              <a:rPr lang="en"/>
              <a:t> rapid system for meat quality assessment is needed to guarantee the quality of meat.</a:t>
            </a:r>
            <a:endParaRPr/>
          </a:p>
          <a:p>
            <a:pPr indent="-342900" lvl="0" marL="457200" rtl="0" algn="l">
              <a:spcBef>
                <a:spcPts val="0"/>
              </a:spcBef>
              <a:spcAft>
                <a:spcPts val="0"/>
              </a:spcAft>
              <a:buSzPts val="1800"/>
              <a:buChar char="●"/>
            </a:pPr>
            <a:r>
              <a:rPr lang="en"/>
              <a:t>We plan to solve this problem by developing a mobile application to help users determine meat freshness in real-time.</a:t>
            </a:r>
            <a:endParaRPr/>
          </a:p>
        </p:txBody>
      </p:sp>
      <p:pic>
        <p:nvPicPr>
          <p:cNvPr id="66" name="Google Shape;66;p14"/>
          <p:cNvPicPr preferRelativeResize="0"/>
          <p:nvPr/>
        </p:nvPicPr>
        <p:blipFill>
          <a:blip r:embed="rId3">
            <a:alphaModFix/>
          </a:blip>
          <a:stretch>
            <a:fillRect/>
          </a:stretch>
        </p:blipFill>
        <p:spPr>
          <a:xfrm rot="-5400000">
            <a:off x="1668000" y="1667924"/>
            <a:ext cx="2302325" cy="3807426"/>
          </a:xfrm>
          <a:prstGeom prst="rect">
            <a:avLst/>
          </a:prstGeom>
          <a:noFill/>
          <a:ln>
            <a:noFill/>
          </a:ln>
        </p:spPr>
      </p:pic>
      <p:pic>
        <p:nvPicPr>
          <p:cNvPr id="67" name="Google Shape;67;p14"/>
          <p:cNvPicPr preferRelativeResize="0"/>
          <p:nvPr/>
        </p:nvPicPr>
        <p:blipFill rotWithShape="1">
          <a:blip r:embed="rId4">
            <a:alphaModFix/>
          </a:blip>
          <a:srcRect b="0" l="0" r="7501" t="0"/>
          <a:stretch/>
        </p:blipFill>
        <p:spPr>
          <a:xfrm>
            <a:off x="4890050" y="2420475"/>
            <a:ext cx="3807425" cy="2315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67775" y="23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251" name="Google Shape;251;p32"/>
          <p:cNvPicPr preferRelativeResize="0"/>
          <p:nvPr/>
        </p:nvPicPr>
        <p:blipFill rotWithShape="1">
          <a:blip r:embed="rId3">
            <a:alphaModFix/>
          </a:blip>
          <a:srcRect b="0" l="0" r="0" t="5580"/>
          <a:stretch/>
        </p:blipFill>
        <p:spPr>
          <a:xfrm>
            <a:off x="2992950" y="904500"/>
            <a:ext cx="2980550" cy="3470400"/>
          </a:xfrm>
          <a:prstGeom prst="rect">
            <a:avLst/>
          </a:prstGeom>
          <a:noFill/>
          <a:ln>
            <a:noFill/>
          </a:ln>
        </p:spPr>
      </p:pic>
      <p:pic>
        <p:nvPicPr>
          <p:cNvPr id="252" name="Google Shape;252;p32"/>
          <p:cNvPicPr preferRelativeResize="0"/>
          <p:nvPr/>
        </p:nvPicPr>
        <p:blipFill rotWithShape="1">
          <a:blip r:embed="rId4">
            <a:alphaModFix/>
          </a:blip>
          <a:srcRect b="0" l="0" r="0" t="4888"/>
          <a:stretch/>
        </p:blipFill>
        <p:spPr>
          <a:xfrm>
            <a:off x="6087325" y="810975"/>
            <a:ext cx="3056675" cy="3563925"/>
          </a:xfrm>
          <a:prstGeom prst="rect">
            <a:avLst/>
          </a:prstGeom>
          <a:noFill/>
          <a:ln>
            <a:noFill/>
          </a:ln>
        </p:spPr>
      </p:pic>
      <p:sp>
        <p:nvSpPr>
          <p:cNvPr id="253" name="Google Shape;253;p32"/>
          <p:cNvSpPr txBox="1"/>
          <p:nvPr/>
        </p:nvSpPr>
        <p:spPr>
          <a:xfrm>
            <a:off x="3345825" y="4492600"/>
            <a:ext cx="2826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layfair Display"/>
                <a:ea typeface="Playfair Display"/>
                <a:cs typeface="Playfair Display"/>
                <a:sym typeface="Playfair Display"/>
              </a:rPr>
              <a:t>Fish</a:t>
            </a:r>
            <a:r>
              <a:rPr lang="en" sz="1700">
                <a:latin typeface="Playfair Display"/>
                <a:ea typeface="Playfair Display"/>
                <a:cs typeface="Playfair Display"/>
                <a:sym typeface="Playfair Display"/>
              </a:rPr>
              <a:t> Dataset (HSV)</a:t>
            </a:r>
            <a:endParaRPr sz="1700">
              <a:latin typeface="Playfair Display"/>
              <a:ea typeface="Playfair Display"/>
              <a:cs typeface="Playfair Display"/>
              <a:sym typeface="Playfair Display"/>
            </a:endParaRPr>
          </a:p>
        </p:txBody>
      </p:sp>
      <p:sp>
        <p:nvSpPr>
          <p:cNvPr id="254" name="Google Shape;254;p32"/>
          <p:cNvSpPr txBox="1"/>
          <p:nvPr/>
        </p:nvSpPr>
        <p:spPr>
          <a:xfrm>
            <a:off x="6663450" y="4492600"/>
            <a:ext cx="2826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layfair Display"/>
                <a:ea typeface="Playfair Display"/>
                <a:cs typeface="Playfair Display"/>
                <a:sym typeface="Playfair Display"/>
              </a:rPr>
              <a:t>Prawn</a:t>
            </a:r>
            <a:r>
              <a:rPr lang="en" sz="1700">
                <a:latin typeface="Playfair Display"/>
                <a:ea typeface="Playfair Display"/>
                <a:cs typeface="Playfair Display"/>
                <a:sym typeface="Playfair Display"/>
              </a:rPr>
              <a:t> Dataset (HSV)</a:t>
            </a:r>
            <a:endParaRPr sz="1700">
              <a:latin typeface="Playfair Display"/>
              <a:ea typeface="Playfair Display"/>
              <a:cs typeface="Playfair Display"/>
              <a:sym typeface="Playfair Display"/>
            </a:endParaRPr>
          </a:p>
        </p:txBody>
      </p:sp>
      <p:pic>
        <p:nvPicPr>
          <p:cNvPr id="255" name="Google Shape;255;p32"/>
          <p:cNvPicPr preferRelativeResize="0"/>
          <p:nvPr/>
        </p:nvPicPr>
        <p:blipFill rotWithShape="1">
          <a:blip r:embed="rId5">
            <a:alphaModFix/>
          </a:blip>
          <a:srcRect b="0" l="0" r="0" t="5490"/>
          <a:stretch/>
        </p:blipFill>
        <p:spPr>
          <a:xfrm>
            <a:off x="0" y="904500"/>
            <a:ext cx="2980550" cy="3470400"/>
          </a:xfrm>
          <a:prstGeom prst="rect">
            <a:avLst/>
          </a:prstGeom>
          <a:noFill/>
          <a:ln>
            <a:noFill/>
          </a:ln>
        </p:spPr>
      </p:pic>
      <p:sp>
        <p:nvSpPr>
          <p:cNvPr id="256" name="Google Shape;256;p32"/>
          <p:cNvSpPr txBox="1"/>
          <p:nvPr/>
        </p:nvSpPr>
        <p:spPr>
          <a:xfrm>
            <a:off x="217325" y="449260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Playfair Display"/>
                <a:ea typeface="Playfair Display"/>
                <a:cs typeface="Playfair Display"/>
                <a:sym typeface="Playfair Display"/>
              </a:rPr>
              <a:t>Chicken Dataset (HSV)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262" name="Google Shape;262;p33"/>
          <p:cNvSpPr txBox="1"/>
          <p:nvPr/>
        </p:nvSpPr>
        <p:spPr>
          <a:xfrm>
            <a:off x="2962825" y="-388700"/>
            <a:ext cx="4904700" cy="26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3. Deep Learning Methods</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rPr lang="en" sz="1800">
                <a:solidFill>
                  <a:schemeClr val="dk2"/>
                </a:solidFill>
                <a:latin typeface="Playfair Display"/>
                <a:ea typeface="Playfair Display"/>
                <a:cs typeface="Playfair Display"/>
                <a:sym typeface="Playfair Display"/>
              </a:rPr>
              <a:t>c) Densely-connected-convolutional networks (DenseNet)</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457200" rtl="0" algn="l">
              <a:lnSpc>
                <a:spcPct val="115000"/>
              </a:lnSpc>
              <a:spcBef>
                <a:spcPts val="1200"/>
              </a:spcBef>
              <a:spcAft>
                <a:spcPts val="1200"/>
              </a:spcAft>
              <a:buNone/>
            </a:pPr>
            <a:r>
              <a:t/>
            </a:r>
            <a:endParaRPr sz="1800">
              <a:solidFill>
                <a:schemeClr val="dk2"/>
              </a:solidFill>
              <a:latin typeface="Playfair Display"/>
              <a:ea typeface="Playfair Display"/>
              <a:cs typeface="Playfair Display"/>
              <a:sym typeface="Playfair Display"/>
            </a:endParaRPr>
          </a:p>
        </p:txBody>
      </p:sp>
      <p:sp>
        <p:nvSpPr>
          <p:cNvPr id="263" name="Google Shape;263;p33"/>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pic>
        <p:nvPicPr>
          <p:cNvPr id="264" name="Google Shape;264;p33"/>
          <p:cNvPicPr preferRelativeResize="0"/>
          <p:nvPr/>
        </p:nvPicPr>
        <p:blipFill>
          <a:blip r:embed="rId3">
            <a:alphaModFix/>
          </a:blip>
          <a:stretch>
            <a:fillRect/>
          </a:stretch>
        </p:blipFill>
        <p:spPr>
          <a:xfrm>
            <a:off x="306275" y="1691050"/>
            <a:ext cx="8665225" cy="3228900"/>
          </a:xfrm>
          <a:prstGeom prst="rect">
            <a:avLst/>
          </a:prstGeom>
          <a:noFill/>
          <a:ln>
            <a:noFill/>
          </a:ln>
        </p:spPr>
      </p:pic>
      <p:sp>
        <p:nvSpPr>
          <p:cNvPr id="265" name="Google Shape;265;p33"/>
          <p:cNvSpPr txBox="1"/>
          <p:nvPr/>
        </p:nvSpPr>
        <p:spPr>
          <a:xfrm>
            <a:off x="5919675" y="39119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271" name="Google Shape;271;p34"/>
          <p:cNvPicPr preferRelativeResize="0"/>
          <p:nvPr/>
        </p:nvPicPr>
        <p:blipFill rotWithShape="1">
          <a:blip r:embed="rId3">
            <a:alphaModFix/>
          </a:blip>
          <a:srcRect b="0" l="0" r="0" t="5580"/>
          <a:stretch/>
        </p:blipFill>
        <p:spPr>
          <a:xfrm>
            <a:off x="3125850" y="829637"/>
            <a:ext cx="3000000" cy="3484227"/>
          </a:xfrm>
          <a:prstGeom prst="rect">
            <a:avLst/>
          </a:prstGeom>
          <a:noFill/>
          <a:ln>
            <a:noFill/>
          </a:ln>
        </p:spPr>
      </p:pic>
      <p:pic>
        <p:nvPicPr>
          <p:cNvPr id="272" name="Google Shape;272;p34"/>
          <p:cNvPicPr preferRelativeResize="0"/>
          <p:nvPr/>
        </p:nvPicPr>
        <p:blipFill rotWithShape="1">
          <a:blip r:embed="rId4">
            <a:alphaModFix/>
          </a:blip>
          <a:srcRect b="0" l="0" r="0" t="5490"/>
          <a:stretch/>
        </p:blipFill>
        <p:spPr>
          <a:xfrm>
            <a:off x="6211525" y="790675"/>
            <a:ext cx="2932475" cy="3659100"/>
          </a:xfrm>
          <a:prstGeom prst="rect">
            <a:avLst/>
          </a:prstGeom>
          <a:noFill/>
          <a:ln>
            <a:noFill/>
          </a:ln>
        </p:spPr>
      </p:pic>
      <p:sp>
        <p:nvSpPr>
          <p:cNvPr id="273" name="Google Shape;273;p34"/>
          <p:cNvSpPr txBox="1"/>
          <p:nvPr/>
        </p:nvSpPr>
        <p:spPr>
          <a:xfrm>
            <a:off x="3486425" y="466027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Playfair Display"/>
                <a:ea typeface="Playfair Display"/>
                <a:cs typeface="Playfair Display"/>
                <a:sym typeface="Playfair Display"/>
              </a:rPr>
              <a:t>Fish</a:t>
            </a:r>
            <a:r>
              <a:rPr lang="en" sz="1700">
                <a:solidFill>
                  <a:schemeClr val="dk2"/>
                </a:solidFill>
                <a:latin typeface="Playfair Display"/>
                <a:ea typeface="Playfair Display"/>
                <a:cs typeface="Playfair Display"/>
                <a:sym typeface="Playfair Display"/>
              </a:rPr>
              <a:t> Dataset (HSV)</a:t>
            </a:r>
            <a:endParaRPr/>
          </a:p>
        </p:txBody>
      </p:sp>
      <p:sp>
        <p:nvSpPr>
          <p:cNvPr id="274" name="Google Shape;274;p34"/>
          <p:cNvSpPr txBox="1"/>
          <p:nvPr/>
        </p:nvSpPr>
        <p:spPr>
          <a:xfrm>
            <a:off x="6568850" y="469227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Playfair Display"/>
                <a:ea typeface="Playfair Display"/>
                <a:cs typeface="Playfair Display"/>
                <a:sym typeface="Playfair Display"/>
              </a:rPr>
              <a:t>Prawn</a:t>
            </a:r>
            <a:r>
              <a:rPr lang="en" sz="1700">
                <a:solidFill>
                  <a:schemeClr val="dk2"/>
                </a:solidFill>
                <a:latin typeface="Playfair Display"/>
                <a:ea typeface="Playfair Display"/>
                <a:cs typeface="Playfair Display"/>
                <a:sym typeface="Playfair Display"/>
              </a:rPr>
              <a:t> Dataset (HSV)</a:t>
            </a:r>
            <a:endParaRPr/>
          </a:p>
        </p:txBody>
      </p:sp>
      <p:pic>
        <p:nvPicPr>
          <p:cNvPr id="275" name="Google Shape;275;p34"/>
          <p:cNvPicPr preferRelativeResize="0"/>
          <p:nvPr/>
        </p:nvPicPr>
        <p:blipFill rotWithShape="1">
          <a:blip r:embed="rId5">
            <a:alphaModFix/>
          </a:blip>
          <a:srcRect b="0" l="0" r="0" t="4933"/>
          <a:stretch/>
        </p:blipFill>
        <p:spPr>
          <a:xfrm>
            <a:off x="-167225" y="790675"/>
            <a:ext cx="3127224" cy="3659100"/>
          </a:xfrm>
          <a:prstGeom prst="rect">
            <a:avLst/>
          </a:prstGeom>
          <a:noFill/>
          <a:ln>
            <a:noFill/>
          </a:ln>
        </p:spPr>
      </p:pic>
      <p:sp>
        <p:nvSpPr>
          <p:cNvPr id="276" name="Google Shape;276;p34"/>
          <p:cNvSpPr txBox="1"/>
          <p:nvPr/>
        </p:nvSpPr>
        <p:spPr>
          <a:xfrm>
            <a:off x="167238" y="469227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latin typeface="Playfair Display"/>
                <a:ea typeface="Playfair Display"/>
                <a:cs typeface="Playfair Display"/>
                <a:sym typeface="Playfair Display"/>
              </a:rPr>
              <a:t>Chicken Dataset (HSV)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82" name="Google Shape;282;p35"/>
          <p:cNvSpPr txBox="1"/>
          <p:nvPr/>
        </p:nvSpPr>
        <p:spPr>
          <a:xfrm>
            <a:off x="406550" y="1087325"/>
            <a:ext cx="4085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Playfair Display"/>
                <a:ea typeface="Playfair Display"/>
                <a:cs typeface="Playfair Display"/>
                <a:sym typeface="Playfair Display"/>
              </a:rPr>
              <a:t>Deep Learning Model’s Summary</a:t>
            </a:r>
            <a:endParaRPr sz="1800">
              <a:solidFill>
                <a:schemeClr val="dk2"/>
              </a:solidFill>
              <a:latin typeface="Playfair Display"/>
              <a:ea typeface="Playfair Display"/>
              <a:cs typeface="Playfair Display"/>
              <a:sym typeface="Playfair Display"/>
            </a:endParaRPr>
          </a:p>
        </p:txBody>
      </p:sp>
      <p:pic>
        <p:nvPicPr>
          <p:cNvPr id="283" name="Google Shape;283;p35"/>
          <p:cNvPicPr preferRelativeResize="0"/>
          <p:nvPr/>
        </p:nvPicPr>
        <p:blipFill>
          <a:blip r:embed="rId3">
            <a:alphaModFix/>
          </a:blip>
          <a:stretch>
            <a:fillRect/>
          </a:stretch>
        </p:blipFill>
        <p:spPr>
          <a:xfrm>
            <a:off x="138950" y="1701425"/>
            <a:ext cx="4623700" cy="3044600"/>
          </a:xfrm>
          <a:prstGeom prst="rect">
            <a:avLst/>
          </a:prstGeom>
          <a:noFill/>
          <a:ln>
            <a:noFill/>
          </a:ln>
        </p:spPr>
      </p:pic>
      <p:pic>
        <p:nvPicPr>
          <p:cNvPr id="284" name="Google Shape;284;p35"/>
          <p:cNvPicPr preferRelativeResize="0"/>
          <p:nvPr/>
        </p:nvPicPr>
        <p:blipFill>
          <a:blip r:embed="rId4">
            <a:alphaModFix/>
          </a:blip>
          <a:stretch>
            <a:fillRect/>
          </a:stretch>
        </p:blipFill>
        <p:spPr>
          <a:xfrm>
            <a:off x="4638475" y="74525"/>
            <a:ext cx="4439750" cy="2590800"/>
          </a:xfrm>
          <a:prstGeom prst="rect">
            <a:avLst/>
          </a:prstGeom>
          <a:noFill/>
          <a:ln>
            <a:noFill/>
          </a:ln>
        </p:spPr>
      </p:pic>
      <p:pic>
        <p:nvPicPr>
          <p:cNvPr id="285" name="Google Shape;285;p35"/>
          <p:cNvPicPr preferRelativeResize="0"/>
          <p:nvPr/>
        </p:nvPicPr>
        <p:blipFill>
          <a:blip r:embed="rId5">
            <a:alphaModFix/>
          </a:blip>
          <a:stretch>
            <a:fillRect/>
          </a:stretch>
        </p:blipFill>
        <p:spPr>
          <a:xfrm>
            <a:off x="4680900" y="2571750"/>
            <a:ext cx="4354900" cy="244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311700" y="6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Development</a:t>
            </a:r>
            <a:endParaRPr/>
          </a:p>
        </p:txBody>
      </p:sp>
      <p:sp>
        <p:nvSpPr>
          <p:cNvPr id="291" name="Google Shape;291;p36"/>
          <p:cNvSpPr txBox="1"/>
          <p:nvPr/>
        </p:nvSpPr>
        <p:spPr>
          <a:xfrm>
            <a:off x="311700" y="639525"/>
            <a:ext cx="8177100" cy="4603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Playfair Display"/>
              <a:buChar char="●"/>
            </a:pPr>
            <a:r>
              <a:rPr lang="en" sz="1800">
                <a:solidFill>
                  <a:schemeClr val="dk2"/>
                </a:solidFill>
                <a:latin typeface="Playfair Display"/>
                <a:ea typeface="Playfair Display"/>
                <a:cs typeface="Playfair Display"/>
                <a:sym typeface="Playfair Display"/>
              </a:rPr>
              <a:t>A mobile application using Flutter framework is developed to implement the idea of the above research.</a:t>
            </a:r>
            <a:endParaRPr sz="1800">
              <a:solidFill>
                <a:schemeClr val="dk2"/>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dk2"/>
              </a:buClr>
              <a:buSzPts val="1700"/>
              <a:buFont typeface="Playfair Display"/>
              <a:buChar char="●"/>
            </a:pPr>
            <a:r>
              <a:rPr lang="en" sz="1800">
                <a:solidFill>
                  <a:schemeClr val="dk2"/>
                </a:solidFill>
                <a:latin typeface="Playfair Display"/>
                <a:ea typeface="Playfair Display"/>
                <a:cs typeface="Playfair Display"/>
                <a:sym typeface="Playfair Display"/>
              </a:rPr>
              <a:t>It integrates a converted TensorFlow Lite (TFLite) model of the CNN model we designed earlier using the Keras interface of the TensorFlow framework.</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The application allows the user to input an image through either the gallery or camera functionality.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Once the image is input, the TFLite model is used to predict the type of meat and its consumability.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Additionally, the application provides a remarks section based on the percentage of consumability predicted by the model.</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The application is not only easy to use but also designed to work both online and offline, making it convenient for users who may have limited access to the internet.</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311700" y="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Interface</a:t>
            </a:r>
            <a:endParaRPr/>
          </a:p>
        </p:txBody>
      </p:sp>
      <p:pic>
        <p:nvPicPr>
          <p:cNvPr id="297" name="Google Shape;297;p37"/>
          <p:cNvPicPr preferRelativeResize="0"/>
          <p:nvPr/>
        </p:nvPicPr>
        <p:blipFill>
          <a:blip r:embed="rId3">
            <a:alphaModFix/>
          </a:blip>
          <a:stretch>
            <a:fillRect/>
          </a:stretch>
        </p:blipFill>
        <p:spPr>
          <a:xfrm>
            <a:off x="141325" y="690013"/>
            <a:ext cx="2066925" cy="3990975"/>
          </a:xfrm>
          <a:prstGeom prst="rect">
            <a:avLst/>
          </a:prstGeom>
          <a:noFill/>
          <a:ln>
            <a:noFill/>
          </a:ln>
        </p:spPr>
      </p:pic>
      <p:pic>
        <p:nvPicPr>
          <p:cNvPr id="298" name="Google Shape;298;p37"/>
          <p:cNvPicPr preferRelativeResize="0"/>
          <p:nvPr/>
        </p:nvPicPr>
        <p:blipFill>
          <a:blip r:embed="rId4">
            <a:alphaModFix/>
          </a:blip>
          <a:stretch>
            <a:fillRect/>
          </a:stretch>
        </p:blipFill>
        <p:spPr>
          <a:xfrm>
            <a:off x="2419000" y="704313"/>
            <a:ext cx="2085975" cy="3962400"/>
          </a:xfrm>
          <a:prstGeom prst="rect">
            <a:avLst/>
          </a:prstGeom>
          <a:noFill/>
          <a:ln>
            <a:noFill/>
          </a:ln>
        </p:spPr>
      </p:pic>
      <p:pic>
        <p:nvPicPr>
          <p:cNvPr id="299" name="Google Shape;299;p37"/>
          <p:cNvPicPr preferRelativeResize="0"/>
          <p:nvPr/>
        </p:nvPicPr>
        <p:blipFill>
          <a:blip r:embed="rId5">
            <a:alphaModFix/>
          </a:blip>
          <a:stretch>
            <a:fillRect/>
          </a:stretch>
        </p:blipFill>
        <p:spPr>
          <a:xfrm>
            <a:off x="4715725" y="704325"/>
            <a:ext cx="2047875" cy="3925325"/>
          </a:xfrm>
          <a:prstGeom prst="rect">
            <a:avLst/>
          </a:prstGeom>
          <a:noFill/>
          <a:ln>
            <a:noFill/>
          </a:ln>
        </p:spPr>
      </p:pic>
      <p:pic>
        <p:nvPicPr>
          <p:cNvPr id="300" name="Google Shape;300;p37"/>
          <p:cNvPicPr preferRelativeResize="0"/>
          <p:nvPr/>
        </p:nvPicPr>
        <p:blipFill>
          <a:blip r:embed="rId6">
            <a:alphaModFix/>
          </a:blip>
          <a:stretch>
            <a:fillRect/>
          </a:stretch>
        </p:blipFill>
        <p:spPr>
          <a:xfrm>
            <a:off x="6916000" y="704325"/>
            <a:ext cx="2019300" cy="3925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8"/>
          <p:cNvSpPr txBox="1"/>
          <p:nvPr>
            <p:ph type="title"/>
          </p:nvPr>
        </p:nvSpPr>
        <p:spPr>
          <a:xfrm>
            <a:off x="311700" y="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Interface</a:t>
            </a:r>
            <a:endParaRPr/>
          </a:p>
        </p:txBody>
      </p:sp>
      <p:sp>
        <p:nvSpPr>
          <p:cNvPr id="306" name="Google Shape;306;p38"/>
          <p:cNvSpPr txBox="1"/>
          <p:nvPr/>
        </p:nvSpPr>
        <p:spPr>
          <a:xfrm>
            <a:off x="3489925" y="2271300"/>
            <a:ext cx="54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App Video Will Be Here</a:t>
            </a:r>
            <a:endParaRPr>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399900" y="0"/>
            <a:ext cx="165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2" name="Google Shape;312;p39"/>
          <p:cNvSpPr txBox="1"/>
          <p:nvPr/>
        </p:nvSpPr>
        <p:spPr>
          <a:xfrm>
            <a:off x="399900" y="516975"/>
            <a:ext cx="8344200" cy="4279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We observed for all the datasets Machine Learning as well as Deep Learning models gave better accuracy in HSV color space than RGB color space. </a:t>
            </a:r>
            <a:endParaRPr>
              <a:solidFill>
                <a:schemeClr val="dk2"/>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Machine Learning models like Random Forest gave the best accuracy of 90% in Chicken Dataset. Whereas, Deep Learning models like CNN gave best accuracy of over 92% in the same dataset.</a:t>
            </a:r>
            <a:endParaRPr>
              <a:solidFill>
                <a:schemeClr val="dk2"/>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On average, deep learning models like CNN and DesNet used for the above problem provided better accuracy than the machine learning models. </a:t>
            </a:r>
            <a:endParaRPr>
              <a:solidFill>
                <a:schemeClr val="dk2"/>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It is important to note that deep learning models are particularly effective for image-related tasks, such as object recognition and classification, due to their ability to automatically learn complex features and patterns from large datasets. </a:t>
            </a:r>
            <a:endParaRPr>
              <a:solidFill>
                <a:schemeClr val="dk2"/>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The images used in this study were captured on a white background. However, it is possible that the results could differ if images were taken on a colored background instead.</a:t>
            </a:r>
            <a:endParaRPr>
              <a:solidFill>
                <a:schemeClr val="dk2"/>
              </a:solidFill>
              <a:latin typeface="Playfair Display"/>
              <a:ea typeface="Playfair Display"/>
              <a:cs typeface="Playfair Display"/>
              <a:sym typeface="Playfair Display"/>
            </a:endParaRPr>
          </a:p>
          <a:p>
            <a:pPr indent="-317500" lvl="0" marL="457200" rtl="0" algn="l">
              <a:lnSpc>
                <a:spcPct val="150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To conclude, artificial vision and deep learning is a reliable technique, and it has shown its efficiency in many applications related to meat assessment.</a:t>
            </a:r>
            <a:endParaRPr>
              <a:solidFill>
                <a:schemeClr val="dk2"/>
              </a:solidFill>
              <a:latin typeface="Playfair Display"/>
              <a:ea typeface="Playfair Display"/>
              <a:cs typeface="Playfair Display"/>
              <a:sym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463250" y="38300"/>
            <a:ext cx="172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318" name="Google Shape;318;p40"/>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319" name="Google Shape;319;p40"/>
          <p:cNvSpPr txBox="1"/>
          <p:nvPr/>
        </p:nvSpPr>
        <p:spPr>
          <a:xfrm>
            <a:off x="423450" y="669900"/>
            <a:ext cx="82971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Exploration of more complex deep learning models which are commonly used for image classification and can be efficiently incorporated into low-end devices such as mobile phones or Raspberry Pi's.</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Improvement of the model which predicts the type of meat. While this model is effective in most cases, it is not always accurate as per our tests.</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Making the app connected to the cloud and incorporate reinforcement learning into the app, which would allow the model to rectify it’s output and improve the learning model based on user feedback. This approach would enable the app to continuously improve its accuracy and better meet the needs of its users.</a:t>
            </a:r>
            <a:endParaRPr sz="1600">
              <a:solidFill>
                <a:schemeClr val="dk2"/>
              </a:solidFill>
              <a:latin typeface="Playfair Display"/>
              <a:ea typeface="Playfair Display"/>
              <a:cs typeface="Playfair Display"/>
              <a:sym typeface="Playfair Display"/>
            </a:endParaRPr>
          </a:p>
          <a:p>
            <a:pPr indent="-330200" lvl="0" marL="457200" rtl="0" algn="l">
              <a:lnSpc>
                <a:spcPct val="150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Incorporate additional features such as nutritional information and recipe suggestions based on the type and quality of the meat.</a:t>
            </a:r>
            <a:endParaRPr sz="1600">
              <a:solidFill>
                <a:schemeClr val="dk2"/>
              </a:solidFill>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3922000" y="122700"/>
            <a:ext cx="1435800" cy="60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25" name="Google Shape;325;p41"/>
          <p:cNvSpPr txBox="1"/>
          <p:nvPr>
            <p:ph idx="1" type="body"/>
          </p:nvPr>
        </p:nvSpPr>
        <p:spPr>
          <a:xfrm>
            <a:off x="342400" y="728700"/>
            <a:ext cx="8595000" cy="414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060"/>
              <a:t>[1] Wijaya, Dedy Rahman, Riyanarto Sarno, and Enny Zulaika. "Noise filtering framework for electronic nose signals: An application for beef quality monitoring." Computers and Electronics in Agriculture 157 (2019): 305-321. </a:t>
            </a:r>
            <a:endParaRPr sz="1060"/>
          </a:p>
          <a:p>
            <a:pPr indent="0" lvl="0" marL="0" rtl="0" algn="l">
              <a:lnSpc>
                <a:spcPct val="95000"/>
              </a:lnSpc>
              <a:spcBef>
                <a:spcPts val="1200"/>
              </a:spcBef>
              <a:spcAft>
                <a:spcPts val="0"/>
              </a:spcAft>
              <a:buNone/>
            </a:pPr>
            <a:r>
              <a:rPr lang="en" sz="1060"/>
              <a:t>[2] Falasconi M, Concina I, Gobbi E, Sberveglieri V, Pulvirenti A, Sberveglieri. G.Electronic Nose for Microbiological Quality Control of Food Products. 2012; 2012.</a:t>
            </a:r>
            <a:endParaRPr sz="1060"/>
          </a:p>
          <a:p>
            <a:pPr indent="0" lvl="0" marL="0" rtl="0" algn="l">
              <a:lnSpc>
                <a:spcPct val="95000"/>
              </a:lnSpc>
              <a:spcBef>
                <a:spcPts val="1200"/>
              </a:spcBef>
              <a:spcAft>
                <a:spcPts val="0"/>
              </a:spcAft>
              <a:buNone/>
            </a:pPr>
            <a:r>
              <a:rPr lang="en" sz="1060"/>
              <a:t>[3] Makanan BPO. Graph of national poisoning case. , Jakarta (2016).</a:t>
            </a:r>
            <a:endParaRPr sz="1060"/>
          </a:p>
          <a:p>
            <a:pPr indent="0" lvl="0" marL="0" rtl="0" algn="l">
              <a:lnSpc>
                <a:spcPct val="95000"/>
              </a:lnSpc>
              <a:spcBef>
                <a:spcPts val="1200"/>
              </a:spcBef>
              <a:spcAft>
                <a:spcPts val="0"/>
              </a:spcAft>
              <a:buNone/>
            </a:pPr>
            <a:r>
              <a:rPr lang="en" sz="1060"/>
              <a:t>[4] Patra, Debasmita, et al. "Evaluation of global research trends in the area of food waste due to date labeling using a scientometrics approach." Food Control 115 (2020): 107307.</a:t>
            </a:r>
            <a:endParaRPr sz="1060"/>
          </a:p>
          <a:p>
            <a:pPr indent="0" lvl="0" marL="0" rtl="0" algn="l">
              <a:lnSpc>
                <a:spcPct val="95000"/>
              </a:lnSpc>
              <a:spcBef>
                <a:spcPts val="1200"/>
              </a:spcBef>
              <a:spcAft>
                <a:spcPts val="0"/>
              </a:spcAft>
              <a:buNone/>
            </a:pPr>
            <a:r>
              <a:rPr lang="en" sz="1060"/>
              <a:t>[5] Trientin, Danika, Bambang Hidayat, and Sjafril Darana. "Beef freshness classification by using color analysis, multi-wavelet transformation, and artificial neural network." 2015 International Conference on Automation, Cognitive Science, Optics, Micro Electro-Mechanical System, and Information Technology (ICACOMIT). IEEE, 2015. </a:t>
            </a:r>
            <a:endParaRPr sz="1060"/>
          </a:p>
          <a:p>
            <a:pPr indent="0" lvl="0" marL="0" rtl="0" algn="l">
              <a:lnSpc>
                <a:spcPct val="95000"/>
              </a:lnSpc>
              <a:spcBef>
                <a:spcPts val="1200"/>
              </a:spcBef>
              <a:spcAft>
                <a:spcPts val="0"/>
              </a:spcAft>
              <a:buNone/>
            </a:pPr>
            <a:r>
              <a:rPr lang="en" sz="1060"/>
              <a:t>[6] Taheri-Garavand, Amin, et al. "Real-time nondestructive monitoring of Common Carp Fish freshness using robust vision-based intelligent modeling approaches." Computers and Electronics in Agriculture 159 (2019): 16-27. </a:t>
            </a:r>
            <a:endParaRPr sz="1060"/>
          </a:p>
          <a:p>
            <a:pPr indent="0" lvl="0" marL="0" rtl="0" algn="l">
              <a:lnSpc>
                <a:spcPct val="95000"/>
              </a:lnSpc>
              <a:spcBef>
                <a:spcPts val="1200"/>
              </a:spcBef>
              <a:spcAft>
                <a:spcPts val="0"/>
              </a:spcAft>
              <a:buNone/>
            </a:pPr>
            <a:r>
              <a:rPr lang="en" sz="1060"/>
              <a:t>[7] Agustin, S., and R. Dijaya. "Beef image classification using K-nearest neighbor algorithm for identification quality and freshness." Journal of Physics: Conference Series. Vol. 1179. No. 1. IOP Publishing, 2019. </a:t>
            </a:r>
            <a:endParaRPr sz="1060"/>
          </a:p>
          <a:p>
            <a:pPr indent="0" lvl="0" marL="0" rtl="0" algn="l">
              <a:lnSpc>
                <a:spcPct val="95000"/>
              </a:lnSpc>
              <a:spcBef>
                <a:spcPts val="1200"/>
              </a:spcBef>
              <a:spcAft>
                <a:spcPts val="0"/>
              </a:spcAft>
              <a:buNone/>
            </a:pPr>
            <a:r>
              <a:rPr lang="en" sz="1060"/>
              <a:t>[8] Lumogdang, Christell Faith D., et al. "Supervised Machine Learning Approach for Pork Meat Freshness Identification." Proceedings of the 2019 6th International Conference on Bioinformatics Research and Applications. 2019. </a:t>
            </a:r>
            <a:endParaRPr sz="1060"/>
          </a:p>
          <a:p>
            <a:pPr indent="0" lvl="0" marL="0" rtl="0" algn="l">
              <a:lnSpc>
                <a:spcPct val="95000"/>
              </a:lnSpc>
              <a:spcBef>
                <a:spcPts val="1200"/>
              </a:spcBef>
              <a:spcAft>
                <a:spcPts val="1200"/>
              </a:spcAft>
              <a:buNone/>
            </a:pPr>
            <a:r>
              <a:rPr lang="en" sz="1060"/>
              <a:t>[9] Lugatiman, Kenan, et al. "Tuna meat freshness classification through computer vision." 2019 IEEE 11th International Conference on Humanoid, Nanotechnology, Information Technology, Communication and Control, Environment, and Management (HNICEM). IEEE, 2019. </a:t>
            </a:r>
            <a:endParaRPr sz="10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25825" y="38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work</a:t>
            </a:r>
            <a:endParaRPr/>
          </a:p>
        </p:txBody>
      </p:sp>
      <p:sp>
        <p:nvSpPr>
          <p:cNvPr id="73" name="Google Shape;73;p15"/>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74" name="Google Shape;74;p15"/>
          <p:cNvSpPr txBox="1"/>
          <p:nvPr/>
        </p:nvSpPr>
        <p:spPr>
          <a:xfrm>
            <a:off x="228075" y="1117425"/>
            <a:ext cx="8556600" cy="3260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In today's world, food spoilage is a crucial problem as consuming spoiled food is harmful for consumers. </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Meat is a kind of perishable food that easily decays.</a:t>
            </a:r>
            <a:endParaRPr sz="1800">
              <a:solidFill>
                <a:schemeClr val="dk2"/>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Font typeface="Playfair Display"/>
              <a:buChar char="●"/>
            </a:pPr>
            <a:r>
              <a:rPr lang="en" sz="1800">
                <a:solidFill>
                  <a:schemeClr val="dk2"/>
                </a:solidFill>
                <a:latin typeface="Playfair Display"/>
                <a:ea typeface="Playfair Display"/>
                <a:cs typeface="Playfair Display"/>
                <a:sym typeface="Playfair Display"/>
              </a:rPr>
              <a:t>As the number of meat consumers increases in the meat industry, the demand for meat supplies also rises. Determining meat freshness, therefore, is the primary consideration of the meat customers.</a:t>
            </a:r>
            <a:endParaRPr sz="1800">
              <a:solidFill>
                <a:schemeClr val="dk2"/>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Due to covid, many people are ordering food items online. This has increased the necessity for real-time meat quality assessment through images.</a:t>
            </a:r>
            <a:endParaRPr sz="1700">
              <a:solidFill>
                <a:schemeClr val="dk2"/>
              </a:solidFill>
              <a:latin typeface="Playfair Display"/>
              <a:ea typeface="Playfair Display"/>
              <a:cs typeface="Playfair Display"/>
              <a:sym typeface="Playfair Display"/>
            </a:endParaRPr>
          </a:p>
          <a:p>
            <a:pPr indent="-336550" lvl="0" marL="457200" rtl="0" algn="l">
              <a:lnSpc>
                <a:spcPct val="115000"/>
              </a:lnSpc>
              <a:spcBef>
                <a:spcPts val="0"/>
              </a:spcBef>
              <a:spcAft>
                <a:spcPts val="0"/>
              </a:spcAft>
              <a:buClr>
                <a:schemeClr val="dk2"/>
              </a:buClr>
              <a:buSzPts val="1700"/>
              <a:buFont typeface="Playfair Display"/>
              <a:buChar char="●"/>
            </a:pPr>
            <a:r>
              <a:rPr lang="en" sz="1700">
                <a:solidFill>
                  <a:schemeClr val="dk2"/>
                </a:solidFill>
                <a:latin typeface="Playfair Display"/>
                <a:ea typeface="Playfair Display"/>
                <a:cs typeface="Playfair Display"/>
                <a:sym typeface="Playfair Display"/>
              </a:rPr>
              <a:t>It will be helpful for customers who don’t know how to check meat quality by seeing or touching  it.</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874750" y="94375"/>
            <a:ext cx="1630500" cy="63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360"/>
              <a:t>References</a:t>
            </a:r>
            <a:endParaRPr sz="2360"/>
          </a:p>
        </p:txBody>
      </p:sp>
      <p:sp>
        <p:nvSpPr>
          <p:cNvPr id="331" name="Google Shape;331;p42"/>
          <p:cNvSpPr txBox="1"/>
          <p:nvPr>
            <p:ph idx="1" type="body"/>
          </p:nvPr>
        </p:nvSpPr>
        <p:spPr>
          <a:xfrm>
            <a:off x="342400" y="728700"/>
            <a:ext cx="8595000" cy="380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050"/>
              <a:t>[10] Sun, Xin, et al. "Predicting pork color scores using computer vision and support vector machine technology." Meat and Muscle Biology 2.1 (2018). </a:t>
            </a:r>
            <a:endParaRPr sz="1050"/>
          </a:p>
          <a:p>
            <a:pPr indent="0" lvl="0" marL="0" rtl="0" algn="l">
              <a:lnSpc>
                <a:spcPct val="95000"/>
              </a:lnSpc>
              <a:spcBef>
                <a:spcPts val="1200"/>
              </a:spcBef>
              <a:spcAft>
                <a:spcPts val="0"/>
              </a:spcAft>
              <a:buNone/>
            </a:pPr>
            <a:r>
              <a:rPr lang="en" sz="1050"/>
              <a:t>[11] Hebbar, Nachiketa. "Freshness of food detection using IoT and machine learning." 2020 International Conference on Emerging Trends in Information Technology and Engineering (icETITE). IEEE, 2020. </a:t>
            </a:r>
            <a:endParaRPr sz="1050"/>
          </a:p>
          <a:p>
            <a:pPr indent="0" lvl="0" marL="0" rtl="0" algn="l">
              <a:lnSpc>
                <a:spcPct val="95000"/>
              </a:lnSpc>
              <a:spcBef>
                <a:spcPts val="1200"/>
              </a:spcBef>
              <a:spcAft>
                <a:spcPts val="0"/>
              </a:spcAft>
              <a:buNone/>
            </a:pPr>
            <a:r>
              <a:rPr lang="en" sz="1050"/>
              <a:t>[12] Guan, Xiao, et al. "Assessing the freshness of meat by using quantum-behaved particle swarm optimization and support vector machine." Journal of food protection 76.11 (2013): 1916-1922. </a:t>
            </a:r>
            <a:endParaRPr sz="1050"/>
          </a:p>
          <a:p>
            <a:pPr indent="0" lvl="0" marL="0" rtl="0" algn="l">
              <a:lnSpc>
                <a:spcPct val="95000"/>
              </a:lnSpc>
              <a:spcBef>
                <a:spcPts val="1200"/>
              </a:spcBef>
              <a:spcAft>
                <a:spcPts val="0"/>
              </a:spcAft>
              <a:buNone/>
            </a:pPr>
            <a:r>
              <a:rPr lang="en" sz="1050"/>
              <a:t>[13] Arsalane, Assia, et al. "An embedded system based on DSP platform and PCA-SVM algorithms for rapid beef meat freshness prediction and identification." Computers and Electronics in Agriculture 152 (2018): 385-392.</a:t>
            </a:r>
            <a:endParaRPr sz="1050"/>
          </a:p>
          <a:p>
            <a:pPr indent="0" lvl="0" marL="0" rtl="0" algn="l">
              <a:lnSpc>
                <a:spcPct val="95000"/>
              </a:lnSpc>
              <a:spcBef>
                <a:spcPts val="1200"/>
              </a:spcBef>
              <a:spcAft>
                <a:spcPts val="0"/>
              </a:spcAft>
              <a:buNone/>
            </a:pPr>
            <a:r>
              <a:rPr lang="en" sz="1050"/>
              <a:t>[14] Taheri-Garavand, Amin, et al. "Real-time nondestructive monitoring of Common Carp Fish freshness using robust vision-based intelligent modeling approaches." Computers and Electronics in Agriculture 159 (2019): 16-27. </a:t>
            </a:r>
            <a:endParaRPr sz="1050"/>
          </a:p>
          <a:p>
            <a:pPr indent="0" lvl="0" marL="0" rtl="0" algn="l">
              <a:lnSpc>
                <a:spcPct val="95000"/>
              </a:lnSpc>
              <a:spcBef>
                <a:spcPts val="1200"/>
              </a:spcBef>
              <a:spcAft>
                <a:spcPts val="0"/>
              </a:spcAft>
              <a:buNone/>
            </a:pPr>
            <a:r>
              <a:rPr lang="en" sz="1050"/>
              <a:t>[15] Dutta, Malay Kishore, et al. "Image processing based method to assess fish quality and freshness." Journal of Food Engineering 177 (2016): 50-58. </a:t>
            </a:r>
            <a:endParaRPr sz="1050"/>
          </a:p>
          <a:p>
            <a:pPr indent="0" lvl="0" marL="0" rtl="0" algn="l">
              <a:lnSpc>
                <a:spcPct val="95000"/>
              </a:lnSpc>
              <a:spcBef>
                <a:spcPts val="1200"/>
              </a:spcBef>
              <a:spcAft>
                <a:spcPts val="0"/>
              </a:spcAft>
              <a:buNone/>
            </a:pPr>
            <a:r>
              <a:rPr lang="en" sz="1050"/>
              <a:t>[16] Winiarti, Sri, Ahmad Azhari, and Khalidia Mega Agusta. "Determining feasibility level of beef quality based on histogram and k-means clustering." 2018 International Symposium on Advanced Intelligent Informatics (SAIN). IEEE, 2018. </a:t>
            </a:r>
            <a:endParaRPr sz="1050"/>
          </a:p>
          <a:p>
            <a:pPr indent="0" lvl="0" marL="0" rtl="0" algn="l">
              <a:lnSpc>
                <a:spcPct val="95000"/>
              </a:lnSpc>
              <a:spcBef>
                <a:spcPts val="1200"/>
              </a:spcBef>
              <a:spcAft>
                <a:spcPts val="1200"/>
              </a:spcAft>
              <a:buNone/>
            </a:pPr>
            <a:r>
              <a:rPr lang="en" sz="1050"/>
              <a:t>[17] Chernov, Vladimir, Jarmo Alander, and Vladimir Bochko. "Integer-based accurate conversion between RGB and HSV color spaces." Computers &amp; Electrical Engineering 46 (2015): 328-337. </a:t>
            </a:r>
            <a:endParaRPr sz="10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874750" y="94375"/>
            <a:ext cx="1630500" cy="63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360"/>
              <a:t>References</a:t>
            </a:r>
            <a:endParaRPr sz="2360"/>
          </a:p>
        </p:txBody>
      </p:sp>
      <p:sp>
        <p:nvSpPr>
          <p:cNvPr id="337" name="Google Shape;337;p43"/>
          <p:cNvSpPr txBox="1"/>
          <p:nvPr>
            <p:ph idx="1" type="body"/>
          </p:nvPr>
        </p:nvSpPr>
        <p:spPr>
          <a:xfrm>
            <a:off x="342400" y="728700"/>
            <a:ext cx="8595000" cy="380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050"/>
              <a:t>[18] Wijaya, Dedy Rahman, Riyanarto Sarno, and Aldhiaz Fathra Daiva. "Electronic nose for classifying beef and pork using Naïve Bayes." 2017 International Seminar on Sensors, Instrumentation, Measurement and Metrology (ISSIMM). IEEE, 2017. </a:t>
            </a:r>
            <a:endParaRPr sz="1050"/>
          </a:p>
          <a:p>
            <a:pPr indent="0" lvl="0" marL="0" rtl="0" algn="l">
              <a:lnSpc>
                <a:spcPct val="95000"/>
              </a:lnSpc>
              <a:spcBef>
                <a:spcPts val="1200"/>
              </a:spcBef>
              <a:spcAft>
                <a:spcPts val="0"/>
              </a:spcAft>
              <a:buNone/>
            </a:pPr>
            <a:r>
              <a:rPr lang="en" sz="1050"/>
              <a:t>[19] Adi, Kusworo, et al. "Beef quality identification using color analysis and k-nearest neighbor classification." 2015 4th International Conference on Instrumentation, Communications, Information Technology, and Biomedical Engineering (ICICI-BME). IEEE, 2015. </a:t>
            </a:r>
            <a:endParaRPr sz="1050"/>
          </a:p>
          <a:p>
            <a:pPr indent="0" lvl="0" marL="0" rtl="0" algn="l">
              <a:lnSpc>
                <a:spcPct val="95000"/>
              </a:lnSpc>
              <a:spcBef>
                <a:spcPts val="1200"/>
              </a:spcBef>
              <a:spcAft>
                <a:spcPts val="0"/>
              </a:spcAft>
              <a:buNone/>
            </a:pPr>
            <a:r>
              <a:rPr lang="en" sz="1050"/>
              <a:t>[20] Cortez, Paulo, et al. "Lamb meat quality assessment by support vector machines." Neural Processing Letters 24 (2006): 41-51. </a:t>
            </a:r>
            <a:endParaRPr sz="1050"/>
          </a:p>
          <a:p>
            <a:pPr indent="0" lvl="0" marL="0" rtl="0" algn="l">
              <a:lnSpc>
                <a:spcPct val="95000"/>
              </a:lnSpc>
              <a:spcBef>
                <a:spcPts val="1200"/>
              </a:spcBef>
              <a:spcAft>
                <a:spcPts val="0"/>
              </a:spcAft>
              <a:buNone/>
            </a:pPr>
            <a:r>
              <a:rPr lang="en" sz="1050"/>
              <a:t>[21] Hanif, Salman, Dedy Rahman Wijaya, and Pramuko Aji. "Random Forest Algorithm for Meat Classification and Microbial Population Prediction." 2022 5th International Conference on Information and Communications Technology (ICOIACT). IEEE, 2022. </a:t>
            </a:r>
            <a:endParaRPr sz="1050"/>
          </a:p>
          <a:p>
            <a:pPr indent="0" lvl="0" marL="0" rtl="0" algn="l">
              <a:lnSpc>
                <a:spcPct val="95000"/>
              </a:lnSpc>
              <a:spcBef>
                <a:spcPts val="1200"/>
              </a:spcBef>
              <a:spcAft>
                <a:spcPts val="0"/>
              </a:spcAft>
              <a:buNone/>
            </a:pPr>
            <a:r>
              <a:rPr lang="en" sz="1050"/>
              <a:t>[22] Tan, Wei Keong, Zulkifli Husin, and Muhammad Amir Hakim Ismail. "Feasibility study of beef quality assessment using computer vision and Deep Neural Network (DNN) algorithm." 2020 8th International Conference on Information Technology and Multimedia (ICIMU). IEEE, 2020. </a:t>
            </a:r>
            <a:endParaRPr sz="1050"/>
          </a:p>
          <a:p>
            <a:pPr indent="0" lvl="0" marL="0" rtl="0" algn="l">
              <a:lnSpc>
                <a:spcPct val="95000"/>
              </a:lnSpc>
              <a:spcBef>
                <a:spcPts val="1200"/>
              </a:spcBef>
              <a:spcAft>
                <a:spcPts val="0"/>
              </a:spcAft>
              <a:buNone/>
            </a:pPr>
            <a:r>
              <a:rPr lang="en" sz="1050"/>
              <a:t>[23] Arora, Monika, and Parthasarathi Mangipudi. "A computer vision-based method for classification of red meat quality after nitrosamine appendage." International Journal of Computational Intelligence and Applications 20.01 (2021): 2150005. </a:t>
            </a:r>
            <a:endParaRPr sz="1050"/>
          </a:p>
          <a:p>
            <a:pPr indent="0" lvl="0" marL="0" rtl="0" algn="l">
              <a:lnSpc>
                <a:spcPct val="95000"/>
              </a:lnSpc>
              <a:spcBef>
                <a:spcPts val="1200"/>
              </a:spcBef>
              <a:spcAft>
                <a:spcPts val="0"/>
              </a:spcAft>
              <a:buClr>
                <a:schemeClr val="dk2"/>
              </a:buClr>
              <a:buSzPts val="1100"/>
              <a:buFont typeface="Arial"/>
              <a:buNone/>
            </a:pPr>
            <a:r>
              <a:rPr lang="en" sz="1050"/>
              <a:t>[24] Lu, Tao, et al. "A generic intelligent tomato classification system for practical applications using DenseNet-201 with transfer learning." Scientific Reports 11.1 (2021): 1-8.</a:t>
            </a:r>
            <a:endParaRPr sz="1050"/>
          </a:p>
          <a:p>
            <a:pPr indent="0" lvl="0" marL="0" rtl="0" algn="l">
              <a:lnSpc>
                <a:spcPct val="95000"/>
              </a:lnSpc>
              <a:spcBef>
                <a:spcPts val="1200"/>
              </a:spcBef>
              <a:spcAft>
                <a:spcPts val="0"/>
              </a:spcAft>
              <a:buClr>
                <a:schemeClr val="dk2"/>
              </a:buClr>
              <a:buSzPts val="1100"/>
              <a:buFont typeface="Arial"/>
              <a:buNone/>
            </a:pPr>
            <a:r>
              <a:t/>
            </a:r>
            <a:endParaRPr sz="1050"/>
          </a:p>
          <a:p>
            <a:pPr indent="0" lvl="0" marL="0" rtl="0" algn="l">
              <a:lnSpc>
                <a:spcPct val="95000"/>
              </a:lnSpc>
              <a:spcBef>
                <a:spcPts val="1200"/>
              </a:spcBef>
              <a:spcAft>
                <a:spcPts val="1200"/>
              </a:spcAft>
              <a:buNone/>
            </a:pPr>
            <a:r>
              <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91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36666"/>
              <a:buFont typeface="Arial"/>
              <a:buNone/>
            </a:pPr>
            <a:r>
              <a:rPr lang="en"/>
              <a:t>Dataset Preparation</a:t>
            </a:r>
            <a:endParaRPr/>
          </a:p>
          <a:p>
            <a:pPr indent="0" lvl="0" marL="0" rtl="0" algn="l">
              <a:lnSpc>
                <a:spcPct val="115000"/>
              </a:lnSpc>
              <a:spcBef>
                <a:spcPts val="0"/>
              </a:spcBef>
              <a:spcAft>
                <a:spcPts val="0"/>
              </a:spcAft>
              <a:buNone/>
            </a:pPr>
            <a:r>
              <a:rPr b="1" lang="en" sz="1555">
                <a:highlight>
                  <a:schemeClr val="lt1"/>
                </a:highlight>
                <a:latin typeface="Playfair Display"/>
                <a:ea typeface="Playfair Display"/>
                <a:cs typeface="Playfair Display"/>
                <a:sym typeface="Playfair Display"/>
              </a:rPr>
              <a:t>1. </a:t>
            </a:r>
            <a:r>
              <a:rPr b="1" lang="en" sz="1555">
                <a:highlight>
                  <a:schemeClr val="lt1"/>
                </a:highlight>
                <a:latin typeface="Playfair Display"/>
                <a:ea typeface="Playfair Display"/>
                <a:cs typeface="Playfair Display"/>
                <a:sym typeface="Playfair Display"/>
              </a:rPr>
              <a:t>Chicken</a:t>
            </a:r>
            <a:endParaRPr b="1" sz="1555">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Breast meat portion was used as a sample for the dataset. The chicken breast was cut to various lengths and widths but with almost uniform thickness</a:t>
            </a:r>
            <a:endParaRPr sz="1555">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The chicken meat images were captured starting from day 1 and at every 2 days' interval till 13th day. Chicken</a:t>
            </a:r>
            <a:r>
              <a:rPr lang="en" sz="1555">
                <a:highlight>
                  <a:schemeClr val="lt1"/>
                </a:highlight>
                <a:latin typeface="Playfair Display"/>
                <a:ea typeface="Playfair Display"/>
                <a:cs typeface="Playfair Display"/>
                <a:sym typeface="Playfair Display"/>
              </a:rPr>
              <a:t> was stored in a freezer in the intermediate days with a temperature of 0 degree Celsius.</a:t>
            </a:r>
            <a:endParaRPr sz="1444">
              <a:highlight>
                <a:schemeClr val="lt1"/>
              </a:highlight>
              <a:latin typeface="Playfair Display"/>
              <a:ea typeface="Playfair Display"/>
              <a:cs typeface="Playfair Display"/>
              <a:sym typeface="Playfair Display"/>
            </a:endParaRPr>
          </a:p>
          <a:p>
            <a:pPr indent="-317500" lvl="1" marL="914400" rtl="0" algn="l">
              <a:lnSpc>
                <a:spcPct val="115000"/>
              </a:lnSpc>
              <a:spcBef>
                <a:spcPts val="0"/>
              </a:spcBef>
              <a:spcAft>
                <a:spcPts val="0"/>
              </a:spcAft>
              <a:buSzPct val="100000"/>
              <a:buFont typeface="Playfair Display"/>
              <a:buAutoNum type="alphaLcPeriod"/>
            </a:pPr>
            <a:r>
              <a:rPr lang="en" sz="1555">
                <a:highlight>
                  <a:schemeClr val="lt1"/>
                </a:highlight>
                <a:latin typeface="Playfair Display"/>
                <a:ea typeface="Playfair Display"/>
                <a:cs typeface="Playfair Display"/>
                <a:sym typeface="Playfair Display"/>
              </a:rPr>
              <a:t>Meat images classified as consumable were taken till 5-6 days from day one of death, and meat classified as non-consumable were taken from 5-6 days of death till the 13th day.</a:t>
            </a:r>
            <a:endParaRPr sz="1555">
              <a:highlight>
                <a:schemeClr val="lt1"/>
              </a:highlight>
              <a:latin typeface="Playfair Display"/>
              <a:ea typeface="Playfair Display"/>
              <a:cs typeface="Playfair Display"/>
              <a:sym typeface="Playfair Display"/>
            </a:endParaRPr>
          </a:p>
        </p:txBody>
      </p:sp>
      <p:pic>
        <p:nvPicPr>
          <p:cNvPr id="80" name="Google Shape;80;p16"/>
          <p:cNvPicPr preferRelativeResize="0"/>
          <p:nvPr/>
        </p:nvPicPr>
        <p:blipFill>
          <a:blip r:embed="rId3">
            <a:alphaModFix/>
          </a:blip>
          <a:stretch>
            <a:fillRect/>
          </a:stretch>
        </p:blipFill>
        <p:spPr>
          <a:xfrm>
            <a:off x="1967025" y="2795275"/>
            <a:ext cx="1876425" cy="1695450"/>
          </a:xfrm>
          <a:prstGeom prst="rect">
            <a:avLst/>
          </a:prstGeom>
          <a:noFill/>
          <a:ln>
            <a:noFill/>
          </a:ln>
        </p:spPr>
      </p:pic>
      <p:pic>
        <p:nvPicPr>
          <p:cNvPr id="81" name="Google Shape;81;p16"/>
          <p:cNvPicPr preferRelativeResize="0"/>
          <p:nvPr/>
        </p:nvPicPr>
        <p:blipFill>
          <a:blip r:embed="rId4">
            <a:alphaModFix/>
          </a:blip>
          <a:stretch>
            <a:fillRect/>
          </a:stretch>
        </p:blipFill>
        <p:spPr>
          <a:xfrm>
            <a:off x="4663500" y="2785750"/>
            <a:ext cx="1857375" cy="1714500"/>
          </a:xfrm>
          <a:prstGeom prst="rect">
            <a:avLst/>
          </a:prstGeom>
          <a:noFill/>
          <a:ln>
            <a:noFill/>
          </a:ln>
        </p:spPr>
      </p:pic>
      <p:sp>
        <p:nvSpPr>
          <p:cNvPr id="82" name="Google Shape;82;p16"/>
          <p:cNvSpPr txBox="1"/>
          <p:nvPr/>
        </p:nvSpPr>
        <p:spPr>
          <a:xfrm>
            <a:off x="2264288" y="4490725"/>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83" name="Google Shape;83;p16"/>
          <p:cNvSpPr txBox="1"/>
          <p:nvPr/>
        </p:nvSpPr>
        <p:spPr>
          <a:xfrm>
            <a:off x="4731038" y="449072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sp>
        <p:nvSpPr>
          <p:cNvPr id="84" name="Google Shape;84;p16"/>
          <p:cNvSpPr txBox="1"/>
          <p:nvPr/>
        </p:nvSpPr>
        <p:spPr>
          <a:xfrm>
            <a:off x="6769825" y="3227350"/>
            <a:ext cx="224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Dataset Size - </a:t>
            </a:r>
            <a:endParaRPr b="1">
              <a:latin typeface="Playfair Display"/>
              <a:ea typeface="Playfair Display"/>
              <a:cs typeface="Playfair Display"/>
              <a:sym typeface="Playfair Display"/>
            </a:endParaRPr>
          </a:p>
          <a:p>
            <a:pPr indent="0" lvl="0" marL="0" rtl="0" algn="l">
              <a:spcBef>
                <a:spcPts val="0"/>
              </a:spcBef>
              <a:spcAft>
                <a:spcPts val="0"/>
              </a:spcAft>
              <a:buNone/>
            </a:pPr>
            <a:r>
              <a:rPr b="1" lang="en">
                <a:latin typeface="Playfair Display"/>
                <a:ea typeface="Playfair Display"/>
                <a:cs typeface="Playfair Display"/>
                <a:sym typeface="Playfair Display"/>
              </a:rPr>
              <a:t>1) Consumable - 188</a:t>
            </a:r>
            <a:endParaRPr b="1">
              <a:latin typeface="Playfair Display"/>
              <a:ea typeface="Playfair Display"/>
              <a:cs typeface="Playfair Display"/>
              <a:sym typeface="Playfair Display"/>
            </a:endParaRPr>
          </a:p>
          <a:p>
            <a:pPr indent="0" lvl="0" marL="0" rtl="0" algn="l">
              <a:spcBef>
                <a:spcPts val="0"/>
              </a:spcBef>
              <a:spcAft>
                <a:spcPts val="0"/>
              </a:spcAft>
              <a:buNone/>
            </a:pPr>
            <a:r>
              <a:rPr b="1" lang="en">
                <a:latin typeface="Playfair Display"/>
                <a:ea typeface="Playfair Display"/>
                <a:cs typeface="Playfair Display"/>
                <a:sym typeface="Playfair Display"/>
              </a:rPr>
              <a:t>2) Non Consumable - 122</a:t>
            </a:r>
            <a:endParaRPr b="1">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1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Dataset Preparation</a:t>
            </a:r>
            <a:endParaRPr b="1" sz="1555">
              <a:highlight>
                <a:schemeClr val="lt1"/>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666">
                <a:highlight>
                  <a:schemeClr val="lt1"/>
                </a:highlight>
                <a:latin typeface="Playfair Display"/>
                <a:ea typeface="Playfair Display"/>
                <a:cs typeface="Playfair Display"/>
                <a:sym typeface="Playfair Display"/>
              </a:rPr>
              <a:t>2. Fish</a:t>
            </a:r>
            <a:endParaRPr b="1"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live Fish (Pabda) were sampled live from market.</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fish images were captured starting from day one of death and at every two days' interval till the 10th day. Fish was stored in a freezer in the intermediate days with a temperature of 0 degree Celsius.</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Fish images classified as consumable were taken till 4-5 days from day one of death, and fish classified as non-consumable were taken from 5-6 days of death till the 10th day. </a:t>
            </a:r>
            <a:endParaRPr sz="1666">
              <a:highlight>
                <a:schemeClr val="lt1"/>
              </a:highlight>
              <a:latin typeface="Playfair Display"/>
              <a:ea typeface="Playfair Display"/>
              <a:cs typeface="Playfair Display"/>
              <a:sym typeface="Playfair Display"/>
            </a:endParaRPr>
          </a:p>
        </p:txBody>
      </p:sp>
      <p:sp>
        <p:nvSpPr>
          <p:cNvPr id="90" name="Google Shape;90;p17"/>
          <p:cNvSpPr txBox="1"/>
          <p:nvPr/>
        </p:nvSpPr>
        <p:spPr>
          <a:xfrm>
            <a:off x="1620600" y="4042425"/>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91" name="Google Shape;91;p17"/>
          <p:cNvSpPr txBox="1"/>
          <p:nvPr/>
        </p:nvSpPr>
        <p:spPr>
          <a:xfrm>
            <a:off x="4267500" y="404242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pic>
        <p:nvPicPr>
          <p:cNvPr id="92" name="Google Shape;92;p17"/>
          <p:cNvPicPr preferRelativeResize="0"/>
          <p:nvPr/>
        </p:nvPicPr>
        <p:blipFill>
          <a:blip r:embed="rId3">
            <a:alphaModFix/>
          </a:blip>
          <a:stretch>
            <a:fillRect/>
          </a:stretch>
        </p:blipFill>
        <p:spPr>
          <a:xfrm>
            <a:off x="1009013" y="2899425"/>
            <a:ext cx="2505075" cy="1143000"/>
          </a:xfrm>
          <a:prstGeom prst="rect">
            <a:avLst/>
          </a:prstGeom>
          <a:noFill/>
          <a:ln>
            <a:noFill/>
          </a:ln>
        </p:spPr>
      </p:pic>
      <p:pic>
        <p:nvPicPr>
          <p:cNvPr id="93" name="Google Shape;93;p17"/>
          <p:cNvPicPr preferRelativeResize="0"/>
          <p:nvPr/>
        </p:nvPicPr>
        <p:blipFill>
          <a:blip r:embed="rId4">
            <a:alphaModFix/>
          </a:blip>
          <a:stretch>
            <a:fillRect/>
          </a:stretch>
        </p:blipFill>
        <p:spPr>
          <a:xfrm>
            <a:off x="3801450" y="2899425"/>
            <a:ext cx="2514600" cy="1143000"/>
          </a:xfrm>
          <a:prstGeom prst="rect">
            <a:avLst/>
          </a:prstGeom>
          <a:noFill/>
          <a:ln>
            <a:noFill/>
          </a:ln>
        </p:spPr>
      </p:pic>
      <p:sp>
        <p:nvSpPr>
          <p:cNvPr id="94" name="Google Shape;94;p17"/>
          <p:cNvSpPr txBox="1"/>
          <p:nvPr/>
        </p:nvSpPr>
        <p:spPr>
          <a:xfrm>
            <a:off x="6603400" y="3055275"/>
            <a:ext cx="240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Dataset Size - </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1) Consumable - 60</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ts val="1100"/>
              <a:buFont typeface="Arial"/>
              <a:buNone/>
            </a:pPr>
            <a:r>
              <a:rPr b="1" lang="en">
                <a:solidFill>
                  <a:schemeClr val="dk2"/>
                </a:solidFill>
                <a:latin typeface="Playfair Display"/>
                <a:ea typeface="Playfair Display"/>
                <a:cs typeface="Playfair Display"/>
                <a:sym typeface="Playfair Display"/>
              </a:rPr>
              <a:t>2) Non Consumable - 80</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91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Dataset Preparation</a:t>
            </a:r>
            <a:endParaRPr/>
          </a:p>
          <a:p>
            <a:pPr indent="0" lvl="0" marL="0" rtl="0" algn="l">
              <a:lnSpc>
                <a:spcPct val="115000"/>
              </a:lnSpc>
              <a:spcBef>
                <a:spcPts val="0"/>
              </a:spcBef>
              <a:spcAft>
                <a:spcPts val="0"/>
              </a:spcAft>
              <a:buNone/>
            </a:pPr>
            <a:r>
              <a:rPr b="1" lang="en" sz="1666">
                <a:highlight>
                  <a:schemeClr val="lt1"/>
                </a:highlight>
                <a:latin typeface="Playfair Display"/>
                <a:ea typeface="Playfair Display"/>
                <a:cs typeface="Playfair Display"/>
                <a:sym typeface="Playfair Display"/>
              </a:rPr>
              <a:t>3. Prawn</a:t>
            </a:r>
            <a:endParaRPr b="1"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Fresh white-leg prawn were sampled live from market.</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The prawn images were captured starting from day one of purchase and at every one day interval till 7th day. It was stored in a freezer in the intermediate days with a temperature of 0 degree Celsius. </a:t>
            </a:r>
            <a:endParaRPr sz="1666">
              <a:highlight>
                <a:schemeClr val="lt1"/>
              </a:highlight>
              <a:latin typeface="Playfair Display"/>
              <a:ea typeface="Playfair Display"/>
              <a:cs typeface="Playfair Display"/>
              <a:sym typeface="Playfair Display"/>
            </a:endParaRPr>
          </a:p>
          <a:p>
            <a:pPr indent="-323850" lvl="1" marL="914400" rtl="0" algn="l">
              <a:lnSpc>
                <a:spcPct val="115000"/>
              </a:lnSpc>
              <a:spcBef>
                <a:spcPts val="0"/>
              </a:spcBef>
              <a:spcAft>
                <a:spcPts val="0"/>
              </a:spcAft>
              <a:buSzPct val="100000"/>
              <a:buFont typeface="Playfair Display"/>
              <a:buAutoNum type="alphaLcPeriod"/>
            </a:pPr>
            <a:r>
              <a:rPr lang="en" sz="1666">
                <a:highlight>
                  <a:schemeClr val="lt1"/>
                </a:highlight>
                <a:latin typeface="Playfair Display"/>
                <a:ea typeface="Playfair Display"/>
                <a:cs typeface="Playfair Display"/>
                <a:sym typeface="Playfair Display"/>
              </a:rPr>
              <a:t>Images classified as consumable were taken till 3-4 days from the day one of death, and images classified as non-consumable were taken from 3-4 days of death till the 7th day. </a:t>
            </a:r>
            <a:endParaRPr sz="1666">
              <a:highlight>
                <a:schemeClr val="lt1"/>
              </a:highlight>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b="1" sz="1555">
              <a:highlight>
                <a:schemeClr val="lt1"/>
              </a:highlight>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00" name="Google Shape;100;p18"/>
          <p:cNvSpPr txBox="1"/>
          <p:nvPr/>
        </p:nvSpPr>
        <p:spPr>
          <a:xfrm>
            <a:off x="2447238" y="4088550"/>
            <a:ext cx="12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Consumable</a:t>
            </a:r>
            <a:endParaRPr>
              <a:latin typeface="Playfair Display"/>
              <a:ea typeface="Playfair Display"/>
              <a:cs typeface="Playfair Display"/>
              <a:sym typeface="Playfair Display"/>
            </a:endParaRPr>
          </a:p>
        </p:txBody>
      </p:sp>
      <p:sp>
        <p:nvSpPr>
          <p:cNvPr id="101" name="Google Shape;101;p18"/>
          <p:cNvSpPr txBox="1"/>
          <p:nvPr/>
        </p:nvSpPr>
        <p:spPr>
          <a:xfrm>
            <a:off x="4572000" y="4144700"/>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Non-Consumable</a:t>
            </a:r>
            <a:endParaRPr>
              <a:latin typeface="Playfair Display"/>
              <a:ea typeface="Playfair Display"/>
              <a:cs typeface="Playfair Display"/>
              <a:sym typeface="Playfair Display"/>
            </a:endParaRPr>
          </a:p>
        </p:txBody>
      </p:sp>
      <p:pic>
        <p:nvPicPr>
          <p:cNvPr id="102" name="Google Shape;102;p18"/>
          <p:cNvPicPr preferRelativeResize="0"/>
          <p:nvPr/>
        </p:nvPicPr>
        <p:blipFill>
          <a:blip r:embed="rId3">
            <a:alphaModFix/>
          </a:blip>
          <a:stretch>
            <a:fillRect/>
          </a:stretch>
        </p:blipFill>
        <p:spPr>
          <a:xfrm>
            <a:off x="704275" y="2917825"/>
            <a:ext cx="2381250" cy="1226875"/>
          </a:xfrm>
          <a:prstGeom prst="rect">
            <a:avLst/>
          </a:prstGeom>
          <a:noFill/>
          <a:ln>
            <a:noFill/>
          </a:ln>
        </p:spPr>
      </p:pic>
      <p:pic>
        <p:nvPicPr>
          <p:cNvPr id="103" name="Google Shape;103;p18"/>
          <p:cNvPicPr preferRelativeResize="0"/>
          <p:nvPr/>
        </p:nvPicPr>
        <p:blipFill>
          <a:blip r:embed="rId4">
            <a:alphaModFix/>
          </a:blip>
          <a:stretch>
            <a:fillRect/>
          </a:stretch>
        </p:blipFill>
        <p:spPr>
          <a:xfrm>
            <a:off x="4115425" y="2917825"/>
            <a:ext cx="2381250" cy="1226875"/>
          </a:xfrm>
          <a:prstGeom prst="rect">
            <a:avLst/>
          </a:prstGeom>
          <a:noFill/>
          <a:ln>
            <a:noFill/>
          </a:ln>
        </p:spPr>
      </p:pic>
      <p:sp>
        <p:nvSpPr>
          <p:cNvPr id="104" name="Google Shape;104;p18"/>
          <p:cNvSpPr txBox="1"/>
          <p:nvPr/>
        </p:nvSpPr>
        <p:spPr>
          <a:xfrm>
            <a:off x="6671575" y="3205925"/>
            <a:ext cx="216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Dataset Size - </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1) Consumable - 52</a:t>
            </a:r>
            <a:endParaRPr b="1">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chemeClr val="dk2"/>
                </a:solidFill>
                <a:latin typeface="Playfair Display"/>
                <a:ea typeface="Playfair Display"/>
                <a:cs typeface="Playfair Display"/>
                <a:sym typeface="Playfair Display"/>
              </a:rPr>
              <a:t>2) Non Consumable - 70</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85975" y="11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0" name="Google Shape;110;p19"/>
          <p:cNvSpPr txBox="1"/>
          <p:nvPr/>
        </p:nvSpPr>
        <p:spPr>
          <a:xfrm>
            <a:off x="3650550" y="1063475"/>
            <a:ext cx="5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11" name="Google Shape;111;p19"/>
          <p:cNvSpPr txBox="1"/>
          <p:nvPr/>
        </p:nvSpPr>
        <p:spPr>
          <a:xfrm>
            <a:off x="319575" y="683475"/>
            <a:ext cx="8677500" cy="13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1. Color Spaces</a:t>
            </a:r>
            <a:endParaRPr sz="1800">
              <a:solidFill>
                <a:schemeClr val="dk2"/>
              </a:solidFill>
              <a:latin typeface="Playfair Display"/>
              <a:ea typeface="Playfair Display"/>
              <a:cs typeface="Playfair Display"/>
              <a:sym typeface="Playfair Display"/>
            </a:endParaRPr>
          </a:p>
          <a:p>
            <a:pPr indent="-317500" lvl="0" marL="914400" rtl="0" algn="l">
              <a:lnSpc>
                <a:spcPct val="115000"/>
              </a:lnSpc>
              <a:spcBef>
                <a:spcPts val="120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The image captured is in RGB color space then converted to HSV color space.</a:t>
            </a:r>
            <a:endParaRPr>
              <a:solidFill>
                <a:schemeClr val="dk2"/>
              </a:solidFill>
              <a:latin typeface="Playfair Display"/>
              <a:ea typeface="Playfair Display"/>
              <a:cs typeface="Playfair Display"/>
              <a:sym typeface="Playfair Display"/>
            </a:endParaRPr>
          </a:p>
          <a:p>
            <a:pPr indent="-317500" lvl="0" marL="914400" rtl="0" algn="l">
              <a:lnSpc>
                <a:spcPct val="115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The use of HSV rather than RGB space is beneficial in texture analysis. Paschos [7] demonstrates that perceptually uniform spaces, such as HSV, outperform non-uniform RGB.</a:t>
            </a:r>
            <a:endParaRPr>
              <a:solidFill>
                <a:schemeClr val="dk2"/>
              </a:solidFill>
              <a:latin typeface="Playfair Display"/>
              <a:ea typeface="Playfair Display"/>
              <a:cs typeface="Playfair Display"/>
              <a:sym typeface="Playfair Display"/>
            </a:endParaRPr>
          </a:p>
        </p:txBody>
      </p:sp>
      <p:pic>
        <p:nvPicPr>
          <p:cNvPr id="112" name="Google Shape;112;p19"/>
          <p:cNvPicPr preferRelativeResize="0"/>
          <p:nvPr/>
        </p:nvPicPr>
        <p:blipFill>
          <a:blip r:embed="rId3">
            <a:alphaModFix/>
          </a:blip>
          <a:stretch>
            <a:fillRect/>
          </a:stretch>
        </p:blipFill>
        <p:spPr>
          <a:xfrm>
            <a:off x="781550" y="1979750"/>
            <a:ext cx="2232025" cy="988225"/>
          </a:xfrm>
          <a:prstGeom prst="rect">
            <a:avLst/>
          </a:prstGeom>
          <a:noFill/>
          <a:ln>
            <a:noFill/>
          </a:ln>
        </p:spPr>
      </p:pic>
      <p:pic>
        <p:nvPicPr>
          <p:cNvPr id="113" name="Google Shape;113;p19"/>
          <p:cNvPicPr preferRelativeResize="0"/>
          <p:nvPr/>
        </p:nvPicPr>
        <p:blipFill>
          <a:blip r:embed="rId4">
            <a:alphaModFix/>
          </a:blip>
          <a:stretch>
            <a:fillRect/>
          </a:stretch>
        </p:blipFill>
        <p:spPr>
          <a:xfrm>
            <a:off x="4031125" y="3438350"/>
            <a:ext cx="1537100" cy="988225"/>
          </a:xfrm>
          <a:prstGeom prst="rect">
            <a:avLst/>
          </a:prstGeom>
          <a:noFill/>
          <a:ln>
            <a:noFill/>
          </a:ln>
        </p:spPr>
      </p:pic>
      <p:pic>
        <p:nvPicPr>
          <p:cNvPr id="114" name="Google Shape;114;p19"/>
          <p:cNvPicPr preferRelativeResize="0"/>
          <p:nvPr/>
        </p:nvPicPr>
        <p:blipFill>
          <a:blip r:embed="rId5">
            <a:alphaModFix/>
          </a:blip>
          <a:stretch>
            <a:fillRect/>
          </a:stretch>
        </p:blipFill>
        <p:spPr>
          <a:xfrm>
            <a:off x="781537" y="3450600"/>
            <a:ext cx="2232025" cy="975981"/>
          </a:xfrm>
          <a:prstGeom prst="rect">
            <a:avLst/>
          </a:prstGeom>
          <a:noFill/>
          <a:ln>
            <a:noFill/>
          </a:ln>
        </p:spPr>
      </p:pic>
      <p:pic>
        <p:nvPicPr>
          <p:cNvPr id="115" name="Google Shape;115;p19"/>
          <p:cNvPicPr preferRelativeResize="0"/>
          <p:nvPr/>
        </p:nvPicPr>
        <p:blipFill>
          <a:blip r:embed="rId6">
            <a:alphaModFix/>
          </a:blip>
          <a:stretch>
            <a:fillRect/>
          </a:stretch>
        </p:blipFill>
        <p:spPr>
          <a:xfrm>
            <a:off x="4065825" y="1969175"/>
            <a:ext cx="1467700" cy="988225"/>
          </a:xfrm>
          <a:prstGeom prst="rect">
            <a:avLst/>
          </a:prstGeom>
          <a:noFill/>
          <a:ln>
            <a:noFill/>
          </a:ln>
        </p:spPr>
      </p:pic>
      <p:pic>
        <p:nvPicPr>
          <p:cNvPr id="116" name="Google Shape;116;p19"/>
          <p:cNvPicPr preferRelativeResize="0"/>
          <p:nvPr/>
        </p:nvPicPr>
        <p:blipFill>
          <a:blip r:embed="rId7">
            <a:alphaModFix/>
          </a:blip>
          <a:stretch>
            <a:fillRect/>
          </a:stretch>
        </p:blipFill>
        <p:spPr>
          <a:xfrm>
            <a:off x="6383675" y="1969175"/>
            <a:ext cx="2136300" cy="988225"/>
          </a:xfrm>
          <a:prstGeom prst="rect">
            <a:avLst/>
          </a:prstGeom>
          <a:noFill/>
          <a:ln>
            <a:noFill/>
          </a:ln>
        </p:spPr>
      </p:pic>
      <p:pic>
        <p:nvPicPr>
          <p:cNvPr id="117" name="Google Shape;117;p19"/>
          <p:cNvPicPr preferRelativeResize="0"/>
          <p:nvPr/>
        </p:nvPicPr>
        <p:blipFill>
          <a:blip r:embed="rId8">
            <a:alphaModFix/>
          </a:blip>
          <a:stretch>
            <a:fillRect/>
          </a:stretch>
        </p:blipFill>
        <p:spPr>
          <a:xfrm>
            <a:off x="6375425" y="3438350"/>
            <a:ext cx="2152800" cy="988225"/>
          </a:xfrm>
          <a:prstGeom prst="rect">
            <a:avLst/>
          </a:prstGeom>
          <a:noFill/>
          <a:ln>
            <a:noFill/>
          </a:ln>
        </p:spPr>
      </p:pic>
      <p:sp>
        <p:nvSpPr>
          <p:cNvPr id="118" name="Google Shape;118;p19"/>
          <p:cNvSpPr txBox="1"/>
          <p:nvPr/>
        </p:nvSpPr>
        <p:spPr>
          <a:xfrm>
            <a:off x="1032500" y="2967975"/>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19" name="Google Shape;119;p19"/>
          <p:cNvSpPr txBox="1"/>
          <p:nvPr/>
        </p:nvSpPr>
        <p:spPr>
          <a:xfrm>
            <a:off x="829412" y="4426575"/>
            <a:ext cx="213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a:t>
            </a: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20" name="Google Shape;120;p19"/>
          <p:cNvSpPr txBox="1"/>
          <p:nvPr/>
        </p:nvSpPr>
        <p:spPr>
          <a:xfrm>
            <a:off x="4031125" y="2957400"/>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21" name="Google Shape;121;p19"/>
          <p:cNvSpPr txBox="1"/>
          <p:nvPr/>
        </p:nvSpPr>
        <p:spPr>
          <a:xfrm>
            <a:off x="3780175" y="4426575"/>
            <a:ext cx="22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a:t>
            </a: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
        <p:nvSpPr>
          <p:cNvPr id="122" name="Google Shape;122;p19"/>
          <p:cNvSpPr txBox="1"/>
          <p:nvPr/>
        </p:nvSpPr>
        <p:spPr>
          <a:xfrm>
            <a:off x="6335825" y="4426575"/>
            <a:ext cx="22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Non - Consumable (HSV)</a:t>
            </a:r>
            <a:endParaRPr sz="1300">
              <a:latin typeface="Playfair Display"/>
              <a:ea typeface="Playfair Display"/>
              <a:cs typeface="Playfair Display"/>
              <a:sym typeface="Playfair Display"/>
            </a:endParaRPr>
          </a:p>
        </p:txBody>
      </p:sp>
      <p:sp>
        <p:nvSpPr>
          <p:cNvPr id="123" name="Google Shape;123;p19"/>
          <p:cNvSpPr txBox="1"/>
          <p:nvPr/>
        </p:nvSpPr>
        <p:spPr>
          <a:xfrm>
            <a:off x="6585775" y="2957400"/>
            <a:ext cx="17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Consumable (HSV)</a:t>
            </a:r>
            <a:endParaRPr sz="13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9" name="Google Shape;129;p20"/>
          <p:cNvSpPr txBox="1"/>
          <p:nvPr/>
        </p:nvSpPr>
        <p:spPr>
          <a:xfrm>
            <a:off x="311700" y="811800"/>
            <a:ext cx="37170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Playfair Display"/>
                <a:ea typeface="Playfair Display"/>
                <a:cs typeface="Playfair Display"/>
                <a:sym typeface="Playfair Display"/>
              </a:rPr>
              <a:t>2. Machine Learning Methods</a:t>
            </a:r>
            <a:endParaRPr sz="1800">
              <a:solidFill>
                <a:schemeClr val="dk2"/>
              </a:solidFill>
              <a:latin typeface="Playfair Display"/>
              <a:ea typeface="Playfair Display"/>
              <a:cs typeface="Playfair Display"/>
              <a:sym typeface="Playfair Display"/>
            </a:endParaRPr>
          </a:p>
          <a:p>
            <a:pPr indent="457200" lvl="0" marL="0" rtl="0" algn="l">
              <a:lnSpc>
                <a:spcPct val="115000"/>
              </a:lnSpc>
              <a:spcBef>
                <a:spcPts val="1200"/>
              </a:spcBef>
              <a:spcAft>
                <a:spcPts val="1200"/>
              </a:spcAft>
              <a:buNone/>
            </a:pPr>
            <a:r>
              <a:rPr lang="en" sz="1800">
                <a:solidFill>
                  <a:schemeClr val="dk2"/>
                </a:solidFill>
                <a:latin typeface="Playfair Display"/>
                <a:ea typeface="Playfair Display"/>
                <a:cs typeface="Playfair Display"/>
                <a:sym typeface="Playfair Display"/>
              </a:rPr>
              <a:t>a) Naive Bayes</a:t>
            </a:r>
            <a:endParaRPr sz="1800">
              <a:solidFill>
                <a:schemeClr val="dk2"/>
              </a:solidFill>
              <a:latin typeface="Playfair Display"/>
              <a:ea typeface="Playfair Display"/>
              <a:cs typeface="Playfair Display"/>
              <a:sym typeface="Playfair Display"/>
            </a:endParaRPr>
          </a:p>
        </p:txBody>
      </p:sp>
      <p:sp>
        <p:nvSpPr>
          <p:cNvPr id="130" name="Google Shape;130;p20"/>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31" name="Google Shape;131;p20"/>
          <p:cNvSpPr txBox="1"/>
          <p:nvPr/>
        </p:nvSpPr>
        <p:spPr>
          <a:xfrm>
            <a:off x="5748925" y="44305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2361675" y="1291275"/>
            <a:ext cx="6664824" cy="368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78125" y="16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8" name="Google Shape;138;p21"/>
          <p:cNvSpPr txBox="1"/>
          <p:nvPr/>
        </p:nvSpPr>
        <p:spPr>
          <a:xfrm>
            <a:off x="4528450" y="4623075"/>
            <a:ext cx="191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pic>
        <p:nvPicPr>
          <p:cNvPr id="139" name="Google Shape;139;p21"/>
          <p:cNvPicPr preferRelativeResize="0"/>
          <p:nvPr/>
        </p:nvPicPr>
        <p:blipFill rotWithShape="1">
          <a:blip r:embed="rId3">
            <a:alphaModFix/>
          </a:blip>
          <a:srcRect b="0" l="0" r="0" t="5580"/>
          <a:stretch/>
        </p:blipFill>
        <p:spPr>
          <a:xfrm>
            <a:off x="3123276" y="738525"/>
            <a:ext cx="3060750" cy="4090275"/>
          </a:xfrm>
          <a:prstGeom prst="rect">
            <a:avLst/>
          </a:prstGeom>
          <a:noFill/>
          <a:ln>
            <a:noFill/>
          </a:ln>
        </p:spPr>
      </p:pic>
      <p:pic>
        <p:nvPicPr>
          <p:cNvPr id="140" name="Google Shape;140;p21"/>
          <p:cNvPicPr preferRelativeResize="0"/>
          <p:nvPr/>
        </p:nvPicPr>
        <p:blipFill rotWithShape="1">
          <a:blip r:embed="rId4">
            <a:alphaModFix/>
          </a:blip>
          <a:srcRect b="0" l="0" r="0" t="5329"/>
          <a:stretch/>
        </p:blipFill>
        <p:spPr>
          <a:xfrm>
            <a:off x="6233750" y="738525"/>
            <a:ext cx="2858475" cy="3884550"/>
          </a:xfrm>
          <a:prstGeom prst="rect">
            <a:avLst/>
          </a:prstGeom>
          <a:noFill/>
          <a:ln>
            <a:noFill/>
          </a:ln>
        </p:spPr>
      </p:pic>
      <p:sp>
        <p:nvSpPr>
          <p:cNvPr id="141" name="Google Shape;141;p21"/>
          <p:cNvSpPr txBox="1"/>
          <p:nvPr/>
        </p:nvSpPr>
        <p:spPr>
          <a:xfrm>
            <a:off x="3767300" y="48288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Fish Dataset (HSV)</a:t>
            </a:r>
            <a:endParaRPr/>
          </a:p>
        </p:txBody>
      </p:sp>
      <p:sp>
        <p:nvSpPr>
          <p:cNvPr id="142" name="Google Shape;142;p21"/>
          <p:cNvSpPr txBox="1"/>
          <p:nvPr/>
        </p:nvSpPr>
        <p:spPr>
          <a:xfrm>
            <a:off x="6847438" y="48288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rgbClr val="292929"/>
                </a:solidFill>
                <a:latin typeface="Times New Roman"/>
                <a:ea typeface="Times New Roman"/>
                <a:cs typeface="Times New Roman"/>
                <a:sym typeface="Times New Roman"/>
              </a:rPr>
              <a:t>Prawn Dataset (HSV)</a:t>
            </a:r>
            <a:endParaRPr/>
          </a:p>
        </p:txBody>
      </p:sp>
      <p:pic>
        <p:nvPicPr>
          <p:cNvPr id="143" name="Google Shape;143;p21"/>
          <p:cNvPicPr preferRelativeResize="0"/>
          <p:nvPr/>
        </p:nvPicPr>
        <p:blipFill rotWithShape="1">
          <a:blip r:embed="rId5">
            <a:alphaModFix/>
          </a:blip>
          <a:srcRect b="0" l="0" r="0" t="4625"/>
          <a:stretch/>
        </p:blipFill>
        <p:spPr>
          <a:xfrm>
            <a:off x="0" y="677013"/>
            <a:ext cx="3060750" cy="4047700"/>
          </a:xfrm>
          <a:prstGeom prst="rect">
            <a:avLst/>
          </a:prstGeom>
          <a:noFill/>
          <a:ln>
            <a:noFill/>
          </a:ln>
        </p:spPr>
      </p:pic>
      <p:sp>
        <p:nvSpPr>
          <p:cNvPr id="144" name="Google Shape;144;p21"/>
          <p:cNvSpPr txBox="1"/>
          <p:nvPr/>
        </p:nvSpPr>
        <p:spPr>
          <a:xfrm>
            <a:off x="486425" y="48288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92929"/>
                </a:solidFill>
                <a:latin typeface="Times New Roman"/>
                <a:ea typeface="Times New Roman"/>
                <a:cs typeface="Times New Roman"/>
                <a:sym typeface="Times New Roman"/>
              </a:rPr>
              <a:t>Chicken Dataset (HSV)</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DD10C"/>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