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31" r:id="rId4"/>
    <p:sldMasterId id="2147484440" r:id="rId5"/>
    <p:sldMasterId id="2147484447" r:id="rId6"/>
    <p:sldMasterId id="2147484461" r:id="rId7"/>
    <p:sldMasterId id="2147484474" r:id="rId8"/>
  </p:sldMasterIdLst>
  <p:notesMasterIdLst>
    <p:notesMasterId r:id="rId30"/>
  </p:notesMasterIdLst>
  <p:handoutMasterIdLst>
    <p:handoutMasterId r:id="rId31"/>
  </p:handoutMasterIdLst>
  <p:sldIdLst>
    <p:sldId id="1557" r:id="rId9"/>
    <p:sldId id="1505" r:id="rId10"/>
    <p:sldId id="1558" r:id="rId11"/>
    <p:sldId id="1559" r:id="rId12"/>
    <p:sldId id="1560" r:id="rId13"/>
    <p:sldId id="1514" r:id="rId14"/>
    <p:sldId id="1545" r:id="rId15"/>
    <p:sldId id="1546" r:id="rId16"/>
    <p:sldId id="1554" r:id="rId17"/>
    <p:sldId id="1515" r:id="rId18"/>
    <p:sldId id="1547" r:id="rId19"/>
    <p:sldId id="1549" r:id="rId20"/>
    <p:sldId id="1550" r:id="rId21"/>
    <p:sldId id="1555" r:id="rId22"/>
    <p:sldId id="1516" r:id="rId23"/>
    <p:sldId id="1551" r:id="rId24"/>
    <p:sldId id="1548" r:id="rId25"/>
    <p:sldId id="1538" r:id="rId26"/>
    <p:sldId id="1539" r:id="rId27"/>
    <p:sldId id="1556" r:id="rId28"/>
    <p:sldId id="1502"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64"/>
    <a:srgbClr val="002050"/>
    <a:srgbClr val="00BCF2"/>
    <a:srgbClr val="FFCC00"/>
    <a:srgbClr val="005AA1"/>
    <a:srgbClr val="FCB713"/>
    <a:srgbClr val="0078D7"/>
    <a:srgbClr val="0D7595"/>
    <a:srgbClr val="5ACBF0"/>
    <a:srgbClr val="003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9002" autoAdjust="0"/>
  </p:normalViewPr>
  <p:slideViewPr>
    <p:cSldViewPr snapToGrid="0">
      <p:cViewPr varScale="1">
        <p:scale>
          <a:sx n="60" d="100"/>
          <a:sy n="60" d="100"/>
        </p:scale>
        <p:origin x="1092"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FF8BA2A-500B-413D-8B7A-0FD72A53075A}">
      <dgm:prSet phldrT="[Text]" custT="1"/>
      <dgm:spPr/>
      <dgm:t>
        <a:bodyPr/>
        <a:lstStyle/>
        <a:p>
          <a:pPr algn="ctr"/>
          <a:r>
            <a:rPr lang="en-US" sz="2800" dirty="0">
              <a:latin typeface="+mj-lt"/>
            </a:rPr>
            <a:t>Business Understanding</a:t>
          </a:r>
        </a:p>
      </dgm:t>
    </dgm:pt>
    <dgm:pt modelId="{A445CB5E-895F-4150-B184-2C8283752FC5}" type="parTrans" cxnId="{A346880C-19BB-492E-86E8-A5888A7956E2}">
      <dgm:prSet/>
      <dgm:spPr/>
      <dgm:t>
        <a:bodyPr/>
        <a:lstStyle/>
        <a:p>
          <a:endParaRPr lang="en-US">
            <a:latin typeface="+mj-lt"/>
          </a:endParaRPr>
        </a:p>
      </dgm:t>
    </dgm:pt>
    <dgm:pt modelId="{F4903262-3BB8-4A76-A3AA-54C0993BC220}" type="sibTrans" cxnId="{A346880C-19BB-492E-86E8-A5888A7956E2}">
      <dgm:prSet/>
      <dgm:spPr/>
      <dgm:t>
        <a:bodyPr/>
        <a:lstStyle/>
        <a:p>
          <a:endParaRPr lang="en-US">
            <a:latin typeface="+mj-lt"/>
          </a:endParaRPr>
        </a:p>
      </dgm:t>
    </dgm:pt>
    <dgm:pt modelId="{8589F281-C004-49C2-9A17-144391E503DE}">
      <dgm:prSet phldrT="[Text]" custT="1"/>
      <dgm:spPr/>
      <dgm:t>
        <a:bodyPr/>
        <a:lstStyle/>
        <a:p>
          <a:r>
            <a:rPr lang="en-US" sz="2000" dirty="0">
              <a:latin typeface="+mj-lt"/>
            </a:rPr>
            <a:t>Define Objectives</a:t>
          </a:r>
        </a:p>
      </dgm:t>
    </dgm:pt>
    <dgm:pt modelId="{68ACA663-A4B5-4322-A79B-E6FDA765E412}" type="parTrans" cxnId="{B844C6F1-2818-4F3A-97BB-A513A7A6487D}">
      <dgm:prSet/>
      <dgm:spPr/>
      <dgm:t>
        <a:bodyPr/>
        <a:lstStyle/>
        <a:p>
          <a:endParaRPr lang="en-US">
            <a:latin typeface="+mj-lt"/>
          </a:endParaRPr>
        </a:p>
      </dgm:t>
    </dgm:pt>
    <dgm:pt modelId="{C3FF912E-6EAA-40C0-8E91-AAAED8175040}" type="sibTrans" cxnId="{B844C6F1-2818-4F3A-97BB-A513A7A6487D}">
      <dgm:prSet/>
      <dgm:spPr/>
      <dgm:t>
        <a:bodyPr/>
        <a:lstStyle/>
        <a:p>
          <a:endParaRPr lang="en-US">
            <a:latin typeface="+mj-lt"/>
          </a:endParaRPr>
        </a:p>
      </dgm:t>
    </dgm:pt>
    <dgm:pt modelId="{7C9DA717-4609-4F35-9627-FBCE587B2E07}">
      <dgm:prSet phldrT="[Text]" custT="1"/>
      <dgm:spPr/>
      <dgm:t>
        <a:bodyPr/>
        <a:lstStyle/>
        <a:p>
          <a:r>
            <a:rPr lang="en-US" sz="2000" dirty="0">
              <a:latin typeface="+mj-lt"/>
            </a:rPr>
            <a:t>Identify Data Sources</a:t>
          </a:r>
        </a:p>
      </dgm:t>
    </dgm:pt>
    <dgm:pt modelId="{E5D39B11-6038-4BAB-A377-66C89B23A4FE}" type="parTrans" cxnId="{220E0694-B595-46BE-BDB9-2B1763BF7F42}">
      <dgm:prSet/>
      <dgm:spPr/>
      <dgm:t>
        <a:bodyPr/>
        <a:lstStyle/>
        <a:p>
          <a:endParaRPr lang="en-US">
            <a:latin typeface="+mj-lt"/>
          </a:endParaRPr>
        </a:p>
      </dgm:t>
    </dgm:pt>
    <dgm:pt modelId="{C70C4ADA-4F3B-4BCA-9873-A32F1BD4BEED}" type="sibTrans" cxnId="{220E0694-B595-46BE-BDB9-2B1763BF7F42}">
      <dgm:prSet/>
      <dgm:spPr/>
      <dgm:t>
        <a:bodyPr/>
        <a:lstStyle/>
        <a:p>
          <a:endParaRPr lang="en-US">
            <a:latin typeface="+mj-lt"/>
          </a:endParaRPr>
        </a:p>
      </dgm:t>
    </dgm:pt>
    <dgm:pt modelId="{F1A8E0FB-6830-44B9-AD5D-2C6541803F4D}">
      <dgm:prSet phldrT="[Text]" custT="1"/>
      <dgm:spPr/>
      <dgm:t>
        <a:bodyPr/>
        <a:lstStyle/>
        <a:p>
          <a:pPr algn="ctr"/>
          <a:r>
            <a:rPr lang="en-US" sz="2800" dirty="0">
              <a:latin typeface="+mj-lt"/>
            </a:rPr>
            <a:t>Data Acquisition and Understanding</a:t>
          </a:r>
        </a:p>
      </dgm:t>
    </dgm:pt>
    <dgm:pt modelId="{BA9882FF-0D62-440B-AE35-07B5440B7352}" type="parTrans" cxnId="{DA864F5A-43C0-4EAB-ACD8-C653DCDBC285}">
      <dgm:prSet/>
      <dgm:spPr/>
      <dgm:t>
        <a:bodyPr/>
        <a:lstStyle/>
        <a:p>
          <a:endParaRPr lang="en-US">
            <a:latin typeface="+mj-lt"/>
          </a:endParaRPr>
        </a:p>
      </dgm:t>
    </dgm:pt>
    <dgm:pt modelId="{BE3BCC92-A824-45B0-AD74-589AA75A91ED}" type="sibTrans" cxnId="{DA864F5A-43C0-4EAB-ACD8-C653DCDBC285}">
      <dgm:prSet/>
      <dgm:spPr/>
      <dgm:t>
        <a:bodyPr/>
        <a:lstStyle/>
        <a:p>
          <a:endParaRPr lang="en-US">
            <a:latin typeface="+mj-lt"/>
          </a:endParaRPr>
        </a:p>
      </dgm:t>
    </dgm:pt>
    <dgm:pt modelId="{6DCAF490-84DF-45AB-95F8-850141BC8BDF}">
      <dgm:prSet phldrT="[Text]" custT="1"/>
      <dgm:spPr/>
      <dgm:t>
        <a:bodyPr/>
        <a:lstStyle/>
        <a:p>
          <a:r>
            <a:rPr lang="en-US" sz="2000" dirty="0">
              <a:latin typeface="+mj-lt"/>
            </a:rPr>
            <a:t>Ingest Data</a:t>
          </a:r>
        </a:p>
      </dgm:t>
    </dgm:pt>
    <dgm:pt modelId="{313354FE-947E-4C91-850E-55158EB5406E}" type="parTrans" cxnId="{DB01149F-013B-4AAC-83B8-EA5A02812FB1}">
      <dgm:prSet/>
      <dgm:spPr/>
      <dgm:t>
        <a:bodyPr/>
        <a:lstStyle/>
        <a:p>
          <a:endParaRPr lang="en-US">
            <a:latin typeface="+mj-lt"/>
          </a:endParaRPr>
        </a:p>
      </dgm:t>
    </dgm:pt>
    <dgm:pt modelId="{263CB43B-A0A5-48BB-9C20-6635267C3C22}" type="sibTrans" cxnId="{DB01149F-013B-4AAC-83B8-EA5A02812FB1}">
      <dgm:prSet/>
      <dgm:spPr/>
      <dgm:t>
        <a:bodyPr/>
        <a:lstStyle/>
        <a:p>
          <a:endParaRPr lang="en-US">
            <a:latin typeface="+mj-lt"/>
          </a:endParaRPr>
        </a:p>
      </dgm:t>
    </dgm:pt>
    <dgm:pt modelId="{FFA8810D-171E-4ADC-9CA8-AD57E9D504B9}">
      <dgm:prSet phldrT="[Text]" custT="1"/>
      <dgm:spPr/>
      <dgm:t>
        <a:bodyPr/>
        <a:lstStyle/>
        <a:p>
          <a:r>
            <a:rPr lang="en-US" sz="2000" dirty="0">
              <a:latin typeface="+mj-lt"/>
            </a:rPr>
            <a:t>Explore Data</a:t>
          </a:r>
        </a:p>
      </dgm:t>
    </dgm:pt>
    <dgm:pt modelId="{5D65951A-CE03-4794-9B2D-0A910A6F7FFB}" type="parTrans" cxnId="{E0CB53AF-1846-4839-A817-1BC95F8C73F9}">
      <dgm:prSet/>
      <dgm:spPr/>
      <dgm:t>
        <a:bodyPr/>
        <a:lstStyle/>
        <a:p>
          <a:endParaRPr lang="en-US">
            <a:latin typeface="+mj-lt"/>
          </a:endParaRPr>
        </a:p>
      </dgm:t>
    </dgm:pt>
    <dgm:pt modelId="{39C8D19E-6ADE-404A-843B-5F7020E72704}" type="sibTrans" cxnId="{E0CB53AF-1846-4839-A817-1BC95F8C73F9}">
      <dgm:prSet/>
      <dgm:spPr/>
      <dgm:t>
        <a:bodyPr/>
        <a:lstStyle/>
        <a:p>
          <a:endParaRPr lang="en-US">
            <a:latin typeface="+mj-lt"/>
          </a:endParaRPr>
        </a:p>
      </dgm:t>
    </dgm:pt>
    <dgm:pt modelId="{D66E06A0-8A7E-4EC6-8113-DDE9A8B91FA6}">
      <dgm:prSet phldrT="[Text]" custT="1"/>
      <dgm:spPr/>
      <dgm:t>
        <a:bodyPr/>
        <a:lstStyle/>
        <a:p>
          <a:pPr algn="ctr"/>
          <a:r>
            <a:rPr lang="en-US" sz="2800" dirty="0">
              <a:latin typeface="+mj-lt"/>
            </a:rPr>
            <a:t>Modeling</a:t>
          </a:r>
        </a:p>
      </dgm:t>
    </dgm:pt>
    <dgm:pt modelId="{C867E6D7-68AF-43C6-9E80-BCCDD787550D}" type="parTrans" cxnId="{BEEC91A6-BF3F-4E21-859A-6D47ACAB8869}">
      <dgm:prSet/>
      <dgm:spPr/>
      <dgm:t>
        <a:bodyPr/>
        <a:lstStyle/>
        <a:p>
          <a:endParaRPr lang="en-US">
            <a:latin typeface="+mj-lt"/>
          </a:endParaRPr>
        </a:p>
      </dgm:t>
    </dgm:pt>
    <dgm:pt modelId="{4B0A02DB-F299-4AF6-A72B-B326FF7FE0BF}" type="sibTrans" cxnId="{BEEC91A6-BF3F-4E21-859A-6D47ACAB8869}">
      <dgm:prSet/>
      <dgm:spPr/>
      <dgm:t>
        <a:bodyPr/>
        <a:lstStyle/>
        <a:p>
          <a:endParaRPr lang="en-US">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a:latin typeface="+mj-lt"/>
          </a:endParaRPr>
        </a:p>
      </dgm:t>
    </dgm:pt>
    <dgm:pt modelId="{1759AAC5-ADE9-4C55-8CBC-F1BA87C7A449}" type="sibTrans" cxnId="{61EC2C2C-336E-4152-BF38-E133255426BA}">
      <dgm:prSet/>
      <dgm:spPr/>
      <dgm:t>
        <a:bodyPr/>
        <a:lstStyle/>
        <a:p>
          <a:endParaRPr lang="en-US">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a:latin typeface="+mj-lt"/>
          </a:endParaRPr>
        </a:p>
      </dgm:t>
    </dgm:pt>
    <dgm:pt modelId="{7ECF0E78-DA31-4B08-B8BA-D36DB4135973}" type="sibTrans" cxnId="{F0686254-8BC6-438F-8EFC-387D3C1B4582}">
      <dgm:prSet/>
      <dgm:spPr/>
      <dgm:t>
        <a:bodyPr/>
        <a:lstStyle/>
        <a:p>
          <a:endParaRPr lang="en-US">
            <a:latin typeface="+mj-lt"/>
          </a:endParaRPr>
        </a:p>
      </dgm:t>
    </dgm:pt>
    <dgm:pt modelId="{31989D70-38F8-40B4-A5B4-5B64244B04DB}">
      <dgm:prSet phldrT="[Text]" custT="1"/>
      <dgm:spPr/>
      <dgm:t>
        <a:bodyPr/>
        <a:lstStyle/>
        <a:p>
          <a:pPr algn="ctr"/>
          <a:r>
            <a:rPr lang="en-US" sz="2800" dirty="0">
              <a:latin typeface="+mj-lt"/>
            </a:rPr>
            <a:t>Deployment</a:t>
          </a:r>
        </a:p>
      </dgm:t>
    </dgm:pt>
    <dgm:pt modelId="{E572721F-5C44-451C-B622-59B69949FB6F}" type="parTrans" cxnId="{991DC740-DAA8-4D0F-9BAB-A0D216E7CC9C}">
      <dgm:prSet/>
      <dgm:spPr/>
      <dgm:t>
        <a:bodyPr/>
        <a:lstStyle/>
        <a:p>
          <a:endParaRPr lang="en-US">
            <a:latin typeface="+mj-lt"/>
          </a:endParaRPr>
        </a:p>
      </dgm:t>
    </dgm:pt>
    <dgm:pt modelId="{FF3730C5-5E1C-4ACF-986C-1F8BDC2A87DC}" type="sibTrans" cxnId="{991DC740-DAA8-4D0F-9BAB-A0D216E7CC9C}">
      <dgm:prSet/>
      <dgm:spPr/>
      <dgm:t>
        <a:bodyPr/>
        <a:lstStyle/>
        <a:p>
          <a:endParaRPr lang="en-US">
            <a:latin typeface="+mj-lt"/>
          </a:endParaRPr>
        </a:p>
      </dgm:t>
    </dgm:pt>
    <dgm:pt modelId="{75DF6D0E-EF2D-4899-8D56-11F561E3DB25}">
      <dgm:prSet phldrT="[Text]" custT="1"/>
      <dgm:spPr/>
      <dgm:t>
        <a:bodyPr/>
        <a:lstStyle/>
        <a:p>
          <a:pPr algn="ctr"/>
          <a:r>
            <a:rPr lang="en-US" sz="2800" dirty="0">
              <a:latin typeface="+mj-lt"/>
            </a:rPr>
            <a:t>Customer Acceptance</a:t>
          </a:r>
        </a:p>
      </dgm:t>
    </dgm:pt>
    <dgm:pt modelId="{510C85D3-5932-4392-B61F-F44832C002FA}" type="parTrans" cxnId="{6D864F09-96B6-4444-95BB-D36241D055AD}">
      <dgm:prSet/>
      <dgm:spPr/>
      <dgm:t>
        <a:bodyPr/>
        <a:lstStyle/>
        <a:p>
          <a:endParaRPr lang="en-US">
            <a:latin typeface="+mj-lt"/>
          </a:endParaRPr>
        </a:p>
      </dgm:t>
    </dgm:pt>
    <dgm:pt modelId="{EEE1824F-AA0C-4316-B13D-ED5B6C4A0BFF}" type="sibTrans" cxnId="{6D864F09-96B6-4444-95BB-D36241D055AD}">
      <dgm:prSet/>
      <dgm:spPr/>
      <dgm:t>
        <a:bodyPr/>
        <a:lstStyle/>
        <a:p>
          <a:endParaRPr lang="en-US">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a:latin typeface="+mj-lt"/>
          </a:endParaRPr>
        </a:p>
      </dgm:t>
    </dgm:pt>
    <dgm:pt modelId="{71EEF2D0-2FC1-4663-8EEF-F8400FED6EFD}" type="sibTrans" cxnId="{F9E74B76-F3C8-474B-BE2E-672A4119380A}">
      <dgm:prSet/>
      <dgm:spPr/>
      <dgm:t>
        <a:bodyPr/>
        <a:lstStyle/>
        <a:p>
          <a:endParaRPr lang="en-US">
            <a:latin typeface="+mj-lt"/>
          </a:endParaRPr>
        </a:p>
      </dgm:t>
    </dgm:pt>
    <dgm:pt modelId="{0EBDD81E-61F5-4638-8D23-E64C5784A7CF}">
      <dgm:prSet phldrT="[Text]" custT="1"/>
      <dgm:spPr/>
      <dgm:t>
        <a:bodyPr/>
        <a:lstStyle/>
        <a:p>
          <a:r>
            <a:rPr lang="en-US" sz="2000" dirty="0">
              <a:latin typeface="+mj-lt"/>
            </a:rPr>
            <a:t>Testing and Validation</a:t>
          </a:r>
        </a:p>
      </dgm:t>
    </dgm:pt>
    <dgm:pt modelId="{5BB68B6B-2470-4B4F-B825-03319C46AB79}" type="parTrans" cxnId="{0652195D-79AA-41CB-A507-64DF25821FDC}">
      <dgm:prSet/>
      <dgm:spPr/>
      <dgm:t>
        <a:bodyPr/>
        <a:lstStyle/>
        <a:p>
          <a:endParaRPr lang="en-US">
            <a:latin typeface="+mj-lt"/>
          </a:endParaRPr>
        </a:p>
      </dgm:t>
    </dgm:pt>
    <dgm:pt modelId="{91158606-88ED-478A-99A3-FF66895B49FF}" type="sibTrans" cxnId="{0652195D-79AA-41CB-A507-64DF25821FDC}">
      <dgm:prSet/>
      <dgm:spPr/>
      <dgm:t>
        <a:bodyPr/>
        <a:lstStyle/>
        <a:p>
          <a:endParaRPr lang="en-US">
            <a:latin typeface="+mj-lt"/>
          </a:endParaRPr>
        </a:p>
      </dgm:t>
    </dgm:pt>
    <dgm:pt modelId="{8A560357-68DD-41D8-841B-C94F1FF7F8C1}">
      <dgm:prSet phldrT="[Text]" custT="1"/>
      <dgm:spPr/>
      <dgm:t>
        <a:bodyPr/>
        <a:lstStyle/>
        <a:p>
          <a:r>
            <a:rPr lang="en-US" sz="2000" dirty="0">
              <a:latin typeface="+mj-lt"/>
            </a:rPr>
            <a:t>Update Data</a:t>
          </a:r>
        </a:p>
      </dgm:t>
    </dgm:pt>
    <dgm:pt modelId="{3BC3B257-E716-47FF-9C4E-A1CCC502A26F}" type="parTrans" cxnId="{6D9D5740-A78E-432A-A19B-79A7629DFBD0}">
      <dgm:prSet/>
      <dgm:spPr/>
      <dgm:t>
        <a:bodyPr/>
        <a:lstStyle/>
        <a:p>
          <a:endParaRPr lang="en-US">
            <a:latin typeface="+mj-lt"/>
          </a:endParaRPr>
        </a:p>
      </dgm:t>
    </dgm:pt>
    <dgm:pt modelId="{0F75D6C4-A5C5-4C0B-A3E7-E1F9127F0B24}" type="sibTrans" cxnId="{6D9D5740-A78E-432A-A19B-79A7629DFBD0}">
      <dgm:prSet/>
      <dgm:spPr/>
      <dgm:t>
        <a:bodyPr/>
        <a:lstStyle/>
        <a:p>
          <a:endParaRPr lang="en-US">
            <a:latin typeface="+mj-lt"/>
          </a:endParaRPr>
        </a:p>
      </dgm:t>
    </dgm:pt>
    <dgm:pt modelId="{051E23BA-27D6-402B-8FD0-643279078F48}">
      <dgm:prSet phldrT="[Text]" custT="1"/>
      <dgm:spPr/>
      <dgm:t>
        <a:bodyPr/>
        <a:lstStyle/>
        <a:p>
          <a:r>
            <a:rPr lang="en-US" sz="2000" dirty="0">
              <a:latin typeface="+mj-lt"/>
            </a:rPr>
            <a:t>Handoff</a:t>
          </a:r>
        </a:p>
      </dgm:t>
    </dgm:pt>
    <dgm:pt modelId="{DA361144-F3E9-4156-9CC2-FE98E458196C}" type="parTrans" cxnId="{9D250ACB-3782-4169-9513-D5939A72E14C}">
      <dgm:prSet/>
      <dgm:spPr/>
      <dgm:t>
        <a:bodyPr/>
        <a:lstStyle/>
        <a:p>
          <a:endParaRPr lang="en-US">
            <a:latin typeface="+mj-lt"/>
          </a:endParaRPr>
        </a:p>
      </dgm:t>
    </dgm:pt>
    <dgm:pt modelId="{AE55AD9A-A016-48D5-8B34-AF4339F64545}" type="sibTrans" cxnId="{9D250ACB-3782-4169-9513-D5939A72E14C}">
      <dgm:prSet/>
      <dgm:spPr/>
      <dgm:t>
        <a:bodyPr/>
        <a:lstStyle/>
        <a:p>
          <a:endParaRPr lang="en-US">
            <a:latin typeface="+mj-lt"/>
          </a:endParaRPr>
        </a:p>
      </dgm:t>
    </dgm:pt>
    <dgm:pt modelId="{22DA92B9-9C40-4A25-8285-966799791BE7}">
      <dgm:prSet phldrT="[Text]" custT="1"/>
      <dgm:spPr/>
      <dgm:t>
        <a:bodyPr/>
        <a:lstStyle/>
        <a:p>
          <a:r>
            <a:rPr lang="en-US" sz="2000" dirty="0">
              <a:latin typeface="+mj-lt"/>
            </a:rPr>
            <a:t>Re-train and re-score</a:t>
          </a:r>
        </a:p>
      </dgm:t>
    </dgm:pt>
    <dgm:pt modelId="{31A0D76F-F3CA-4A56-BA36-A4E6E0932F46}" type="parTrans" cxnId="{0E99CA05-F61F-4393-A01F-8CCEDBA18F50}">
      <dgm:prSet/>
      <dgm:spPr/>
      <dgm:t>
        <a:bodyPr/>
        <a:lstStyle/>
        <a:p>
          <a:endParaRPr lang="en-US">
            <a:latin typeface="+mj-lt"/>
          </a:endParaRPr>
        </a:p>
      </dgm:t>
    </dgm:pt>
    <dgm:pt modelId="{C2D43770-B53D-4E3F-BFD7-DA47BF161F8F}" type="sibTrans" cxnId="{0E99CA05-F61F-4393-A01F-8CCEDBA18F50}">
      <dgm:prSet/>
      <dgm:spPr/>
      <dgm:t>
        <a:bodyPr/>
        <a:lstStyle/>
        <a:p>
          <a:endParaRPr lang="en-US">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69A69-DF68-414D-8EA4-5B891DFFA5AF}"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US"/>
        </a:p>
      </dgm:t>
    </dgm:pt>
    <dgm:pt modelId="{01BDD74D-C028-4813-9A40-60C9E2F57DB0}">
      <dgm:prSet phldrT="[Text]"/>
      <dgm:spPr/>
      <dgm:t>
        <a:bodyPr/>
        <a:lstStyle/>
        <a:p>
          <a:r>
            <a:rPr lang="en-US" dirty="0">
              <a:latin typeface="+mj-lt"/>
            </a:rPr>
            <a:t>Cortana, Cognitive Services, Bot Framework</a:t>
          </a:r>
        </a:p>
      </dgm:t>
    </dgm:pt>
    <dgm:pt modelId="{B1B801B5-C3BE-4F62-9805-943F9ECCC34B}" type="parTrans" cxnId="{E9CD9087-4D76-4DCC-976E-CEF58E4BDA7B}">
      <dgm:prSet/>
      <dgm:spPr/>
      <dgm:t>
        <a:bodyPr/>
        <a:lstStyle/>
        <a:p>
          <a:endParaRPr lang="en-US">
            <a:latin typeface="+mj-lt"/>
          </a:endParaRPr>
        </a:p>
      </dgm:t>
    </dgm:pt>
    <dgm:pt modelId="{F35B3DDF-F275-4912-BB0B-8814AF11EBD0}" type="sibTrans" cxnId="{E9CD9087-4D76-4DCC-976E-CEF58E4BDA7B}">
      <dgm:prSet/>
      <dgm:spPr/>
      <dgm:t>
        <a:bodyPr/>
        <a:lstStyle/>
        <a:p>
          <a:endParaRPr lang="en-US">
            <a:latin typeface="+mj-lt"/>
          </a:endParaRPr>
        </a:p>
      </dgm:t>
    </dgm:pt>
    <dgm:pt modelId="{B1A5E10D-28EF-4A53-BB42-ADFCEDD33914}">
      <dgm:prSet phldrT="[Text]"/>
      <dgm:spPr/>
      <dgm:t>
        <a:bodyPr/>
        <a:lstStyle/>
        <a:p>
          <a:r>
            <a:rPr lang="en-US" dirty="0">
              <a:latin typeface="+mj-lt"/>
            </a:rPr>
            <a:t>Power BI</a:t>
          </a:r>
        </a:p>
      </dgm:t>
    </dgm:pt>
    <dgm:pt modelId="{4330C9E9-E525-4CE3-8D83-79DC3A7B548F}" type="parTrans" cxnId="{6C569132-71B0-4D77-BA25-C5457021688A}">
      <dgm:prSet/>
      <dgm:spPr/>
      <dgm:t>
        <a:bodyPr/>
        <a:lstStyle/>
        <a:p>
          <a:endParaRPr lang="en-US">
            <a:latin typeface="+mj-lt"/>
          </a:endParaRPr>
        </a:p>
      </dgm:t>
    </dgm:pt>
    <dgm:pt modelId="{EE6CE372-F5B4-4C65-BB47-2D0CBB1D465F}" type="sibTrans" cxnId="{6C569132-71B0-4D77-BA25-C5457021688A}">
      <dgm:prSet/>
      <dgm:spPr/>
      <dgm:t>
        <a:bodyPr/>
        <a:lstStyle/>
        <a:p>
          <a:endParaRPr lang="en-US">
            <a:latin typeface="+mj-lt"/>
          </a:endParaRPr>
        </a:p>
      </dgm:t>
    </dgm:pt>
    <dgm:pt modelId="{EA167186-6F53-4DC7-A045-E6417D37BF33}">
      <dgm:prSet phldrT="[Text]"/>
      <dgm:spPr/>
      <dgm:t>
        <a:bodyPr/>
        <a:lstStyle/>
        <a:p>
          <a:r>
            <a:rPr lang="en-US" dirty="0">
              <a:latin typeface="+mj-lt"/>
            </a:rPr>
            <a:t>HDInsight</a:t>
          </a:r>
        </a:p>
      </dgm:t>
    </dgm:pt>
    <dgm:pt modelId="{AA45AC8D-893E-49DB-8316-613BBB5646B5}" type="parTrans" cxnId="{8A6687E5-21B2-435D-B10C-332268480112}">
      <dgm:prSet/>
      <dgm:spPr/>
      <dgm:t>
        <a:bodyPr/>
        <a:lstStyle/>
        <a:p>
          <a:endParaRPr lang="en-US">
            <a:latin typeface="+mj-lt"/>
          </a:endParaRPr>
        </a:p>
      </dgm:t>
    </dgm:pt>
    <dgm:pt modelId="{9FE0364B-209B-4506-9049-4401EA19AFBC}" type="sibTrans" cxnId="{8A6687E5-21B2-435D-B10C-332268480112}">
      <dgm:prSet/>
      <dgm:spPr/>
      <dgm:t>
        <a:bodyPr/>
        <a:lstStyle/>
        <a:p>
          <a:endParaRPr lang="en-US">
            <a:latin typeface="+mj-lt"/>
          </a:endParaRPr>
        </a:p>
      </dgm:t>
    </dgm:pt>
    <dgm:pt modelId="{AB393BA1-5855-49E3-9B86-59C4B29CEA69}">
      <dgm:prSet phldrT="[Text]"/>
      <dgm:spPr/>
      <dgm:t>
        <a:bodyPr/>
        <a:lstStyle/>
        <a:p>
          <a:r>
            <a:rPr lang="en-US" dirty="0">
              <a:latin typeface="+mj-lt"/>
            </a:rPr>
            <a:t>Stream Analytics</a:t>
          </a:r>
        </a:p>
      </dgm:t>
    </dgm:pt>
    <dgm:pt modelId="{FB136A78-F087-494B-A4DD-4AF3EF01BF04}" type="parTrans" cxnId="{F3ED81DC-2C51-47EE-A31F-B6E976CD6458}">
      <dgm:prSet/>
      <dgm:spPr/>
      <dgm:t>
        <a:bodyPr/>
        <a:lstStyle/>
        <a:p>
          <a:endParaRPr lang="en-US">
            <a:latin typeface="+mj-lt"/>
          </a:endParaRPr>
        </a:p>
      </dgm:t>
    </dgm:pt>
    <dgm:pt modelId="{CFE1A1C0-1939-44E8-B395-EE878B1AED03}" type="sibTrans" cxnId="{F3ED81DC-2C51-47EE-A31F-B6E976CD6458}">
      <dgm:prSet/>
      <dgm:spPr/>
      <dgm:t>
        <a:bodyPr/>
        <a:lstStyle/>
        <a:p>
          <a:endParaRPr lang="en-US">
            <a:latin typeface="+mj-lt"/>
          </a:endParaRPr>
        </a:p>
      </dgm:t>
    </dgm:pt>
    <dgm:pt modelId="{CE92E143-7827-4B23-958C-F5E2952926EC}">
      <dgm:prSet phldrT="[Text]"/>
      <dgm:spPr/>
      <dgm:t>
        <a:bodyPr/>
        <a:lstStyle/>
        <a:p>
          <a:r>
            <a:rPr lang="en-US" dirty="0">
              <a:latin typeface="+mj-lt"/>
            </a:rPr>
            <a:t>Azure Machine Learning (MRS)</a:t>
          </a:r>
        </a:p>
      </dgm:t>
    </dgm:pt>
    <dgm:pt modelId="{C4D32C04-360F-4F8D-8B67-B5640F4A6D8F}" type="parTrans" cxnId="{047C46A9-F2CD-4146-951F-467E5F8CB8ED}">
      <dgm:prSet/>
      <dgm:spPr/>
      <dgm:t>
        <a:bodyPr/>
        <a:lstStyle/>
        <a:p>
          <a:endParaRPr lang="en-US">
            <a:latin typeface="+mj-lt"/>
          </a:endParaRPr>
        </a:p>
      </dgm:t>
    </dgm:pt>
    <dgm:pt modelId="{9E9FB500-C656-4896-8D25-03917B48704C}" type="sibTrans" cxnId="{047C46A9-F2CD-4146-951F-467E5F8CB8ED}">
      <dgm:prSet/>
      <dgm:spPr/>
      <dgm:t>
        <a:bodyPr/>
        <a:lstStyle/>
        <a:p>
          <a:endParaRPr lang="en-US">
            <a:latin typeface="+mj-lt"/>
          </a:endParaRPr>
        </a:p>
      </dgm:t>
    </dgm:pt>
    <dgm:pt modelId="{011E79D2-CE12-4ACC-B4D0-D9E003466911}">
      <dgm:prSet phldrT="[Text]"/>
      <dgm:spPr/>
      <dgm:t>
        <a:bodyPr/>
        <a:lstStyle/>
        <a:p>
          <a:r>
            <a:rPr lang="en-US" dirty="0">
              <a:latin typeface="+mj-lt"/>
            </a:rPr>
            <a:t>SQL Data Warehouse (SQL DB, Document DB)</a:t>
          </a:r>
        </a:p>
      </dgm:t>
    </dgm:pt>
    <dgm:pt modelId="{29814D48-68C9-4F1B-A742-4632C8E2EA9C}" type="parTrans" cxnId="{F7E6D72A-5B0B-4536-9DE8-41E4810247B9}">
      <dgm:prSet/>
      <dgm:spPr/>
      <dgm:t>
        <a:bodyPr/>
        <a:lstStyle/>
        <a:p>
          <a:endParaRPr lang="en-US">
            <a:latin typeface="+mj-lt"/>
          </a:endParaRPr>
        </a:p>
      </dgm:t>
    </dgm:pt>
    <dgm:pt modelId="{46FBF3BF-5D0C-4A35-BF9D-1D6E2F785FEA}" type="sibTrans" cxnId="{F7E6D72A-5B0B-4536-9DE8-41E4810247B9}">
      <dgm:prSet/>
      <dgm:spPr/>
      <dgm:t>
        <a:bodyPr/>
        <a:lstStyle/>
        <a:p>
          <a:endParaRPr lang="en-US">
            <a:latin typeface="+mj-lt"/>
          </a:endParaRPr>
        </a:p>
      </dgm:t>
    </dgm:pt>
    <dgm:pt modelId="{A7635277-B6AF-417B-AB49-E517FD333C49}">
      <dgm:prSet phldrT="[Text]"/>
      <dgm:spPr/>
      <dgm:t>
        <a:bodyPr/>
        <a:lstStyle/>
        <a:p>
          <a:r>
            <a:rPr lang="en-US" dirty="0">
              <a:latin typeface="+mj-lt"/>
            </a:rPr>
            <a:t>Data Lake</a:t>
          </a:r>
        </a:p>
      </dgm:t>
    </dgm:pt>
    <dgm:pt modelId="{C477E470-852C-42A8-B063-8341FC3C990C}" type="parTrans" cxnId="{876943E5-6311-4C46-B02D-095CFB15C899}">
      <dgm:prSet/>
      <dgm:spPr/>
      <dgm:t>
        <a:bodyPr/>
        <a:lstStyle/>
        <a:p>
          <a:endParaRPr lang="en-US">
            <a:latin typeface="+mj-lt"/>
          </a:endParaRPr>
        </a:p>
      </dgm:t>
    </dgm:pt>
    <dgm:pt modelId="{71F53B31-01A5-4EDB-848A-6A0AD6C5A84A}" type="sibTrans" cxnId="{876943E5-6311-4C46-B02D-095CFB15C899}">
      <dgm:prSet/>
      <dgm:spPr/>
      <dgm:t>
        <a:bodyPr/>
        <a:lstStyle/>
        <a:p>
          <a:endParaRPr lang="en-US">
            <a:latin typeface="+mj-lt"/>
          </a:endParaRPr>
        </a:p>
      </dgm:t>
    </dgm:pt>
    <dgm:pt modelId="{C693AF90-2E67-4389-9BB6-C5D2CAEEC1FF}">
      <dgm:prSet phldrT="[Text]"/>
      <dgm:spPr/>
      <dgm:t>
        <a:bodyPr/>
        <a:lstStyle/>
        <a:p>
          <a:r>
            <a:rPr lang="en-US" dirty="0">
              <a:latin typeface="+mj-lt"/>
            </a:rPr>
            <a:t>Event Hubs</a:t>
          </a:r>
        </a:p>
      </dgm:t>
    </dgm:pt>
    <dgm:pt modelId="{00079A4F-B938-401D-9474-8F2025C874A4}" type="parTrans" cxnId="{C1692AC0-BA0F-45DE-B396-12372577650D}">
      <dgm:prSet/>
      <dgm:spPr/>
      <dgm:t>
        <a:bodyPr/>
        <a:lstStyle/>
        <a:p>
          <a:endParaRPr lang="en-US">
            <a:latin typeface="+mj-lt"/>
          </a:endParaRPr>
        </a:p>
      </dgm:t>
    </dgm:pt>
    <dgm:pt modelId="{D443B56A-500B-4402-B1F6-0F52B8475755}" type="sibTrans" cxnId="{C1692AC0-BA0F-45DE-B396-12372577650D}">
      <dgm:prSet/>
      <dgm:spPr/>
      <dgm:t>
        <a:bodyPr/>
        <a:lstStyle/>
        <a:p>
          <a:endParaRPr lang="en-US">
            <a:latin typeface="+mj-lt"/>
          </a:endParaRPr>
        </a:p>
      </dgm:t>
    </dgm:pt>
    <dgm:pt modelId="{64841DF3-12D3-4C8A-A2EA-2845EC9F38D7}">
      <dgm:prSet phldrT="[Text]"/>
      <dgm:spPr/>
      <dgm:t>
        <a:bodyPr/>
        <a:lstStyle/>
        <a:p>
          <a:r>
            <a:rPr lang="en-US" dirty="0">
              <a:latin typeface="+mj-lt"/>
            </a:rPr>
            <a:t>Data Factory</a:t>
          </a:r>
        </a:p>
      </dgm:t>
    </dgm:pt>
    <dgm:pt modelId="{A9E857A5-108E-46DC-B1FD-F3877D7A6824}" type="parTrans" cxnId="{48C0D9DC-8DEF-4A18-A0E2-0A591D1D23D4}">
      <dgm:prSet/>
      <dgm:spPr/>
      <dgm:t>
        <a:bodyPr/>
        <a:lstStyle/>
        <a:p>
          <a:endParaRPr lang="en-US">
            <a:latin typeface="+mj-lt"/>
          </a:endParaRPr>
        </a:p>
      </dgm:t>
    </dgm:pt>
    <dgm:pt modelId="{063C695B-C458-492E-9DD8-8C80EDD037E4}" type="sibTrans" cxnId="{48C0D9DC-8DEF-4A18-A0E2-0A591D1D23D4}">
      <dgm:prSet/>
      <dgm:spPr/>
      <dgm:t>
        <a:bodyPr/>
        <a:lstStyle/>
        <a:p>
          <a:endParaRPr lang="en-US">
            <a:latin typeface="+mj-lt"/>
          </a:endParaRPr>
        </a:p>
      </dgm:t>
    </dgm:pt>
    <dgm:pt modelId="{F29A499B-128E-4ED9-A5CE-D3EC6833A092}">
      <dgm:prSet phldrT="[Text]"/>
      <dgm:spPr/>
      <dgm:t>
        <a:bodyPr/>
        <a:lstStyle/>
        <a:p>
          <a:r>
            <a:rPr lang="en-US" dirty="0">
              <a:latin typeface="+mj-lt"/>
            </a:rPr>
            <a:t>Data Catalog</a:t>
          </a:r>
        </a:p>
      </dgm:t>
    </dgm:pt>
    <dgm:pt modelId="{CDD56826-666D-4326-B961-511482B1AE98}" type="parTrans" cxnId="{201FA9D4-3A6B-489F-B035-67218D0EF8D5}">
      <dgm:prSet/>
      <dgm:spPr/>
      <dgm:t>
        <a:bodyPr/>
        <a:lstStyle/>
        <a:p>
          <a:endParaRPr lang="en-US">
            <a:latin typeface="+mj-lt"/>
          </a:endParaRPr>
        </a:p>
      </dgm:t>
    </dgm:pt>
    <dgm:pt modelId="{34E1B6F7-AFA1-45F6-B66D-CE24B6F4F3E6}" type="sibTrans" cxnId="{201FA9D4-3A6B-489F-B035-67218D0EF8D5}">
      <dgm:prSet/>
      <dgm:spPr/>
      <dgm:t>
        <a:bodyPr/>
        <a:lstStyle/>
        <a:p>
          <a:endParaRPr lang="en-US">
            <a:latin typeface="+mj-lt"/>
          </a:endParaRPr>
        </a:p>
      </dgm:t>
    </dgm:pt>
    <dgm:pt modelId="{87EED9D7-F903-415E-8AD5-FBB20E57F17C}">
      <dgm:prSet phldrT="[Text]"/>
      <dgm:spPr/>
      <dgm:t>
        <a:bodyPr/>
        <a:lstStyle/>
        <a:p>
          <a:r>
            <a:rPr lang="en-US" dirty="0">
              <a:latin typeface="+mj-lt"/>
            </a:rPr>
            <a:t>Microsoft Azure</a:t>
          </a:r>
        </a:p>
      </dgm:t>
    </dgm:pt>
    <dgm:pt modelId="{9CF7ABFF-4CAE-47CB-923D-1BC6D6E97E96}" type="parTrans" cxnId="{DB6381F9-22D0-4EC2-89ED-F9723FBC122B}">
      <dgm:prSet/>
      <dgm:spPr/>
      <dgm:t>
        <a:bodyPr/>
        <a:lstStyle/>
        <a:p>
          <a:endParaRPr lang="en-US">
            <a:latin typeface="+mj-lt"/>
          </a:endParaRPr>
        </a:p>
      </dgm:t>
    </dgm:pt>
    <dgm:pt modelId="{845A9F58-8459-4120-83F7-C236F902D2A4}" type="sibTrans" cxnId="{DB6381F9-22D0-4EC2-89ED-F9723FBC122B}">
      <dgm:prSet/>
      <dgm:spPr/>
      <dgm:t>
        <a:bodyPr/>
        <a:lstStyle/>
        <a:p>
          <a:endParaRPr lang="en-US">
            <a:latin typeface="+mj-lt"/>
          </a:endParaRPr>
        </a:p>
      </dgm:t>
    </dgm:pt>
    <dgm:pt modelId="{3245D8A3-8E5E-4370-9560-7D50F08D1AAC}" type="pres">
      <dgm:prSet presAssocID="{8DA69A69-DF68-414D-8EA4-5B891DFFA5AF}" presName="linear" presStyleCnt="0">
        <dgm:presLayoutVars>
          <dgm:dir/>
          <dgm:resizeHandles val="exact"/>
        </dgm:presLayoutVars>
      </dgm:prSet>
      <dgm:spPr/>
    </dgm:pt>
    <dgm:pt modelId="{591064D2-3FD8-4EBB-A7F6-6190915D84B9}" type="pres">
      <dgm:prSet presAssocID="{01BDD74D-C028-4813-9A40-60C9E2F57DB0}" presName="comp" presStyleCnt="0"/>
      <dgm:spPr/>
    </dgm:pt>
    <dgm:pt modelId="{38C1AABC-2A80-4D18-AB70-CD76795B5F08}" type="pres">
      <dgm:prSet presAssocID="{01BDD74D-C028-4813-9A40-60C9E2F57DB0}" presName="box" presStyleLbl="node1" presStyleIdx="0" presStyleCnt="11"/>
      <dgm:spPr/>
    </dgm:pt>
    <dgm:pt modelId="{36A321AB-B414-459A-92C0-C559ED15EF30}" type="pres">
      <dgm:prSet presAssocID="{01BDD74D-C028-4813-9A40-60C9E2F57DB0}" presName="img" presStyleLbl="fgImgPlace1" presStyleIdx="0" presStyleCnt="11" custScaleX="60155" custLinFactNeighborX="-20488" custLinFactNeighborY="-537"/>
      <dgm:spPr>
        <a:blipFill rotWithShape="1">
          <a:blip xmlns:r="http://schemas.openxmlformats.org/officeDocument/2006/relationships" r:embed="rId1"/>
          <a:stretch>
            <a:fillRect/>
          </a:stretch>
        </a:blipFill>
      </dgm:spPr>
    </dgm:pt>
    <dgm:pt modelId="{28517874-F162-4DF2-9EB3-F83C7A652985}" type="pres">
      <dgm:prSet presAssocID="{01BDD74D-C028-4813-9A40-60C9E2F57DB0}" presName="text" presStyleLbl="node1" presStyleIdx="0" presStyleCnt="11">
        <dgm:presLayoutVars>
          <dgm:bulletEnabled val="1"/>
        </dgm:presLayoutVars>
      </dgm:prSet>
      <dgm:spPr/>
    </dgm:pt>
    <dgm:pt modelId="{792ED8B5-2DD0-439D-81C0-CD908D092B9B}" type="pres">
      <dgm:prSet presAssocID="{F35B3DDF-F275-4912-BB0B-8814AF11EBD0}" presName="spacer" presStyleCnt="0"/>
      <dgm:spPr/>
    </dgm:pt>
    <dgm:pt modelId="{5CCFB758-000F-4683-BD12-C441C92A1487}" type="pres">
      <dgm:prSet presAssocID="{B1A5E10D-28EF-4A53-BB42-ADFCEDD33914}" presName="comp" presStyleCnt="0"/>
      <dgm:spPr/>
    </dgm:pt>
    <dgm:pt modelId="{72FDBD55-6070-4E85-AA3A-6F7522DCF49F}" type="pres">
      <dgm:prSet presAssocID="{B1A5E10D-28EF-4A53-BB42-ADFCEDD33914}" presName="box" presStyleLbl="node1" presStyleIdx="1" presStyleCnt="11"/>
      <dgm:spPr/>
    </dgm:pt>
    <dgm:pt modelId="{49D4FFC3-C990-4FEA-ADFC-9F2B001FE866}" type="pres">
      <dgm:prSet presAssocID="{B1A5E10D-28EF-4A53-BB42-ADFCEDD33914}" presName="img" presStyleLbl="fgImgPlace1" presStyleIdx="1" presStyleCnt="11" custScaleX="60155" custLinFactNeighborX="-20488" custLinFactNeighborY="-537"/>
      <dgm:spPr>
        <a:blipFill rotWithShape="1">
          <a:blip xmlns:r="http://schemas.openxmlformats.org/officeDocument/2006/relationships" r:embed="rId2"/>
          <a:stretch>
            <a:fillRect/>
          </a:stretch>
        </a:blipFill>
      </dgm:spPr>
    </dgm:pt>
    <dgm:pt modelId="{1A6920FE-A97C-4482-AA47-1D4A8C2D730F}" type="pres">
      <dgm:prSet presAssocID="{B1A5E10D-28EF-4A53-BB42-ADFCEDD33914}" presName="text" presStyleLbl="node1" presStyleIdx="1" presStyleCnt="11">
        <dgm:presLayoutVars>
          <dgm:bulletEnabled val="1"/>
        </dgm:presLayoutVars>
      </dgm:prSet>
      <dgm:spPr/>
    </dgm:pt>
    <dgm:pt modelId="{6A8B3FBB-BD6E-4DCA-BA20-9EF9BC5A78D3}" type="pres">
      <dgm:prSet presAssocID="{EE6CE372-F5B4-4C65-BB47-2D0CBB1D465F}" presName="spacer" presStyleCnt="0"/>
      <dgm:spPr/>
    </dgm:pt>
    <dgm:pt modelId="{EA6FEACF-09F4-4CA2-8178-78B09A7EFBBB}" type="pres">
      <dgm:prSet presAssocID="{AB393BA1-5855-49E3-9B86-59C4B29CEA69}" presName="comp" presStyleCnt="0"/>
      <dgm:spPr/>
    </dgm:pt>
    <dgm:pt modelId="{B3A218B0-FF83-4B81-B386-3F5787FB84AE}" type="pres">
      <dgm:prSet presAssocID="{AB393BA1-5855-49E3-9B86-59C4B29CEA69}" presName="box" presStyleLbl="node1" presStyleIdx="2" presStyleCnt="11"/>
      <dgm:spPr/>
    </dgm:pt>
    <dgm:pt modelId="{1DF032E0-13E8-404C-A3CD-F57FFFAF656E}" type="pres">
      <dgm:prSet presAssocID="{AB393BA1-5855-49E3-9B86-59C4B29CEA69}" presName="img" presStyleLbl="fgImgPlace1" presStyleIdx="2" presStyleCnt="11" custScaleX="60155" custLinFactNeighborX="-20488" custLinFactNeighborY="-537"/>
      <dgm:spPr>
        <a:blipFill rotWithShape="1">
          <a:blip xmlns:r="http://schemas.openxmlformats.org/officeDocument/2006/relationships" r:embed="rId3"/>
          <a:stretch>
            <a:fillRect/>
          </a:stretch>
        </a:blipFill>
      </dgm:spPr>
    </dgm:pt>
    <dgm:pt modelId="{9D8C2DA9-47A7-491C-9512-DC63D526E7DA}" type="pres">
      <dgm:prSet presAssocID="{AB393BA1-5855-49E3-9B86-59C4B29CEA69}" presName="text" presStyleLbl="node1" presStyleIdx="2" presStyleCnt="11">
        <dgm:presLayoutVars>
          <dgm:bulletEnabled val="1"/>
        </dgm:presLayoutVars>
      </dgm:prSet>
      <dgm:spPr/>
    </dgm:pt>
    <dgm:pt modelId="{A85F395D-8BD3-45D3-8EFF-7FA6AF594D0F}" type="pres">
      <dgm:prSet presAssocID="{CFE1A1C0-1939-44E8-B395-EE878B1AED03}" presName="spacer" presStyleCnt="0"/>
      <dgm:spPr/>
    </dgm:pt>
    <dgm:pt modelId="{9AB32DE8-9EB7-4A4C-838E-2A0D8828CDAA}" type="pres">
      <dgm:prSet presAssocID="{EA167186-6F53-4DC7-A045-E6417D37BF33}" presName="comp" presStyleCnt="0"/>
      <dgm:spPr/>
    </dgm:pt>
    <dgm:pt modelId="{5B74900C-2DC2-4F9C-83EA-B674B8C455C3}" type="pres">
      <dgm:prSet presAssocID="{EA167186-6F53-4DC7-A045-E6417D37BF33}" presName="box" presStyleLbl="node1" presStyleIdx="3" presStyleCnt="11"/>
      <dgm:spPr/>
    </dgm:pt>
    <dgm:pt modelId="{EB1CC876-66DD-4A75-B47F-79507A427898}" type="pres">
      <dgm:prSet presAssocID="{EA167186-6F53-4DC7-A045-E6417D37BF33}" presName="img" presStyleLbl="fgImgPlace1" presStyleIdx="3" presStyleCnt="11" custScaleX="60155" custLinFactNeighborX="-20488" custLinFactNeighborY="-537"/>
      <dgm:spPr>
        <a:blipFill rotWithShape="1">
          <a:blip xmlns:r="http://schemas.openxmlformats.org/officeDocument/2006/relationships" r:embed="rId4"/>
          <a:stretch>
            <a:fillRect/>
          </a:stretch>
        </a:blipFill>
      </dgm:spPr>
    </dgm:pt>
    <dgm:pt modelId="{D2600429-E556-46F6-80E8-880C4820F655}" type="pres">
      <dgm:prSet presAssocID="{EA167186-6F53-4DC7-A045-E6417D37BF33}" presName="text" presStyleLbl="node1" presStyleIdx="3" presStyleCnt="11">
        <dgm:presLayoutVars>
          <dgm:bulletEnabled val="1"/>
        </dgm:presLayoutVars>
      </dgm:prSet>
      <dgm:spPr/>
    </dgm:pt>
    <dgm:pt modelId="{83EBCC5F-57AF-408C-86D9-F0E2ACBBE12B}" type="pres">
      <dgm:prSet presAssocID="{9FE0364B-209B-4506-9049-4401EA19AFBC}" presName="spacer" presStyleCnt="0"/>
      <dgm:spPr/>
    </dgm:pt>
    <dgm:pt modelId="{D671913D-787A-4165-BF27-FBE28E32140A}" type="pres">
      <dgm:prSet presAssocID="{CE92E143-7827-4B23-958C-F5E2952926EC}" presName="comp" presStyleCnt="0"/>
      <dgm:spPr/>
    </dgm:pt>
    <dgm:pt modelId="{24F30434-915D-401A-842A-C3A44E75A979}" type="pres">
      <dgm:prSet presAssocID="{CE92E143-7827-4B23-958C-F5E2952926EC}" presName="box" presStyleLbl="node1" presStyleIdx="4" presStyleCnt="11"/>
      <dgm:spPr/>
    </dgm:pt>
    <dgm:pt modelId="{950174B9-C3EC-407B-9908-DBD126F0CF41}" type="pres">
      <dgm:prSet presAssocID="{CE92E143-7827-4B23-958C-F5E2952926EC}" presName="img" presStyleLbl="fgImgPlace1" presStyleIdx="4" presStyleCnt="11" custScaleX="60155" custLinFactNeighborX="-20488" custLinFactNeighborY="-537"/>
      <dgm:spPr>
        <a:blipFill rotWithShape="1">
          <a:blip xmlns:r="http://schemas.openxmlformats.org/officeDocument/2006/relationships" r:embed="rId5"/>
          <a:stretch>
            <a:fillRect/>
          </a:stretch>
        </a:blipFill>
      </dgm:spPr>
    </dgm:pt>
    <dgm:pt modelId="{BE359720-3DA6-45D3-B11C-BC16643AE4C6}" type="pres">
      <dgm:prSet presAssocID="{CE92E143-7827-4B23-958C-F5E2952926EC}" presName="text" presStyleLbl="node1" presStyleIdx="4" presStyleCnt="11">
        <dgm:presLayoutVars>
          <dgm:bulletEnabled val="1"/>
        </dgm:presLayoutVars>
      </dgm:prSet>
      <dgm:spPr/>
    </dgm:pt>
    <dgm:pt modelId="{C92EF613-86C2-41A3-8E40-41CCD6533A25}" type="pres">
      <dgm:prSet presAssocID="{9E9FB500-C656-4896-8D25-03917B48704C}" presName="spacer" presStyleCnt="0"/>
      <dgm:spPr/>
    </dgm:pt>
    <dgm:pt modelId="{5501A42F-8519-4F4C-A382-D5698CC9EB98}" type="pres">
      <dgm:prSet presAssocID="{011E79D2-CE12-4ACC-B4D0-D9E003466911}" presName="comp" presStyleCnt="0"/>
      <dgm:spPr/>
    </dgm:pt>
    <dgm:pt modelId="{0451AC9A-80EA-4040-A601-D0B64C634769}" type="pres">
      <dgm:prSet presAssocID="{011E79D2-CE12-4ACC-B4D0-D9E003466911}" presName="box" presStyleLbl="node1" presStyleIdx="5" presStyleCnt="11"/>
      <dgm:spPr/>
    </dgm:pt>
    <dgm:pt modelId="{652C01DF-6697-4345-A0E8-6D9D71FC067D}" type="pres">
      <dgm:prSet presAssocID="{011E79D2-CE12-4ACC-B4D0-D9E003466911}" presName="img" presStyleLbl="fgImgPlace1" presStyleIdx="5" presStyleCnt="11" custScaleX="60155" custLinFactNeighborX="-20488" custLinFactNeighborY="-537"/>
      <dgm:spPr>
        <a:blipFill rotWithShape="1">
          <a:blip xmlns:r="http://schemas.openxmlformats.org/officeDocument/2006/relationships" r:embed="rId6"/>
          <a:stretch>
            <a:fillRect/>
          </a:stretch>
        </a:blipFill>
      </dgm:spPr>
    </dgm:pt>
    <dgm:pt modelId="{FF945313-E4F2-443C-9640-F8236C883CA0}" type="pres">
      <dgm:prSet presAssocID="{011E79D2-CE12-4ACC-B4D0-D9E003466911}" presName="text" presStyleLbl="node1" presStyleIdx="5" presStyleCnt="11">
        <dgm:presLayoutVars>
          <dgm:bulletEnabled val="1"/>
        </dgm:presLayoutVars>
      </dgm:prSet>
      <dgm:spPr/>
    </dgm:pt>
    <dgm:pt modelId="{4ACE9022-A491-4746-BF11-8D981CC25E13}" type="pres">
      <dgm:prSet presAssocID="{46FBF3BF-5D0C-4A35-BF9D-1D6E2F785FEA}" presName="spacer" presStyleCnt="0"/>
      <dgm:spPr/>
    </dgm:pt>
    <dgm:pt modelId="{52FEB890-62E1-4FA0-BDD3-B9C9A73AC6EC}" type="pres">
      <dgm:prSet presAssocID="{A7635277-B6AF-417B-AB49-E517FD333C49}" presName="comp" presStyleCnt="0"/>
      <dgm:spPr/>
    </dgm:pt>
    <dgm:pt modelId="{5409D7A6-CC75-4C85-8991-EB5D7E28A32C}" type="pres">
      <dgm:prSet presAssocID="{A7635277-B6AF-417B-AB49-E517FD333C49}" presName="box" presStyleLbl="node1" presStyleIdx="6" presStyleCnt="11"/>
      <dgm:spPr/>
    </dgm:pt>
    <dgm:pt modelId="{3D67FE96-9C43-493B-A35A-BE8C89C56380}" type="pres">
      <dgm:prSet presAssocID="{A7635277-B6AF-417B-AB49-E517FD333C49}" presName="img" presStyleLbl="fgImgPlace1" presStyleIdx="6" presStyleCnt="11" custScaleX="60155" custLinFactNeighborX="-19888" custLinFactNeighborY="-2715"/>
      <dgm:spPr>
        <a:blipFill rotWithShape="1">
          <a:blip xmlns:r="http://schemas.openxmlformats.org/officeDocument/2006/relationships" r:embed="rId7"/>
          <a:stretch>
            <a:fillRect/>
          </a:stretch>
        </a:blipFill>
      </dgm:spPr>
    </dgm:pt>
    <dgm:pt modelId="{AF33F1AF-16D3-496F-A982-1F3CBCF4FF8E}" type="pres">
      <dgm:prSet presAssocID="{A7635277-B6AF-417B-AB49-E517FD333C49}" presName="text" presStyleLbl="node1" presStyleIdx="6" presStyleCnt="11">
        <dgm:presLayoutVars>
          <dgm:bulletEnabled val="1"/>
        </dgm:presLayoutVars>
      </dgm:prSet>
      <dgm:spPr/>
    </dgm:pt>
    <dgm:pt modelId="{3F77CCF2-5A1B-4171-9950-5A4EA6297782}" type="pres">
      <dgm:prSet presAssocID="{71F53B31-01A5-4EDB-848A-6A0AD6C5A84A}" presName="spacer" presStyleCnt="0"/>
      <dgm:spPr/>
    </dgm:pt>
    <dgm:pt modelId="{1C6DEF61-7DE4-4DB2-88CF-A29B18B2A57B}" type="pres">
      <dgm:prSet presAssocID="{C693AF90-2E67-4389-9BB6-C5D2CAEEC1FF}" presName="comp" presStyleCnt="0"/>
      <dgm:spPr/>
    </dgm:pt>
    <dgm:pt modelId="{0663B67C-F1DA-4AE8-B977-A72746B0B55A}" type="pres">
      <dgm:prSet presAssocID="{C693AF90-2E67-4389-9BB6-C5D2CAEEC1FF}" presName="box" presStyleLbl="node1" presStyleIdx="7" presStyleCnt="11"/>
      <dgm:spPr/>
    </dgm:pt>
    <dgm:pt modelId="{2B57F23D-5CBE-4272-A6F4-7FAA825DD5F1}" type="pres">
      <dgm:prSet presAssocID="{C693AF90-2E67-4389-9BB6-C5D2CAEEC1FF}" presName="img" presStyleLbl="fgImgPlace1" presStyleIdx="7" presStyleCnt="11" custScaleX="60155" custLinFactNeighborX="-20488" custLinFactNeighborY="-2715"/>
      <dgm:spPr>
        <a:blipFill rotWithShape="1">
          <a:blip xmlns:r="http://schemas.openxmlformats.org/officeDocument/2006/relationships" r:embed="rId8"/>
          <a:stretch>
            <a:fillRect/>
          </a:stretch>
        </a:blipFill>
      </dgm:spPr>
    </dgm:pt>
    <dgm:pt modelId="{DD756981-072A-4F78-ABC7-E2A848633815}" type="pres">
      <dgm:prSet presAssocID="{C693AF90-2E67-4389-9BB6-C5D2CAEEC1FF}" presName="text" presStyleLbl="node1" presStyleIdx="7" presStyleCnt="11">
        <dgm:presLayoutVars>
          <dgm:bulletEnabled val="1"/>
        </dgm:presLayoutVars>
      </dgm:prSet>
      <dgm:spPr/>
    </dgm:pt>
    <dgm:pt modelId="{E0FA4780-42E5-4D96-9EA9-AFC90BAEB194}" type="pres">
      <dgm:prSet presAssocID="{D443B56A-500B-4402-B1F6-0F52B8475755}" presName="spacer" presStyleCnt="0"/>
      <dgm:spPr/>
    </dgm:pt>
    <dgm:pt modelId="{F5029F3B-CDB2-44B7-954A-4E4749636DCA}" type="pres">
      <dgm:prSet presAssocID="{64841DF3-12D3-4C8A-A2EA-2845EC9F38D7}" presName="comp" presStyleCnt="0"/>
      <dgm:spPr/>
    </dgm:pt>
    <dgm:pt modelId="{A07D94F9-EF30-4E20-8074-E413B239BE21}" type="pres">
      <dgm:prSet presAssocID="{64841DF3-12D3-4C8A-A2EA-2845EC9F38D7}" presName="box" presStyleLbl="node1" presStyleIdx="8" presStyleCnt="11"/>
      <dgm:spPr/>
    </dgm:pt>
    <dgm:pt modelId="{345EE191-2927-4C04-BBA1-919BF1F7941C}" type="pres">
      <dgm:prSet presAssocID="{64841DF3-12D3-4C8A-A2EA-2845EC9F38D7}" presName="img" presStyleLbl="fgImgPlace1" presStyleIdx="8" presStyleCnt="11" custScaleX="60155" custLinFactNeighborX="-20488" custLinFactNeighborY="-537"/>
      <dgm:spPr>
        <a:blipFill rotWithShape="1">
          <a:blip xmlns:r="http://schemas.openxmlformats.org/officeDocument/2006/relationships" r:embed="rId9"/>
          <a:stretch>
            <a:fillRect/>
          </a:stretch>
        </a:blipFill>
      </dgm:spPr>
    </dgm:pt>
    <dgm:pt modelId="{C195AAFC-E8BF-40C9-B2F5-85621CF3B988}" type="pres">
      <dgm:prSet presAssocID="{64841DF3-12D3-4C8A-A2EA-2845EC9F38D7}" presName="text" presStyleLbl="node1" presStyleIdx="8" presStyleCnt="11">
        <dgm:presLayoutVars>
          <dgm:bulletEnabled val="1"/>
        </dgm:presLayoutVars>
      </dgm:prSet>
      <dgm:spPr/>
    </dgm:pt>
    <dgm:pt modelId="{D0A85CFD-6D98-4CF0-8A55-F4BCC6FC3771}" type="pres">
      <dgm:prSet presAssocID="{063C695B-C458-492E-9DD8-8C80EDD037E4}" presName="spacer" presStyleCnt="0"/>
      <dgm:spPr/>
    </dgm:pt>
    <dgm:pt modelId="{94C32681-5B23-4625-9591-31D5A6915637}" type="pres">
      <dgm:prSet presAssocID="{F29A499B-128E-4ED9-A5CE-D3EC6833A092}" presName="comp" presStyleCnt="0"/>
      <dgm:spPr/>
    </dgm:pt>
    <dgm:pt modelId="{21FD6BEC-2BE4-4D3B-9A53-4987D8EC21AC}" type="pres">
      <dgm:prSet presAssocID="{F29A499B-128E-4ED9-A5CE-D3EC6833A092}" presName="box" presStyleLbl="node1" presStyleIdx="9" presStyleCnt="11"/>
      <dgm:spPr/>
    </dgm:pt>
    <dgm:pt modelId="{D2F6CFBC-E310-4008-BC7E-CB6B12D9A319}" type="pres">
      <dgm:prSet presAssocID="{F29A499B-128E-4ED9-A5CE-D3EC6833A092}" presName="img" presStyleLbl="fgImgPlace1" presStyleIdx="9" presStyleCnt="11" custScaleX="60155" custLinFactNeighborX="-20488" custLinFactNeighborY="-537"/>
      <dgm:spPr>
        <a:blipFill rotWithShape="1">
          <a:blip xmlns:r="http://schemas.openxmlformats.org/officeDocument/2006/relationships" r:embed="rId10"/>
          <a:stretch>
            <a:fillRect/>
          </a:stretch>
        </a:blipFill>
      </dgm:spPr>
    </dgm:pt>
    <dgm:pt modelId="{98518E50-33B5-489D-8AF9-BC11CE515B19}" type="pres">
      <dgm:prSet presAssocID="{F29A499B-128E-4ED9-A5CE-D3EC6833A092}" presName="text" presStyleLbl="node1" presStyleIdx="9" presStyleCnt="11">
        <dgm:presLayoutVars>
          <dgm:bulletEnabled val="1"/>
        </dgm:presLayoutVars>
      </dgm:prSet>
      <dgm:spPr/>
    </dgm:pt>
    <dgm:pt modelId="{80A128C3-D91C-4A8E-897E-BE277EDC32F6}" type="pres">
      <dgm:prSet presAssocID="{34E1B6F7-AFA1-45F6-B66D-CE24B6F4F3E6}" presName="spacer" presStyleCnt="0"/>
      <dgm:spPr/>
    </dgm:pt>
    <dgm:pt modelId="{1B86AED6-E9C3-474C-A1B9-5352341B06AF}" type="pres">
      <dgm:prSet presAssocID="{87EED9D7-F903-415E-8AD5-FBB20E57F17C}" presName="comp" presStyleCnt="0"/>
      <dgm:spPr/>
    </dgm:pt>
    <dgm:pt modelId="{19D75B96-0BDF-4D45-9CDA-670E68961379}" type="pres">
      <dgm:prSet presAssocID="{87EED9D7-F903-415E-8AD5-FBB20E57F17C}" presName="box" presStyleLbl="node1" presStyleIdx="10" presStyleCnt="11"/>
      <dgm:spPr/>
    </dgm:pt>
    <dgm:pt modelId="{B2B9AF7E-0611-4D90-B154-64C9BDFC0B76}" type="pres">
      <dgm:prSet presAssocID="{87EED9D7-F903-415E-8AD5-FBB20E57F17C}" presName="img" presStyleLbl="fgImgPlace1" presStyleIdx="10" presStyleCnt="11" custScaleX="60155" custLinFactNeighborX="-20488" custLinFactNeighborY="-537"/>
      <dgm:spPr>
        <a:blipFill rotWithShape="1">
          <a:blip xmlns:r="http://schemas.openxmlformats.org/officeDocument/2006/relationships" r:embed="rId11"/>
          <a:stretch>
            <a:fillRect/>
          </a:stretch>
        </a:blipFill>
      </dgm:spPr>
    </dgm:pt>
    <dgm:pt modelId="{19010068-538E-4E7A-921F-CCE3278EC84F}" type="pres">
      <dgm:prSet presAssocID="{87EED9D7-F903-415E-8AD5-FBB20E57F17C}" presName="text" presStyleLbl="node1" presStyleIdx="10" presStyleCnt="11">
        <dgm:presLayoutVars>
          <dgm:bulletEnabled val="1"/>
        </dgm:presLayoutVars>
      </dgm:prSet>
      <dgm:spPr/>
    </dgm:pt>
  </dgm:ptLst>
  <dgm:cxnLst>
    <dgm:cxn modelId="{7014A16F-3386-4271-823A-1E3479C1A3C3}" type="presOf" srcId="{F29A499B-128E-4ED9-A5CE-D3EC6833A092}" destId="{21FD6BEC-2BE4-4D3B-9A53-4987D8EC21AC}" srcOrd="0" destOrd="0" presId="urn:microsoft.com/office/officeart/2005/8/layout/vList4"/>
    <dgm:cxn modelId="{6810593D-FC64-4330-BAC8-B050DD661FD7}" type="presOf" srcId="{64841DF3-12D3-4C8A-A2EA-2845EC9F38D7}" destId="{A07D94F9-EF30-4E20-8074-E413B239BE21}" srcOrd="0" destOrd="0" presId="urn:microsoft.com/office/officeart/2005/8/layout/vList4"/>
    <dgm:cxn modelId="{25B30777-672F-453D-A925-DF4A3A8C0EF6}" type="presOf" srcId="{EA167186-6F53-4DC7-A045-E6417D37BF33}" destId="{5B74900C-2DC2-4F9C-83EA-B674B8C455C3}" srcOrd="0" destOrd="0" presId="urn:microsoft.com/office/officeart/2005/8/layout/vList4"/>
    <dgm:cxn modelId="{29C867A9-706B-4082-99B1-529CF2AA153D}" type="presOf" srcId="{011E79D2-CE12-4ACC-B4D0-D9E003466911}" destId="{FF945313-E4F2-443C-9640-F8236C883CA0}" srcOrd="1" destOrd="0" presId="urn:microsoft.com/office/officeart/2005/8/layout/vList4"/>
    <dgm:cxn modelId="{A7E17DD4-E0EF-4403-AB26-19B7F75407DC}" type="presOf" srcId="{F29A499B-128E-4ED9-A5CE-D3EC6833A092}" destId="{98518E50-33B5-489D-8AF9-BC11CE515B19}" srcOrd="1" destOrd="0" presId="urn:microsoft.com/office/officeart/2005/8/layout/vList4"/>
    <dgm:cxn modelId="{7E99E56C-D01E-44CA-A2A6-B16A3CB3FA6E}" type="presOf" srcId="{CE92E143-7827-4B23-958C-F5E2952926EC}" destId="{24F30434-915D-401A-842A-C3A44E75A979}" srcOrd="0" destOrd="0" presId="urn:microsoft.com/office/officeart/2005/8/layout/vList4"/>
    <dgm:cxn modelId="{F7E6D72A-5B0B-4536-9DE8-41E4810247B9}" srcId="{8DA69A69-DF68-414D-8EA4-5B891DFFA5AF}" destId="{011E79D2-CE12-4ACC-B4D0-D9E003466911}" srcOrd="5" destOrd="0" parTransId="{29814D48-68C9-4F1B-A742-4632C8E2EA9C}" sibTransId="{46FBF3BF-5D0C-4A35-BF9D-1D6E2F785FEA}"/>
    <dgm:cxn modelId="{DB6381F9-22D0-4EC2-89ED-F9723FBC122B}" srcId="{8DA69A69-DF68-414D-8EA4-5B891DFFA5AF}" destId="{87EED9D7-F903-415E-8AD5-FBB20E57F17C}" srcOrd="10" destOrd="0" parTransId="{9CF7ABFF-4CAE-47CB-923D-1BC6D6E97E96}" sibTransId="{845A9F58-8459-4120-83F7-C236F902D2A4}"/>
    <dgm:cxn modelId="{48C0D9DC-8DEF-4A18-A0E2-0A591D1D23D4}" srcId="{8DA69A69-DF68-414D-8EA4-5B891DFFA5AF}" destId="{64841DF3-12D3-4C8A-A2EA-2845EC9F38D7}" srcOrd="8" destOrd="0" parTransId="{A9E857A5-108E-46DC-B1FD-F3877D7A6824}" sibTransId="{063C695B-C458-492E-9DD8-8C80EDD037E4}"/>
    <dgm:cxn modelId="{FADBC256-B53A-4253-82DD-D9B3730AA1EC}" type="presOf" srcId="{01BDD74D-C028-4813-9A40-60C9E2F57DB0}" destId="{28517874-F162-4DF2-9EB3-F83C7A652985}" srcOrd="1" destOrd="0" presId="urn:microsoft.com/office/officeart/2005/8/layout/vList4"/>
    <dgm:cxn modelId="{837E456E-152E-40BC-BEB1-7C6227FC233C}" type="presOf" srcId="{01BDD74D-C028-4813-9A40-60C9E2F57DB0}" destId="{38C1AABC-2A80-4D18-AB70-CD76795B5F08}" srcOrd="0" destOrd="0" presId="urn:microsoft.com/office/officeart/2005/8/layout/vList4"/>
    <dgm:cxn modelId="{E9CD9087-4D76-4DCC-976E-CEF58E4BDA7B}" srcId="{8DA69A69-DF68-414D-8EA4-5B891DFFA5AF}" destId="{01BDD74D-C028-4813-9A40-60C9E2F57DB0}" srcOrd="0" destOrd="0" parTransId="{B1B801B5-C3BE-4F62-9805-943F9ECCC34B}" sibTransId="{F35B3DDF-F275-4912-BB0B-8814AF11EBD0}"/>
    <dgm:cxn modelId="{DCC80B1A-4E1A-41D5-958B-E5CD639B1B0D}" type="presOf" srcId="{C693AF90-2E67-4389-9BB6-C5D2CAEEC1FF}" destId="{0663B67C-F1DA-4AE8-B977-A72746B0B55A}" srcOrd="0" destOrd="0" presId="urn:microsoft.com/office/officeart/2005/8/layout/vList4"/>
    <dgm:cxn modelId="{3E7B37FE-1F03-4B51-8A7C-5C8D70514817}" type="presOf" srcId="{A7635277-B6AF-417B-AB49-E517FD333C49}" destId="{AF33F1AF-16D3-496F-A982-1F3CBCF4FF8E}" srcOrd="1" destOrd="0" presId="urn:microsoft.com/office/officeart/2005/8/layout/vList4"/>
    <dgm:cxn modelId="{262F509B-DD73-42F9-9BA8-435A6AFF57F4}" type="presOf" srcId="{AB393BA1-5855-49E3-9B86-59C4B29CEA69}" destId="{9D8C2DA9-47A7-491C-9512-DC63D526E7DA}" srcOrd="1" destOrd="0" presId="urn:microsoft.com/office/officeart/2005/8/layout/vList4"/>
    <dgm:cxn modelId="{462546E9-5FC3-417D-9427-DDC067EFBA53}" type="presOf" srcId="{8DA69A69-DF68-414D-8EA4-5B891DFFA5AF}" destId="{3245D8A3-8E5E-4370-9560-7D50F08D1AAC}" srcOrd="0" destOrd="0" presId="urn:microsoft.com/office/officeart/2005/8/layout/vList4"/>
    <dgm:cxn modelId="{8A6687E5-21B2-435D-B10C-332268480112}" srcId="{8DA69A69-DF68-414D-8EA4-5B891DFFA5AF}" destId="{EA167186-6F53-4DC7-A045-E6417D37BF33}" srcOrd="3" destOrd="0" parTransId="{AA45AC8D-893E-49DB-8316-613BBB5646B5}" sibTransId="{9FE0364B-209B-4506-9049-4401EA19AFBC}"/>
    <dgm:cxn modelId="{8D5B359C-D9E7-4132-8320-19453F90DDBD}" type="presOf" srcId="{A7635277-B6AF-417B-AB49-E517FD333C49}" destId="{5409D7A6-CC75-4C85-8991-EB5D7E28A32C}" srcOrd="0" destOrd="0" presId="urn:microsoft.com/office/officeart/2005/8/layout/vList4"/>
    <dgm:cxn modelId="{77186B5F-C2E3-45CC-B1DA-3307947B8E66}" type="presOf" srcId="{011E79D2-CE12-4ACC-B4D0-D9E003466911}" destId="{0451AC9A-80EA-4040-A601-D0B64C634769}" srcOrd="0" destOrd="0" presId="urn:microsoft.com/office/officeart/2005/8/layout/vList4"/>
    <dgm:cxn modelId="{201FA9D4-3A6B-489F-B035-67218D0EF8D5}" srcId="{8DA69A69-DF68-414D-8EA4-5B891DFFA5AF}" destId="{F29A499B-128E-4ED9-A5CE-D3EC6833A092}" srcOrd="9" destOrd="0" parTransId="{CDD56826-666D-4326-B961-511482B1AE98}" sibTransId="{34E1B6F7-AFA1-45F6-B66D-CE24B6F4F3E6}"/>
    <dgm:cxn modelId="{6C569132-71B0-4D77-BA25-C5457021688A}" srcId="{8DA69A69-DF68-414D-8EA4-5B891DFFA5AF}" destId="{B1A5E10D-28EF-4A53-BB42-ADFCEDD33914}" srcOrd="1" destOrd="0" parTransId="{4330C9E9-E525-4CE3-8D83-79DC3A7B548F}" sibTransId="{EE6CE372-F5B4-4C65-BB47-2D0CBB1D465F}"/>
    <dgm:cxn modelId="{3F70E3EC-8DAA-43A9-9201-E83ACE16E279}" type="presOf" srcId="{B1A5E10D-28EF-4A53-BB42-ADFCEDD33914}" destId="{72FDBD55-6070-4E85-AA3A-6F7522DCF49F}" srcOrd="0" destOrd="0" presId="urn:microsoft.com/office/officeart/2005/8/layout/vList4"/>
    <dgm:cxn modelId="{C1692AC0-BA0F-45DE-B396-12372577650D}" srcId="{8DA69A69-DF68-414D-8EA4-5B891DFFA5AF}" destId="{C693AF90-2E67-4389-9BB6-C5D2CAEEC1FF}" srcOrd="7" destOrd="0" parTransId="{00079A4F-B938-401D-9474-8F2025C874A4}" sibTransId="{D443B56A-500B-4402-B1F6-0F52B8475755}"/>
    <dgm:cxn modelId="{54181BCC-794E-4A3F-B69C-66358F54999E}" type="presOf" srcId="{87EED9D7-F903-415E-8AD5-FBB20E57F17C}" destId="{19010068-538E-4E7A-921F-CCE3278EC84F}" srcOrd="1" destOrd="0" presId="urn:microsoft.com/office/officeart/2005/8/layout/vList4"/>
    <dgm:cxn modelId="{A38FB077-A8D7-40C2-A916-B9A2D88691E7}" type="presOf" srcId="{B1A5E10D-28EF-4A53-BB42-ADFCEDD33914}" destId="{1A6920FE-A97C-4482-AA47-1D4A8C2D730F}" srcOrd="1" destOrd="0" presId="urn:microsoft.com/office/officeart/2005/8/layout/vList4"/>
    <dgm:cxn modelId="{BF22BE76-DB17-4A7C-9C6A-6A21FB3D184F}" type="presOf" srcId="{AB393BA1-5855-49E3-9B86-59C4B29CEA69}" destId="{B3A218B0-FF83-4B81-B386-3F5787FB84AE}" srcOrd="0" destOrd="0" presId="urn:microsoft.com/office/officeart/2005/8/layout/vList4"/>
    <dgm:cxn modelId="{128B230A-B289-4CB6-A6AF-E0A33A02F871}" type="presOf" srcId="{64841DF3-12D3-4C8A-A2EA-2845EC9F38D7}" destId="{C195AAFC-E8BF-40C9-B2F5-85621CF3B988}" srcOrd="1" destOrd="0" presId="urn:microsoft.com/office/officeart/2005/8/layout/vList4"/>
    <dgm:cxn modelId="{F3ED81DC-2C51-47EE-A31F-B6E976CD6458}" srcId="{8DA69A69-DF68-414D-8EA4-5B891DFFA5AF}" destId="{AB393BA1-5855-49E3-9B86-59C4B29CEA69}" srcOrd="2" destOrd="0" parTransId="{FB136A78-F087-494B-A4DD-4AF3EF01BF04}" sibTransId="{CFE1A1C0-1939-44E8-B395-EE878B1AED03}"/>
    <dgm:cxn modelId="{705C021B-4DD7-4E5D-89C9-EDEBD5F17379}" type="presOf" srcId="{CE92E143-7827-4B23-958C-F5E2952926EC}" destId="{BE359720-3DA6-45D3-B11C-BC16643AE4C6}" srcOrd="1" destOrd="0" presId="urn:microsoft.com/office/officeart/2005/8/layout/vList4"/>
    <dgm:cxn modelId="{824BE007-D8A8-4BC5-A897-8BE1CC7D6DDF}" type="presOf" srcId="{C693AF90-2E67-4389-9BB6-C5D2CAEEC1FF}" destId="{DD756981-072A-4F78-ABC7-E2A848633815}" srcOrd="1" destOrd="0" presId="urn:microsoft.com/office/officeart/2005/8/layout/vList4"/>
    <dgm:cxn modelId="{16E582A8-0239-4002-981C-4F30902CDCB6}" type="presOf" srcId="{87EED9D7-F903-415E-8AD5-FBB20E57F17C}" destId="{19D75B96-0BDF-4D45-9CDA-670E68961379}" srcOrd="0" destOrd="0" presId="urn:microsoft.com/office/officeart/2005/8/layout/vList4"/>
    <dgm:cxn modelId="{E8D64E65-62F1-48F0-A7F4-ECB5F990C6DE}" type="presOf" srcId="{EA167186-6F53-4DC7-A045-E6417D37BF33}" destId="{D2600429-E556-46F6-80E8-880C4820F655}" srcOrd="1" destOrd="0" presId="urn:microsoft.com/office/officeart/2005/8/layout/vList4"/>
    <dgm:cxn modelId="{047C46A9-F2CD-4146-951F-467E5F8CB8ED}" srcId="{8DA69A69-DF68-414D-8EA4-5B891DFFA5AF}" destId="{CE92E143-7827-4B23-958C-F5E2952926EC}" srcOrd="4" destOrd="0" parTransId="{C4D32C04-360F-4F8D-8B67-B5640F4A6D8F}" sibTransId="{9E9FB500-C656-4896-8D25-03917B48704C}"/>
    <dgm:cxn modelId="{876943E5-6311-4C46-B02D-095CFB15C899}" srcId="{8DA69A69-DF68-414D-8EA4-5B891DFFA5AF}" destId="{A7635277-B6AF-417B-AB49-E517FD333C49}" srcOrd="6" destOrd="0" parTransId="{C477E470-852C-42A8-B063-8341FC3C990C}" sibTransId="{71F53B31-01A5-4EDB-848A-6A0AD6C5A84A}"/>
    <dgm:cxn modelId="{B3C88914-B663-4D88-A984-53C0250FD5C5}" type="presParOf" srcId="{3245D8A3-8E5E-4370-9560-7D50F08D1AAC}" destId="{591064D2-3FD8-4EBB-A7F6-6190915D84B9}" srcOrd="0" destOrd="0" presId="urn:microsoft.com/office/officeart/2005/8/layout/vList4"/>
    <dgm:cxn modelId="{574EADAF-8F63-40AA-AA0F-59CAD1AD1AA3}" type="presParOf" srcId="{591064D2-3FD8-4EBB-A7F6-6190915D84B9}" destId="{38C1AABC-2A80-4D18-AB70-CD76795B5F08}" srcOrd="0" destOrd="0" presId="urn:microsoft.com/office/officeart/2005/8/layout/vList4"/>
    <dgm:cxn modelId="{BC1BED41-3394-419A-9D43-3FA1CFB12F76}" type="presParOf" srcId="{591064D2-3FD8-4EBB-A7F6-6190915D84B9}" destId="{36A321AB-B414-459A-92C0-C559ED15EF30}" srcOrd="1" destOrd="0" presId="urn:microsoft.com/office/officeart/2005/8/layout/vList4"/>
    <dgm:cxn modelId="{6F0DD6FB-42C7-4A25-A639-2852B0017587}" type="presParOf" srcId="{591064D2-3FD8-4EBB-A7F6-6190915D84B9}" destId="{28517874-F162-4DF2-9EB3-F83C7A652985}" srcOrd="2" destOrd="0" presId="urn:microsoft.com/office/officeart/2005/8/layout/vList4"/>
    <dgm:cxn modelId="{16FDA3BE-ECE7-4135-AFFA-D81F960A5FFF}" type="presParOf" srcId="{3245D8A3-8E5E-4370-9560-7D50F08D1AAC}" destId="{792ED8B5-2DD0-439D-81C0-CD908D092B9B}" srcOrd="1" destOrd="0" presId="urn:microsoft.com/office/officeart/2005/8/layout/vList4"/>
    <dgm:cxn modelId="{A42D61C2-70B5-4757-9020-03E4A49145FD}" type="presParOf" srcId="{3245D8A3-8E5E-4370-9560-7D50F08D1AAC}" destId="{5CCFB758-000F-4683-BD12-C441C92A1487}" srcOrd="2" destOrd="0" presId="urn:microsoft.com/office/officeart/2005/8/layout/vList4"/>
    <dgm:cxn modelId="{DB30D0F6-4E41-42EB-969D-F85FBD0287CD}" type="presParOf" srcId="{5CCFB758-000F-4683-BD12-C441C92A1487}" destId="{72FDBD55-6070-4E85-AA3A-6F7522DCF49F}" srcOrd="0" destOrd="0" presId="urn:microsoft.com/office/officeart/2005/8/layout/vList4"/>
    <dgm:cxn modelId="{D03E5505-A0C8-4ABF-BCB0-672DF780346B}" type="presParOf" srcId="{5CCFB758-000F-4683-BD12-C441C92A1487}" destId="{49D4FFC3-C990-4FEA-ADFC-9F2B001FE866}" srcOrd="1" destOrd="0" presId="urn:microsoft.com/office/officeart/2005/8/layout/vList4"/>
    <dgm:cxn modelId="{F9B4323A-3D88-4B46-9F00-D85C99ED5F56}" type="presParOf" srcId="{5CCFB758-000F-4683-BD12-C441C92A1487}" destId="{1A6920FE-A97C-4482-AA47-1D4A8C2D730F}" srcOrd="2" destOrd="0" presId="urn:microsoft.com/office/officeart/2005/8/layout/vList4"/>
    <dgm:cxn modelId="{67AEB38C-FDB7-4835-8E9F-26A4E24FA82C}" type="presParOf" srcId="{3245D8A3-8E5E-4370-9560-7D50F08D1AAC}" destId="{6A8B3FBB-BD6E-4DCA-BA20-9EF9BC5A78D3}" srcOrd="3" destOrd="0" presId="urn:microsoft.com/office/officeart/2005/8/layout/vList4"/>
    <dgm:cxn modelId="{B895419C-9383-42BC-A372-200B9087388D}" type="presParOf" srcId="{3245D8A3-8E5E-4370-9560-7D50F08D1AAC}" destId="{EA6FEACF-09F4-4CA2-8178-78B09A7EFBBB}" srcOrd="4" destOrd="0" presId="urn:microsoft.com/office/officeart/2005/8/layout/vList4"/>
    <dgm:cxn modelId="{08BFFBE1-78EB-4BA1-B032-DBF0107DDD16}" type="presParOf" srcId="{EA6FEACF-09F4-4CA2-8178-78B09A7EFBBB}" destId="{B3A218B0-FF83-4B81-B386-3F5787FB84AE}" srcOrd="0" destOrd="0" presId="urn:microsoft.com/office/officeart/2005/8/layout/vList4"/>
    <dgm:cxn modelId="{6B50E8C2-74D1-4E54-8E91-36B44D79F6DB}" type="presParOf" srcId="{EA6FEACF-09F4-4CA2-8178-78B09A7EFBBB}" destId="{1DF032E0-13E8-404C-A3CD-F57FFFAF656E}" srcOrd="1" destOrd="0" presId="urn:microsoft.com/office/officeart/2005/8/layout/vList4"/>
    <dgm:cxn modelId="{659CEC41-3E7A-452A-982F-A315D683BA61}" type="presParOf" srcId="{EA6FEACF-09F4-4CA2-8178-78B09A7EFBBB}" destId="{9D8C2DA9-47A7-491C-9512-DC63D526E7DA}" srcOrd="2" destOrd="0" presId="urn:microsoft.com/office/officeart/2005/8/layout/vList4"/>
    <dgm:cxn modelId="{45611137-4960-4E91-9F1B-79DAFA9663ED}" type="presParOf" srcId="{3245D8A3-8E5E-4370-9560-7D50F08D1AAC}" destId="{A85F395D-8BD3-45D3-8EFF-7FA6AF594D0F}" srcOrd="5" destOrd="0" presId="urn:microsoft.com/office/officeart/2005/8/layout/vList4"/>
    <dgm:cxn modelId="{C48FE5F9-7C44-4570-A886-A8EF148B1C55}" type="presParOf" srcId="{3245D8A3-8E5E-4370-9560-7D50F08D1AAC}" destId="{9AB32DE8-9EB7-4A4C-838E-2A0D8828CDAA}" srcOrd="6" destOrd="0" presId="urn:microsoft.com/office/officeart/2005/8/layout/vList4"/>
    <dgm:cxn modelId="{86099A45-8003-44F3-96BC-7C07FB7EE766}" type="presParOf" srcId="{9AB32DE8-9EB7-4A4C-838E-2A0D8828CDAA}" destId="{5B74900C-2DC2-4F9C-83EA-B674B8C455C3}" srcOrd="0" destOrd="0" presId="urn:microsoft.com/office/officeart/2005/8/layout/vList4"/>
    <dgm:cxn modelId="{F5B94FD4-0EEA-4706-8C6A-6ED3867F082D}" type="presParOf" srcId="{9AB32DE8-9EB7-4A4C-838E-2A0D8828CDAA}" destId="{EB1CC876-66DD-4A75-B47F-79507A427898}" srcOrd="1" destOrd="0" presId="urn:microsoft.com/office/officeart/2005/8/layout/vList4"/>
    <dgm:cxn modelId="{A822CBB4-6983-4DEC-8CBE-F5BA3D985FA7}" type="presParOf" srcId="{9AB32DE8-9EB7-4A4C-838E-2A0D8828CDAA}" destId="{D2600429-E556-46F6-80E8-880C4820F655}" srcOrd="2" destOrd="0" presId="urn:microsoft.com/office/officeart/2005/8/layout/vList4"/>
    <dgm:cxn modelId="{81AE150A-E1FB-4EAD-B7C8-691AA97891B0}" type="presParOf" srcId="{3245D8A3-8E5E-4370-9560-7D50F08D1AAC}" destId="{83EBCC5F-57AF-408C-86D9-F0E2ACBBE12B}" srcOrd="7" destOrd="0" presId="urn:microsoft.com/office/officeart/2005/8/layout/vList4"/>
    <dgm:cxn modelId="{2CF45B34-36CE-4F53-BEE6-A1E5418315BF}" type="presParOf" srcId="{3245D8A3-8E5E-4370-9560-7D50F08D1AAC}" destId="{D671913D-787A-4165-BF27-FBE28E32140A}" srcOrd="8" destOrd="0" presId="urn:microsoft.com/office/officeart/2005/8/layout/vList4"/>
    <dgm:cxn modelId="{2F124BE6-24CF-4644-9DE3-00595F4EC23F}" type="presParOf" srcId="{D671913D-787A-4165-BF27-FBE28E32140A}" destId="{24F30434-915D-401A-842A-C3A44E75A979}" srcOrd="0" destOrd="0" presId="urn:microsoft.com/office/officeart/2005/8/layout/vList4"/>
    <dgm:cxn modelId="{277444A2-0AAA-44A6-AD51-B0CEA85F7373}" type="presParOf" srcId="{D671913D-787A-4165-BF27-FBE28E32140A}" destId="{950174B9-C3EC-407B-9908-DBD126F0CF41}" srcOrd="1" destOrd="0" presId="urn:microsoft.com/office/officeart/2005/8/layout/vList4"/>
    <dgm:cxn modelId="{85CA24B1-888A-44A2-ABEE-B45D28ABC074}" type="presParOf" srcId="{D671913D-787A-4165-BF27-FBE28E32140A}" destId="{BE359720-3DA6-45D3-B11C-BC16643AE4C6}" srcOrd="2" destOrd="0" presId="urn:microsoft.com/office/officeart/2005/8/layout/vList4"/>
    <dgm:cxn modelId="{D57A5367-B50D-4C1F-9BDA-67AEB7489A7E}" type="presParOf" srcId="{3245D8A3-8E5E-4370-9560-7D50F08D1AAC}" destId="{C92EF613-86C2-41A3-8E40-41CCD6533A25}" srcOrd="9" destOrd="0" presId="urn:microsoft.com/office/officeart/2005/8/layout/vList4"/>
    <dgm:cxn modelId="{8C22E6F5-ACE2-4967-BBE9-7C6DFE303036}" type="presParOf" srcId="{3245D8A3-8E5E-4370-9560-7D50F08D1AAC}" destId="{5501A42F-8519-4F4C-A382-D5698CC9EB98}" srcOrd="10" destOrd="0" presId="urn:microsoft.com/office/officeart/2005/8/layout/vList4"/>
    <dgm:cxn modelId="{FC40BD94-FEF9-4078-B70E-60D95683E243}" type="presParOf" srcId="{5501A42F-8519-4F4C-A382-D5698CC9EB98}" destId="{0451AC9A-80EA-4040-A601-D0B64C634769}" srcOrd="0" destOrd="0" presId="urn:microsoft.com/office/officeart/2005/8/layout/vList4"/>
    <dgm:cxn modelId="{F4C0E8EE-3C89-4C69-B9FC-7CB8C6E3D64E}" type="presParOf" srcId="{5501A42F-8519-4F4C-A382-D5698CC9EB98}" destId="{652C01DF-6697-4345-A0E8-6D9D71FC067D}" srcOrd="1" destOrd="0" presId="urn:microsoft.com/office/officeart/2005/8/layout/vList4"/>
    <dgm:cxn modelId="{723AF948-A621-4EE5-A4D2-F8F8448372E2}" type="presParOf" srcId="{5501A42F-8519-4F4C-A382-D5698CC9EB98}" destId="{FF945313-E4F2-443C-9640-F8236C883CA0}" srcOrd="2" destOrd="0" presId="urn:microsoft.com/office/officeart/2005/8/layout/vList4"/>
    <dgm:cxn modelId="{9F3E1BD8-6EC9-4B9A-9C99-DADF1EAC596F}" type="presParOf" srcId="{3245D8A3-8E5E-4370-9560-7D50F08D1AAC}" destId="{4ACE9022-A491-4746-BF11-8D981CC25E13}" srcOrd="11" destOrd="0" presId="urn:microsoft.com/office/officeart/2005/8/layout/vList4"/>
    <dgm:cxn modelId="{5BF7ED99-8F8B-4F51-87F6-502AB2CE44DF}" type="presParOf" srcId="{3245D8A3-8E5E-4370-9560-7D50F08D1AAC}" destId="{52FEB890-62E1-4FA0-BDD3-B9C9A73AC6EC}" srcOrd="12" destOrd="0" presId="urn:microsoft.com/office/officeart/2005/8/layout/vList4"/>
    <dgm:cxn modelId="{5279FA02-274F-45F9-AD13-037FF0115E35}" type="presParOf" srcId="{52FEB890-62E1-4FA0-BDD3-B9C9A73AC6EC}" destId="{5409D7A6-CC75-4C85-8991-EB5D7E28A32C}" srcOrd="0" destOrd="0" presId="urn:microsoft.com/office/officeart/2005/8/layout/vList4"/>
    <dgm:cxn modelId="{E43CFC97-B77A-4536-9D94-B20FF7158E48}" type="presParOf" srcId="{52FEB890-62E1-4FA0-BDD3-B9C9A73AC6EC}" destId="{3D67FE96-9C43-493B-A35A-BE8C89C56380}" srcOrd="1" destOrd="0" presId="urn:microsoft.com/office/officeart/2005/8/layout/vList4"/>
    <dgm:cxn modelId="{D38BCC78-B3C3-42C3-A0BE-43A6335196A6}" type="presParOf" srcId="{52FEB890-62E1-4FA0-BDD3-B9C9A73AC6EC}" destId="{AF33F1AF-16D3-496F-A982-1F3CBCF4FF8E}" srcOrd="2" destOrd="0" presId="urn:microsoft.com/office/officeart/2005/8/layout/vList4"/>
    <dgm:cxn modelId="{E792BFB3-AD8E-4630-9133-4D1C8F3AD824}" type="presParOf" srcId="{3245D8A3-8E5E-4370-9560-7D50F08D1AAC}" destId="{3F77CCF2-5A1B-4171-9950-5A4EA6297782}" srcOrd="13" destOrd="0" presId="urn:microsoft.com/office/officeart/2005/8/layout/vList4"/>
    <dgm:cxn modelId="{BF6FA6FC-3872-4B80-87B5-514C5D3C15FA}" type="presParOf" srcId="{3245D8A3-8E5E-4370-9560-7D50F08D1AAC}" destId="{1C6DEF61-7DE4-4DB2-88CF-A29B18B2A57B}" srcOrd="14" destOrd="0" presId="urn:microsoft.com/office/officeart/2005/8/layout/vList4"/>
    <dgm:cxn modelId="{F6E86536-1ABC-4D96-B00F-E7FF2BCC0400}" type="presParOf" srcId="{1C6DEF61-7DE4-4DB2-88CF-A29B18B2A57B}" destId="{0663B67C-F1DA-4AE8-B977-A72746B0B55A}" srcOrd="0" destOrd="0" presId="urn:microsoft.com/office/officeart/2005/8/layout/vList4"/>
    <dgm:cxn modelId="{25F23B03-2F10-40F1-B93C-D06EDA6D6A21}" type="presParOf" srcId="{1C6DEF61-7DE4-4DB2-88CF-A29B18B2A57B}" destId="{2B57F23D-5CBE-4272-A6F4-7FAA825DD5F1}" srcOrd="1" destOrd="0" presId="urn:microsoft.com/office/officeart/2005/8/layout/vList4"/>
    <dgm:cxn modelId="{447162C0-2096-4D68-8833-5CE1E17BEE9B}" type="presParOf" srcId="{1C6DEF61-7DE4-4DB2-88CF-A29B18B2A57B}" destId="{DD756981-072A-4F78-ABC7-E2A848633815}" srcOrd="2" destOrd="0" presId="urn:microsoft.com/office/officeart/2005/8/layout/vList4"/>
    <dgm:cxn modelId="{B45CB449-12A8-45AE-82D5-76E7B9A38DED}" type="presParOf" srcId="{3245D8A3-8E5E-4370-9560-7D50F08D1AAC}" destId="{E0FA4780-42E5-4D96-9EA9-AFC90BAEB194}" srcOrd="15" destOrd="0" presId="urn:microsoft.com/office/officeart/2005/8/layout/vList4"/>
    <dgm:cxn modelId="{7F2AA951-DA41-41C3-B26B-561614B1E165}" type="presParOf" srcId="{3245D8A3-8E5E-4370-9560-7D50F08D1AAC}" destId="{F5029F3B-CDB2-44B7-954A-4E4749636DCA}" srcOrd="16" destOrd="0" presId="urn:microsoft.com/office/officeart/2005/8/layout/vList4"/>
    <dgm:cxn modelId="{07E83D3D-7D4D-41FF-BDCF-BAA907F16BCC}" type="presParOf" srcId="{F5029F3B-CDB2-44B7-954A-4E4749636DCA}" destId="{A07D94F9-EF30-4E20-8074-E413B239BE21}" srcOrd="0" destOrd="0" presId="urn:microsoft.com/office/officeart/2005/8/layout/vList4"/>
    <dgm:cxn modelId="{BBD1C076-4AA0-4062-AF6E-0BFFC9882661}" type="presParOf" srcId="{F5029F3B-CDB2-44B7-954A-4E4749636DCA}" destId="{345EE191-2927-4C04-BBA1-919BF1F7941C}" srcOrd="1" destOrd="0" presId="urn:microsoft.com/office/officeart/2005/8/layout/vList4"/>
    <dgm:cxn modelId="{C4475822-75A5-4EE6-A6C9-67F017646310}" type="presParOf" srcId="{F5029F3B-CDB2-44B7-954A-4E4749636DCA}" destId="{C195AAFC-E8BF-40C9-B2F5-85621CF3B988}" srcOrd="2" destOrd="0" presId="urn:microsoft.com/office/officeart/2005/8/layout/vList4"/>
    <dgm:cxn modelId="{A1118350-863B-43C9-A6FA-E4B512B703DC}" type="presParOf" srcId="{3245D8A3-8E5E-4370-9560-7D50F08D1AAC}" destId="{D0A85CFD-6D98-4CF0-8A55-F4BCC6FC3771}" srcOrd="17" destOrd="0" presId="urn:microsoft.com/office/officeart/2005/8/layout/vList4"/>
    <dgm:cxn modelId="{E9155745-59CC-487F-8C93-AA3AA44B26A5}" type="presParOf" srcId="{3245D8A3-8E5E-4370-9560-7D50F08D1AAC}" destId="{94C32681-5B23-4625-9591-31D5A6915637}" srcOrd="18" destOrd="0" presId="urn:microsoft.com/office/officeart/2005/8/layout/vList4"/>
    <dgm:cxn modelId="{31DD0128-CAB2-426D-8438-E4DC98CC0201}" type="presParOf" srcId="{94C32681-5B23-4625-9591-31D5A6915637}" destId="{21FD6BEC-2BE4-4D3B-9A53-4987D8EC21AC}" srcOrd="0" destOrd="0" presId="urn:microsoft.com/office/officeart/2005/8/layout/vList4"/>
    <dgm:cxn modelId="{8B59C2AA-3F8B-413B-87DF-F514CDE42C4A}" type="presParOf" srcId="{94C32681-5B23-4625-9591-31D5A6915637}" destId="{D2F6CFBC-E310-4008-BC7E-CB6B12D9A319}" srcOrd="1" destOrd="0" presId="urn:microsoft.com/office/officeart/2005/8/layout/vList4"/>
    <dgm:cxn modelId="{23D20066-96D5-4A12-A64B-2DE7B7E22A38}" type="presParOf" srcId="{94C32681-5B23-4625-9591-31D5A6915637}" destId="{98518E50-33B5-489D-8AF9-BC11CE515B19}" srcOrd="2" destOrd="0" presId="urn:microsoft.com/office/officeart/2005/8/layout/vList4"/>
    <dgm:cxn modelId="{EDF08B85-D904-4A33-87A9-06786BD039CA}" type="presParOf" srcId="{3245D8A3-8E5E-4370-9560-7D50F08D1AAC}" destId="{80A128C3-D91C-4A8E-897E-BE277EDC32F6}" srcOrd="19" destOrd="0" presId="urn:microsoft.com/office/officeart/2005/8/layout/vList4"/>
    <dgm:cxn modelId="{BED1A218-BA9F-43F4-A577-F4DE1652BB0E}" type="presParOf" srcId="{3245D8A3-8E5E-4370-9560-7D50F08D1AAC}" destId="{1B86AED6-E9C3-474C-A1B9-5352341B06AF}" srcOrd="20" destOrd="0" presId="urn:microsoft.com/office/officeart/2005/8/layout/vList4"/>
    <dgm:cxn modelId="{EF68284E-F7F1-496F-BD7B-168F39C52ADB}" type="presParOf" srcId="{1B86AED6-E9C3-474C-A1B9-5352341B06AF}" destId="{19D75B96-0BDF-4D45-9CDA-670E68961379}" srcOrd="0" destOrd="0" presId="urn:microsoft.com/office/officeart/2005/8/layout/vList4"/>
    <dgm:cxn modelId="{EDB9E11D-310F-454B-9F21-311C32F5A495}" type="presParOf" srcId="{1B86AED6-E9C3-474C-A1B9-5352341B06AF}" destId="{B2B9AF7E-0611-4D90-B154-64C9BDFC0B76}" srcOrd="1" destOrd="0" presId="urn:microsoft.com/office/officeart/2005/8/layout/vList4"/>
    <dgm:cxn modelId="{A380D878-7A48-468D-9945-0C173183FD1A}" type="presParOf" srcId="{1B86AED6-E9C3-474C-A1B9-5352341B06AF}" destId="{19010068-538E-4E7A-921F-CCE3278EC84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9888" y="-1245712"/>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Define Objectives</a:t>
          </a:r>
        </a:p>
        <a:p>
          <a:pPr marL="228600" lvl="1" indent="-228600" algn="l" defTabSz="889000">
            <a:lnSpc>
              <a:spcPct val="90000"/>
            </a:lnSpc>
            <a:spcBef>
              <a:spcPct val="0"/>
            </a:spcBef>
            <a:spcAft>
              <a:spcPct val="15000"/>
            </a:spcAft>
            <a:buChar char="•"/>
          </a:pPr>
          <a:r>
            <a:rPr lang="en-US" sz="2000" kern="1200" dirty="0">
              <a:latin typeface="+mj-lt"/>
            </a:rPr>
            <a:t>Identify Data Sources</a:t>
          </a:r>
        </a:p>
      </dsp:txBody>
      <dsp:txXfrm rot="-5400000">
        <a:off x="4275636" y="177616"/>
        <a:ext cx="3704749" cy="907169"/>
      </dsp:txXfrm>
    </dsp:sp>
    <dsp:sp modelId="{FCE31E78-3DAC-4692-A464-D0C835B3F5C0}">
      <dsp:nvSpPr>
        <dsp:cNvPr id="0" name=""/>
        <dsp:cNvSpPr/>
      </dsp:nvSpPr>
      <dsp:spPr>
        <a:xfrm>
          <a:off x="111" y="2874"/>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Business Understanding</a:t>
          </a:r>
        </a:p>
      </dsp:txBody>
      <dsp:txXfrm>
        <a:off x="61456" y="64219"/>
        <a:ext cx="4152834" cy="1133961"/>
      </dsp:txXfrm>
    </dsp:sp>
    <dsp:sp modelId="{B35FD520-5FF0-41BD-887C-8B0911FFCB12}">
      <dsp:nvSpPr>
        <dsp:cNvPr id="0" name=""/>
        <dsp:cNvSpPr/>
      </dsp:nvSpPr>
      <dsp:spPr>
        <a:xfrm rot="5400000">
          <a:off x="5649888" y="73771"/>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Ingest Data</a:t>
          </a:r>
        </a:p>
        <a:p>
          <a:pPr marL="228600" lvl="1" indent="-228600" algn="l" defTabSz="889000">
            <a:lnSpc>
              <a:spcPct val="90000"/>
            </a:lnSpc>
            <a:spcBef>
              <a:spcPct val="0"/>
            </a:spcBef>
            <a:spcAft>
              <a:spcPct val="15000"/>
            </a:spcAft>
            <a:buChar char="•"/>
          </a:pPr>
          <a:r>
            <a:rPr lang="en-US" sz="2000" kern="1200" dirty="0">
              <a:latin typeface="+mj-lt"/>
            </a:rPr>
            <a:t>Explore Data</a:t>
          </a:r>
        </a:p>
        <a:p>
          <a:pPr marL="228600" lvl="1" indent="-228600" algn="l" defTabSz="889000">
            <a:lnSpc>
              <a:spcPct val="90000"/>
            </a:lnSpc>
            <a:spcBef>
              <a:spcPct val="0"/>
            </a:spcBef>
            <a:spcAft>
              <a:spcPct val="15000"/>
            </a:spcAft>
            <a:buChar char="•"/>
          </a:pPr>
          <a:r>
            <a:rPr lang="en-US" sz="2000" kern="1200" dirty="0">
              <a:latin typeface="+mj-lt"/>
            </a:rPr>
            <a:t>Update Data</a:t>
          </a:r>
        </a:p>
      </dsp:txBody>
      <dsp:txXfrm rot="-5400000">
        <a:off x="4275636" y="1497099"/>
        <a:ext cx="3704749" cy="907169"/>
      </dsp:txXfrm>
    </dsp:sp>
    <dsp:sp modelId="{3E606814-09D9-4B4C-8F40-66F312978EEB}">
      <dsp:nvSpPr>
        <dsp:cNvPr id="0" name=""/>
        <dsp:cNvSpPr/>
      </dsp:nvSpPr>
      <dsp:spPr>
        <a:xfrm>
          <a:off x="111" y="1322358"/>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Data Acquisition and Understanding</a:t>
          </a:r>
        </a:p>
      </dsp:txBody>
      <dsp:txXfrm>
        <a:off x="61456" y="1383703"/>
        <a:ext cx="4152834" cy="1133961"/>
      </dsp:txXfrm>
    </dsp:sp>
    <dsp:sp modelId="{EF322D6C-1CB6-431F-8B42-A64D898D2824}">
      <dsp:nvSpPr>
        <dsp:cNvPr id="0" name=""/>
        <dsp:cNvSpPr/>
      </dsp:nvSpPr>
      <dsp:spPr>
        <a:xfrm rot="5400000">
          <a:off x="5649888" y="1393255"/>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dsp:txBody>
      <dsp:txXfrm rot="-5400000">
        <a:off x="4275636" y="2816583"/>
        <a:ext cx="3704749" cy="907169"/>
      </dsp:txXfrm>
    </dsp:sp>
    <dsp:sp modelId="{D8CBC06D-2193-488F-8EDE-5FAA991E0B6B}">
      <dsp:nvSpPr>
        <dsp:cNvPr id="0" name=""/>
        <dsp:cNvSpPr/>
      </dsp:nvSpPr>
      <dsp:spPr>
        <a:xfrm>
          <a:off x="111" y="2641842"/>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Modeling</a:t>
          </a:r>
        </a:p>
      </dsp:txBody>
      <dsp:txXfrm>
        <a:off x="61456" y="2703187"/>
        <a:ext cx="4152834" cy="1133961"/>
      </dsp:txXfrm>
    </dsp:sp>
    <dsp:sp modelId="{DE1FE771-1582-4775-9E8F-B758D933162D}">
      <dsp:nvSpPr>
        <dsp:cNvPr id="0" name=""/>
        <dsp:cNvSpPr/>
      </dsp:nvSpPr>
      <dsp:spPr>
        <a:xfrm rot="5400000">
          <a:off x="5649888" y="2712739"/>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136067"/>
        <a:ext cx="3704749" cy="907169"/>
      </dsp:txXfrm>
    </dsp:sp>
    <dsp:sp modelId="{C971C0CD-D6D6-4BD2-B517-483DD2B85EA0}">
      <dsp:nvSpPr>
        <dsp:cNvPr id="0" name=""/>
        <dsp:cNvSpPr/>
      </dsp:nvSpPr>
      <dsp:spPr>
        <a:xfrm>
          <a:off x="111" y="3961326"/>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Deployment</a:t>
          </a:r>
        </a:p>
      </dsp:txBody>
      <dsp:txXfrm>
        <a:off x="61456" y="4022671"/>
        <a:ext cx="4152834" cy="1133961"/>
      </dsp:txXfrm>
    </dsp:sp>
    <dsp:sp modelId="{E36319A3-4DDD-4596-A48B-3AFC2FB82E08}">
      <dsp:nvSpPr>
        <dsp:cNvPr id="0" name=""/>
        <dsp:cNvSpPr/>
      </dsp:nvSpPr>
      <dsp:spPr>
        <a:xfrm rot="5400000">
          <a:off x="5649888" y="4032223"/>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Testing and Validation</a:t>
          </a:r>
        </a:p>
        <a:p>
          <a:pPr marL="228600" lvl="1" indent="-228600" algn="l" defTabSz="889000">
            <a:lnSpc>
              <a:spcPct val="90000"/>
            </a:lnSpc>
            <a:spcBef>
              <a:spcPct val="0"/>
            </a:spcBef>
            <a:spcAft>
              <a:spcPct val="15000"/>
            </a:spcAft>
            <a:buChar char="•"/>
          </a:pPr>
          <a:r>
            <a:rPr lang="en-US" sz="2000" kern="1200" dirty="0">
              <a:latin typeface="+mj-lt"/>
            </a:rPr>
            <a:t>Handoff</a:t>
          </a:r>
        </a:p>
        <a:p>
          <a:pPr marL="228600" lvl="1" indent="-228600" algn="l" defTabSz="889000">
            <a:lnSpc>
              <a:spcPct val="90000"/>
            </a:lnSpc>
            <a:spcBef>
              <a:spcPct val="0"/>
            </a:spcBef>
            <a:spcAft>
              <a:spcPct val="15000"/>
            </a:spcAft>
            <a:buChar char="•"/>
          </a:pPr>
          <a:r>
            <a:rPr lang="en-US" sz="2000" kern="1200" dirty="0">
              <a:latin typeface="+mj-lt"/>
            </a:rPr>
            <a:t>Re-train and re-score</a:t>
          </a:r>
        </a:p>
      </dsp:txBody>
      <dsp:txXfrm rot="-5400000">
        <a:off x="4275636" y="5455551"/>
        <a:ext cx="3704749" cy="907169"/>
      </dsp:txXfrm>
    </dsp:sp>
    <dsp:sp modelId="{C5DBDEB5-64EF-486D-ADE8-9AD2774135B2}">
      <dsp:nvSpPr>
        <dsp:cNvPr id="0" name=""/>
        <dsp:cNvSpPr/>
      </dsp:nvSpPr>
      <dsp:spPr>
        <a:xfrm>
          <a:off x="111" y="5280810"/>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Customer Acceptance</a:t>
          </a:r>
        </a:p>
      </dsp:txBody>
      <dsp:txXfrm>
        <a:off x="61456" y="5342155"/>
        <a:ext cx="4152834" cy="1133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AABC-2A80-4D18-AB70-CD76795B5F08}">
      <dsp:nvSpPr>
        <dsp:cNvPr id="0" name=""/>
        <dsp:cNvSpPr/>
      </dsp:nvSpPr>
      <dsp:spPr>
        <a:xfrm>
          <a:off x="0" y="0"/>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Cortana, Cognitive Services, Bot Framework</a:t>
          </a:r>
        </a:p>
      </dsp:txBody>
      <dsp:txXfrm>
        <a:off x="1675952" y="0"/>
        <a:ext cx="6425008" cy="557603"/>
      </dsp:txXfrm>
    </dsp:sp>
    <dsp:sp modelId="{36A321AB-B414-459A-92C0-C559ED15EF30}">
      <dsp:nvSpPr>
        <dsp:cNvPr id="0" name=""/>
        <dsp:cNvSpPr/>
      </dsp:nvSpPr>
      <dsp:spPr>
        <a:xfrm>
          <a:off x="46598" y="53364"/>
          <a:ext cx="974626" cy="446083"/>
        </a:xfrm>
        <a:prstGeom prst="roundRect">
          <a:avLst>
            <a:gd name="adj" fmla="val 10000"/>
          </a:avLst>
        </a:prstGeom>
        <a:blipFill rotWithShape="1">
          <a:blip xmlns:r="http://schemas.openxmlformats.org/officeDocument/2006/relationships" r:embed="rId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DBD55-6070-4E85-AA3A-6F7522DCF49F}">
      <dsp:nvSpPr>
        <dsp:cNvPr id="0" name=""/>
        <dsp:cNvSpPr/>
      </dsp:nvSpPr>
      <dsp:spPr>
        <a:xfrm>
          <a:off x="0" y="613364"/>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Power BI</a:t>
          </a:r>
        </a:p>
      </dsp:txBody>
      <dsp:txXfrm>
        <a:off x="1675952" y="613364"/>
        <a:ext cx="6425008" cy="557603"/>
      </dsp:txXfrm>
    </dsp:sp>
    <dsp:sp modelId="{49D4FFC3-C990-4FEA-ADFC-9F2B001FE866}">
      <dsp:nvSpPr>
        <dsp:cNvPr id="0" name=""/>
        <dsp:cNvSpPr/>
      </dsp:nvSpPr>
      <dsp:spPr>
        <a:xfrm>
          <a:off x="46598" y="666729"/>
          <a:ext cx="974626" cy="446083"/>
        </a:xfrm>
        <a:prstGeom prst="roundRect">
          <a:avLst>
            <a:gd name="adj" fmla="val 10000"/>
          </a:avLst>
        </a:prstGeom>
        <a:blipFill rotWithShape="1">
          <a:blip xmlns:r="http://schemas.openxmlformats.org/officeDocument/2006/relationships" r:embed="rId2"/>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218B0-FF83-4B81-B386-3F5787FB84AE}">
      <dsp:nvSpPr>
        <dsp:cNvPr id="0" name=""/>
        <dsp:cNvSpPr/>
      </dsp:nvSpPr>
      <dsp:spPr>
        <a:xfrm>
          <a:off x="0" y="122672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Stream Analytics</a:t>
          </a:r>
        </a:p>
      </dsp:txBody>
      <dsp:txXfrm>
        <a:off x="1675952" y="1226728"/>
        <a:ext cx="6425008" cy="557603"/>
      </dsp:txXfrm>
    </dsp:sp>
    <dsp:sp modelId="{1DF032E0-13E8-404C-A3CD-F57FFFAF656E}">
      <dsp:nvSpPr>
        <dsp:cNvPr id="0" name=""/>
        <dsp:cNvSpPr/>
      </dsp:nvSpPr>
      <dsp:spPr>
        <a:xfrm>
          <a:off x="46598" y="1280093"/>
          <a:ext cx="974626" cy="446083"/>
        </a:xfrm>
        <a:prstGeom prst="roundRect">
          <a:avLst>
            <a:gd name="adj" fmla="val 10000"/>
          </a:avLst>
        </a:prstGeom>
        <a:blipFill rotWithShape="1">
          <a:blip xmlns:r="http://schemas.openxmlformats.org/officeDocument/2006/relationships" r:embed="rId3"/>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4900C-2DC2-4F9C-83EA-B674B8C455C3}">
      <dsp:nvSpPr>
        <dsp:cNvPr id="0" name=""/>
        <dsp:cNvSpPr/>
      </dsp:nvSpPr>
      <dsp:spPr>
        <a:xfrm>
          <a:off x="0" y="184009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HDInsight</a:t>
          </a:r>
        </a:p>
      </dsp:txBody>
      <dsp:txXfrm>
        <a:off x="1675952" y="1840092"/>
        <a:ext cx="6425008" cy="557603"/>
      </dsp:txXfrm>
    </dsp:sp>
    <dsp:sp modelId="{EB1CC876-66DD-4A75-B47F-79507A427898}">
      <dsp:nvSpPr>
        <dsp:cNvPr id="0" name=""/>
        <dsp:cNvSpPr/>
      </dsp:nvSpPr>
      <dsp:spPr>
        <a:xfrm>
          <a:off x="46598" y="1893457"/>
          <a:ext cx="974626" cy="446083"/>
        </a:xfrm>
        <a:prstGeom prst="roundRect">
          <a:avLst>
            <a:gd name="adj" fmla="val 10000"/>
          </a:avLst>
        </a:prstGeom>
        <a:blipFill rotWithShape="1">
          <a:blip xmlns:r="http://schemas.openxmlformats.org/officeDocument/2006/relationships" r:embed="rId4"/>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30434-915D-401A-842A-C3A44E75A979}">
      <dsp:nvSpPr>
        <dsp:cNvPr id="0" name=""/>
        <dsp:cNvSpPr/>
      </dsp:nvSpPr>
      <dsp:spPr>
        <a:xfrm>
          <a:off x="0" y="2453456"/>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Azure Machine Learning (MRS)</a:t>
          </a:r>
        </a:p>
      </dsp:txBody>
      <dsp:txXfrm>
        <a:off x="1675952" y="2453456"/>
        <a:ext cx="6425008" cy="557603"/>
      </dsp:txXfrm>
    </dsp:sp>
    <dsp:sp modelId="{950174B9-C3EC-407B-9908-DBD126F0CF41}">
      <dsp:nvSpPr>
        <dsp:cNvPr id="0" name=""/>
        <dsp:cNvSpPr/>
      </dsp:nvSpPr>
      <dsp:spPr>
        <a:xfrm>
          <a:off x="46598" y="2506821"/>
          <a:ext cx="974626" cy="446083"/>
        </a:xfrm>
        <a:prstGeom prst="roundRect">
          <a:avLst>
            <a:gd name="adj" fmla="val 10000"/>
          </a:avLst>
        </a:prstGeom>
        <a:blipFill rotWithShape="1">
          <a:blip xmlns:r="http://schemas.openxmlformats.org/officeDocument/2006/relationships" r:embed="rId5"/>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1AC9A-80EA-4040-A601-D0B64C634769}">
      <dsp:nvSpPr>
        <dsp:cNvPr id="0" name=""/>
        <dsp:cNvSpPr/>
      </dsp:nvSpPr>
      <dsp:spPr>
        <a:xfrm>
          <a:off x="0" y="3066821"/>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SQL Data Warehouse (SQL DB, Document DB)</a:t>
          </a:r>
        </a:p>
      </dsp:txBody>
      <dsp:txXfrm>
        <a:off x="1675952" y="3066821"/>
        <a:ext cx="6425008" cy="557603"/>
      </dsp:txXfrm>
    </dsp:sp>
    <dsp:sp modelId="{652C01DF-6697-4345-A0E8-6D9D71FC067D}">
      <dsp:nvSpPr>
        <dsp:cNvPr id="0" name=""/>
        <dsp:cNvSpPr/>
      </dsp:nvSpPr>
      <dsp:spPr>
        <a:xfrm>
          <a:off x="46598" y="3120186"/>
          <a:ext cx="974626" cy="446083"/>
        </a:xfrm>
        <a:prstGeom prst="roundRect">
          <a:avLst>
            <a:gd name="adj" fmla="val 10000"/>
          </a:avLst>
        </a:prstGeom>
        <a:blipFill rotWithShape="1">
          <a:blip xmlns:r="http://schemas.openxmlformats.org/officeDocument/2006/relationships" r:embed="rId6"/>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9D7A6-CC75-4C85-8991-EB5D7E28A32C}">
      <dsp:nvSpPr>
        <dsp:cNvPr id="0" name=""/>
        <dsp:cNvSpPr/>
      </dsp:nvSpPr>
      <dsp:spPr>
        <a:xfrm>
          <a:off x="0" y="3680185"/>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Lake</a:t>
          </a:r>
        </a:p>
      </dsp:txBody>
      <dsp:txXfrm>
        <a:off x="1675952" y="3680185"/>
        <a:ext cx="6425008" cy="557603"/>
      </dsp:txXfrm>
    </dsp:sp>
    <dsp:sp modelId="{3D67FE96-9C43-493B-A35A-BE8C89C56380}">
      <dsp:nvSpPr>
        <dsp:cNvPr id="0" name=""/>
        <dsp:cNvSpPr/>
      </dsp:nvSpPr>
      <dsp:spPr>
        <a:xfrm>
          <a:off x="56319" y="3723834"/>
          <a:ext cx="974626" cy="446083"/>
        </a:xfrm>
        <a:prstGeom prst="roundRect">
          <a:avLst>
            <a:gd name="adj" fmla="val 10000"/>
          </a:avLst>
        </a:prstGeom>
        <a:blipFill rotWithShape="1">
          <a:blip xmlns:r="http://schemas.openxmlformats.org/officeDocument/2006/relationships" r:embed="rId7"/>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3B67C-F1DA-4AE8-B977-A72746B0B55A}">
      <dsp:nvSpPr>
        <dsp:cNvPr id="0" name=""/>
        <dsp:cNvSpPr/>
      </dsp:nvSpPr>
      <dsp:spPr>
        <a:xfrm>
          <a:off x="0" y="4293549"/>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Event Hubs</a:t>
          </a:r>
        </a:p>
      </dsp:txBody>
      <dsp:txXfrm>
        <a:off x="1675952" y="4293549"/>
        <a:ext cx="6425008" cy="557603"/>
      </dsp:txXfrm>
    </dsp:sp>
    <dsp:sp modelId="{2B57F23D-5CBE-4272-A6F4-7FAA825DD5F1}">
      <dsp:nvSpPr>
        <dsp:cNvPr id="0" name=""/>
        <dsp:cNvSpPr/>
      </dsp:nvSpPr>
      <dsp:spPr>
        <a:xfrm>
          <a:off x="46598" y="4337198"/>
          <a:ext cx="974626" cy="446083"/>
        </a:xfrm>
        <a:prstGeom prst="roundRect">
          <a:avLst>
            <a:gd name="adj" fmla="val 10000"/>
          </a:avLst>
        </a:prstGeom>
        <a:blipFill rotWithShape="1">
          <a:blip xmlns:r="http://schemas.openxmlformats.org/officeDocument/2006/relationships" r:embed="rId8"/>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D94F9-EF30-4E20-8074-E413B239BE21}">
      <dsp:nvSpPr>
        <dsp:cNvPr id="0" name=""/>
        <dsp:cNvSpPr/>
      </dsp:nvSpPr>
      <dsp:spPr>
        <a:xfrm>
          <a:off x="0" y="4906913"/>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Factory</a:t>
          </a:r>
        </a:p>
      </dsp:txBody>
      <dsp:txXfrm>
        <a:off x="1675952" y="4906913"/>
        <a:ext cx="6425008" cy="557603"/>
      </dsp:txXfrm>
    </dsp:sp>
    <dsp:sp modelId="{345EE191-2927-4C04-BBA1-919BF1F7941C}">
      <dsp:nvSpPr>
        <dsp:cNvPr id="0" name=""/>
        <dsp:cNvSpPr/>
      </dsp:nvSpPr>
      <dsp:spPr>
        <a:xfrm>
          <a:off x="46598" y="4960278"/>
          <a:ext cx="974626" cy="446083"/>
        </a:xfrm>
        <a:prstGeom prst="roundRect">
          <a:avLst>
            <a:gd name="adj" fmla="val 10000"/>
          </a:avLst>
        </a:prstGeom>
        <a:blipFill rotWithShape="1">
          <a:blip xmlns:r="http://schemas.openxmlformats.org/officeDocument/2006/relationships" r:embed="rId9"/>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FD6BEC-2BE4-4D3B-9A53-4987D8EC21AC}">
      <dsp:nvSpPr>
        <dsp:cNvPr id="0" name=""/>
        <dsp:cNvSpPr/>
      </dsp:nvSpPr>
      <dsp:spPr>
        <a:xfrm>
          <a:off x="0" y="552027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Catalog</a:t>
          </a:r>
        </a:p>
      </dsp:txBody>
      <dsp:txXfrm>
        <a:off x="1675952" y="5520278"/>
        <a:ext cx="6425008" cy="557603"/>
      </dsp:txXfrm>
    </dsp:sp>
    <dsp:sp modelId="{D2F6CFBC-E310-4008-BC7E-CB6B12D9A319}">
      <dsp:nvSpPr>
        <dsp:cNvPr id="0" name=""/>
        <dsp:cNvSpPr/>
      </dsp:nvSpPr>
      <dsp:spPr>
        <a:xfrm>
          <a:off x="46598" y="5573643"/>
          <a:ext cx="974626" cy="446083"/>
        </a:xfrm>
        <a:prstGeom prst="roundRect">
          <a:avLst>
            <a:gd name="adj" fmla="val 10000"/>
          </a:avLst>
        </a:prstGeom>
        <a:blipFill rotWithShape="1">
          <a:blip xmlns:r="http://schemas.openxmlformats.org/officeDocument/2006/relationships" r:embed="rId10"/>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75B96-0BDF-4D45-9CDA-670E68961379}">
      <dsp:nvSpPr>
        <dsp:cNvPr id="0" name=""/>
        <dsp:cNvSpPr/>
      </dsp:nvSpPr>
      <dsp:spPr>
        <a:xfrm>
          <a:off x="0" y="613364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Microsoft Azure</a:t>
          </a:r>
        </a:p>
      </dsp:txBody>
      <dsp:txXfrm>
        <a:off x="1675952" y="6133642"/>
        <a:ext cx="6425008" cy="557603"/>
      </dsp:txXfrm>
    </dsp:sp>
    <dsp:sp modelId="{B2B9AF7E-0611-4D90-B154-64C9BDFC0B76}">
      <dsp:nvSpPr>
        <dsp:cNvPr id="0" name=""/>
        <dsp:cNvSpPr/>
      </dsp:nvSpPr>
      <dsp:spPr>
        <a:xfrm>
          <a:off x="46598" y="6187007"/>
          <a:ext cx="974626" cy="446083"/>
        </a:xfrm>
        <a:prstGeom prst="roundRect">
          <a:avLst>
            <a:gd name="adj" fmla="val 10000"/>
          </a:avLst>
        </a:prstGeom>
        <a:blipFill rotWithShape="1">
          <a:blip xmlns:r="http://schemas.openxmlformats.org/officeDocument/2006/relationships" r:embed="rId1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2/14/2017 8:01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3" name="Rectangle 2"/>
          <p:cNvSpPr/>
          <p:nvPr/>
        </p:nvSpPr>
        <p:spPr>
          <a:xfrm>
            <a:off x="2566930" y="202169"/>
            <a:ext cx="3910070" cy="276999"/>
          </a:xfrm>
          <a:prstGeom prst="rect">
            <a:avLst/>
          </a:prstGeom>
        </p:spPr>
        <p:txBody>
          <a:bodyPr wrap="square">
            <a:spAutoFit/>
          </a:bodyPr>
          <a:lstStyle/>
          <a:p>
            <a:pPr algn="r"/>
            <a:r>
              <a:rPr lang="en-US" sz="1200" b="1"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1" dirty="0">
              <a:solidFill>
                <a:schemeClr val="accent6">
                  <a:lumMod val="75000"/>
                </a:schemeClr>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05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rtanaanalytic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asp.net/aspnet/overview/developing-apps-with-windows-azure/building-real-world-cloud-apps-with-windows-azure/data-storage-option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hannel9.msdn.com/Blogs/Windows-Azure/Azure-Storage-5-Minute-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azure.microsoft.com/en-us/documentation/articles/storage-introduction/"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en-us/documentation/articles/storage-introduc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azure.microsoft.com/en-us/pricing/details/storage/" TargetMode="External"/><Relationship Id="rId4" Type="http://schemas.openxmlformats.org/officeDocument/2006/relationships/hyperlink" Target="https://azure.microsoft.com/en-us/documentation/articles/storage-scalability-targets/"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msdn.microsoft.com/library/azure/mt163683.aspx" TargetMode="External"/><Relationship Id="rId3" Type="http://schemas.openxmlformats.org/officeDocument/2006/relationships/hyperlink" Target="https://portal.azure.com/" TargetMode="External"/><Relationship Id="rId7" Type="http://schemas.openxmlformats.org/officeDocument/2006/relationships/hyperlink" Target="http://msdn.microsoft.com/library/azure/ee460799.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azure.microsoft.com/en-us/documentation/articles/storage-azure-cli/" TargetMode="External"/><Relationship Id="rId5" Type="http://schemas.openxmlformats.org/officeDocument/2006/relationships/hyperlink" Target="https://azure.microsoft.com/en-us/documentation/articles/storage-use-azcopy/" TargetMode="External"/><Relationship Id="rId4" Type="http://schemas.openxmlformats.org/officeDocument/2006/relationships/hyperlink" Target="https://azure.microsoft.com/en-us/documentation/articles/storage-powershell-guide-ful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aka.ms/downloadazcopy"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azure.microsoft.com/en-us/documentation/articles/storage-use-azcopy/"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veeam.com/fastscp-azure-vm.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torageexplorer.com/" TargetMode="External"/><Relationship Id="rId3" Type="http://schemas.openxmlformats.org/officeDocument/2006/relationships/hyperlink" Target="https://azure.microsoft.com/en-us/documentation/articles/storage-powershell-guide-full/" TargetMode="External"/><Relationship Id="rId7" Type="http://schemas.openxmlformats.org/officeDocument/2006/relationships/hyperlink" Target="https://azure.microsoft.com/en-us/downloads/"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azure.microsoft.com/en-us/documentation/articles/storage-dotnet-how-to-use-blobs/" TargetMode="External"/><Relationship Id="rId5" Type="http://schemas.openxmlformats.org/officeDocument/2006/relationships/hyperlink" Target="https://azure.microsoft.com/en-us/documentation/articles/automation-intro/" TargetMode="External"/><Relationship Id="rId10" Type="http://schemas.openxmlformats.org/officeDocument/2006/relationships/hyperlink" Target="https://azure.microsoft.com/en-us/documentation/articles/storage-import-export-service/" TargetMode="External"/><Relationship Id="rId4" Type="http://schemas.openxmlformats.org/officeDocument/2006/relationships/hyperlink" Target="https://azure.microsoft.com/en-us/documentation/articles/data-factory-data-movement-activities/" TargetMode="External"/><Relationship Id="rId9" Type="http://schemas.openxmlformats.org/officeDocument/2006/relationships/hyperlink" Target="https://azure.microsoft.com/en-us/documentation/articles/storage-use-azcopy/"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zure.microsoft.com/en-us/documentation/articles/vpn-gateway-about-vpngateway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azure.microsoft.com/en-us/documentation/articles/expressroute-faqs/" TargetMode="External"/><Relationship Id="rId4" Type="http://schemas.openxmlformats.org/officeDocument/2006/relationships/hyperlink" Target="https://azure.microsoft.com/en-us/documentation/articles/vpn-gateway-vpn-faq/#connecting-to-virtual-networks"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anshuster.com/apstat/apstat_chap01.pdf"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sdn.microsoft.com/en-us/library/mt590947.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www.simple-talk.com/cloud/data-science/data-science-laboratory-system---testing-the-text-tools-and-sample-data/" TargetMode="External"/><Relationship Id="rId5" Type="http://schemas.openxmlformats.org/officeDocument/2006/relationships/hyperlink" Target="http://www.excelfunctions.net/Excel-Statistical-Functions.html" TargetMode="External"/><Relationship Id="rId4" Type="http://schemas.openxmlformats.org/officeDocument/2006/relationships/hyperlink" Target="https://blogs.technet.microsoft.com/machinelearning/2015/09/24/data-exploration-with-azure-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v-europe.com/crisp-dm-methodolog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zure.microsoft.com/en-us/documentation/articles/data-science-process-walkthroughs/" TargetMode="External"/><Relationship Id="rId5" Type="http://schemas.openxmlformats.org/officeDocument/2006/relationships/hyperlink" Target="https://azure.microsoft.com/en-us/documentation/learning-paths/cortana-analytics-process/" TargetMode="External"/><Relationship Id="rId4" Type="http://schemas.openxmlformats.org/officeDocument/2006/relationships/hyperlink" Target="https://azure.microsoft.com/en-us/documentation/articles/data-science-process-overview/"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azure.microsoft.com/en-us/campaigns/data-lake/" TargetMode="External"/><Relationship Id="rId13" Type="http://schemas.openxmlformats.org/officeDocument/2006/relationships/hyperlink" Target="http://azure.microsoft.com/en-us/services/stream-analytics/" TargetMode="External"/><Relationship Id="rId18" Type="http://schemas.openxmlformats.org/officeDocument/2006/relationships/hyperlink" Target="https://www.microsoft.com/cognitive-services" TargetMode="External"/><Relationship Id="rId3" Type="http://schemas.openxmlformats.org/officeDocument/2006/relationships/hyperlink" Target="http://microsoftazure.com/" TargetMode="External"/><Relationship Id="rId21" Type="http://schemas.openxmlformats.org/officeDocument/2006/relationships/hyperlink" Target="https://gallery.cortanaintelligence.com/" TargetMode="External"/><Relationship Id="rId7" Type="http://schemas.openxmlformats.org/officeDocument/2006/relationships/hyperlink" Target="http://azure.microsoft.com/en-us/services/event-hubs/" TargetMode="External"/><Relationship Id="rId12" Type="http://schemas.openxmlformats.org/officeDocument/2006/relationships/hyperlink" Target="http://azure.microsoft.com/en-us/services/hdinsight/" TargetMode="External"/><Relationship Id="rId17" Type="http://schemas.openxmlformats.org/officeDocument/2006/relationships/hyperlink" Target="https://developer.microsoft.com/en-us/Cortana" TargetMode="External"/><Relationship Id="rId2" Type="http://schemas.openxmlformats.org/officeDocument/2006/relationships/slide" Target="../slides/slide5.xml"/><Relationship Id="rId16" Type="http://schemas.openxmlformats.org/officeDocument/2006/relationships/hyperlink" Target="https://blogs.windows.com/buildingapps/2015/08/25/using-cortana-to-interact-with-your-customers-10-by-10/" TargetMode="External"/><Relationship Id="rId20" Type="http://schemas.openxmlformats.org/officeDocument/2006/relationships/hyperlink" Target="https://www.microsoft.com/en-us/server-cloud/cortana-intelligence-suite/what-is-cortana-intelligence.aspx" TargetMode="External"/><Relationship Id="rId1" Type="http://schemas.openxmlformats.org/officeDocument/2006/relationships/notesMaster" Target="../notesMasters/notesMaster1.xml"/><Relationship Id="rId6" Type="http://schemas.openxmlformats.org/officeDocument/2006/relationships/hyperlink" Target="http://azure.microsoft.com/en-us/services/data-factory/" TargetMode="External"/><Relationship Id="rId11" Type="http://schemas.openxmlformats.org/officeDocument/2006/relationships/hyperlink" Target="http://azure.microsoft.com/en-us/services/machine-learning/" TargetMode="External"/><Relationship Id="rId5" Type="http://schemas.openxmlformats.org/officeDocument/2006/relationships/hyperlink" Target="http://azure.microsoft.com/en-us/services/data-catalog" TargetMode="External"/><Relationship Id="rId15" Type="http://schemas.openxmlformats.org/officeDocument/2006/relationships/hyperlink" Target="http://blogs.windows.com/buildingapps/2014/09/23/cortana-integration-and-speech-recognition-new-code-samples/" TargetMode="External"/><Relationship Id="rId10" Type="http://schemas.openxmlformats.org/officeDocument/2006/relationships/hyperlink" Target="http://azure.microsoft.com/en-us/services/sql-data-warehouse/" TargetMode="External"/><Relationship Id="rId19" Type="http://schemas.openxmlformats.org/officeDocument/2006/relationships/hyperlink" Target="https://dev.botframework.com/" TargetMode="External"/><Relationship Id="rId4" Type="http://schemas.openxmlformats.org/officeDocument/2006/relationships/hyperlink" Target="https://azure.microsoft.com/en-us/documentation/services/storage/" TargetMode="External"/><Relationship Id="rId9" Type="http://schemas.openxmlformats.org/officeDocument/2006/relationships/hyperlink" Target="https://azure.microsoft.com/en-us/services/documentdb/" TargetMode="External"/><Relationship Id="rId14" Type="http://schemas.openxmlformats.org/officeDocument/2006/relationships/hyperlink" Target="https://powerbi.microsoft.com/" TargetMode="External"/><Relationship Id="rId22" Type="http://schemas.openxmlformats.org/officeDocument/2006/relationships/hyperlink" Target="https://caqs.azure.net/#galle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sdn.microsoft.com/en-us/library/aa291820(v=vs.71).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data-science-prepare-data/"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icrosoft.com/en-us/documentation/articles/data-catalog-get-starte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page: </a:t>
            </a:r>
            <a:r>
              <a:rPr lang="en-US" sz="1800" baseline="0" dirty="0">
                <a:hlinkClick r:id="rId3"/>
              </a:rPr>
              <a:t>http://cortanaanalytics.com</a:t>
            </a:r>
            <a:r>
              <a:rPr lang="en-US" sz="1800" baseline="0" dirty="0"/>
              <a:t> </a:t>
            </a:r>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endParaRPr>
          </a:p>
        </p:txBody>
      </p:sp>
    </p:spTree>
    <p:extLst>
      <p:ext uri="{BB962C8B-B14F-4D97-AF65-F5344CB8AC3E}">
        <p14:creationId xmlns:p14="http://schemas.microsoft.com/office/powerpoint/2010/main" val="36616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600" dirty="0"/>
              <a:t>Data Storage Options (Building Real-World Cloud Apps with Azure): </a:t>
            </a:r>
            <a:r>
              <a:rPr lang="en-US" sz="1600" dirty="0">
                <a:hlinkClick r:id="rId3"/>
              </a:rPr>
              <a:t>https://www.asp.net/aspnet/overview/developing-apps-with-windows-azure/building-real-world-cloud-apps-with-windows-azure/data-storage-options</a:t>
            </a:r>
            <a:r>
              <a:rPr lang="en-US" sz="16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53613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600" b="0" i="0" kern="1200" dirty="0">
                <a:solidFill>
                  <a:schemeClr val="tx1"/>
                </a:solidFill>
                <a:effectLst/>
                <a:latin typeface="Segoe UI" pitchFamily="34" charset="0"/>
                <a:hlinkClick r:id="rId3"/>
              </a:rPr>
              <a:t>https://channel9.msdn.com/Blogs/Windows-Azure/Azure-Storage-5-Minute-Overview</a:t>
            </a:r>
            <a:r>
              <a:rPr lang="en-US" sz="1600" b="0" i="0" kern="1200" dirty="0">
                <a:solidFill>
                  <a:schemeClr val="tx1"/>
                </a:solidFill>
                <a:effectLst/>
                <a:latin typeface="Segoe UI" pitchFamily="34" charset="0"/>
              </a:rPr>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600" b="0" i="0" kern="1200" dirty="0">
                <a:solidFill>
                  <a:schemeClr val="tx1"/>
                </a:solidFill>
                <a:effectLst/>
                <a:latin typeface="Segoe UI" pitchFamily="34" charset="0"/>
                <a:hlinkClick r:id="rId4"/>
              </a:rPr>
              <a:t>https://azure.microsoft.com/en-us/documentation/articles/storage-introduction/</a:t>
            </a:r>
            <a:r>
              <a:rPr lang="en-US" sz="1600" b="0" i="0" kern="1200" dirty="0">
                <a:solidFill>
                  <a:schemeClr val="tx1"/>
                </a:solidFill>
                <a:effectLst/>
                <a:latin typeface="Segoe UI" pitchFamily="34" charset="0"/>
              </a:rPr>
              <a:t> </a:t>
            </a:r>
          </a:p>
          <a:p>
            <a:endParaRPr lang="en-US" sz="16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40409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normAutofit/>
          </a:bodyPr>
          <a:lstStyle/>
          <a:p>
            <a:pPr marL="228600" indent="-228600" rtl="0" fontAlgn="ctr">
              <a:buFont typeface="+mj-lt"/>
              <a:buAutoNum type="arabicPeriod"/>
            </a:pPr>
            <a:r>
              <a:rPr lang="en-US" sz="1800" b="0" i="0" kern="1200" dirty="0">
                <a:solidFill>
                  <a:schemeClr val="tx1"/>
                </a:solidFill>
                <a:effectLst/>
                <a:ea typeface="+mn-ea"/>
                <a:cs typeface="+mn-cs"/>
              </a:rPr>
              <a:t>Locations and Redundancy</a:t>
            </a:r>
            <a:r>
              <a:rPr lang="en-US" sz="1800" b="0" i="0" kern="1200" baseline="0" dirty="0">
                <a:solidFill>
                  <a:schemeClr val="tx1"/>
                </a:solidFill>
                <a:effectLst/>
                <a:ea typeface="+mn-ea"/>
                <a:cs typeface="+mn-cs"/>
              </a:rPr>
              <a:t> Overview: </a:t>
            </a:r>
            <a:r>
              <a:rPr lang="en-US" sz="1800" kern="1200" dirty="0">
                <a:solidFill>
                  <a:schemeClr val="tx1"/>
                </a:solidFill>
                <a:ea typeface="+mn-ea"/>
                <a:cs typeface="+mn-cs"/>
                <a:hlinkClick r:id="rId3"/>
              </a:rPr>
              <a:t>https://azure.microsoft.com/en-us/documentation/articles/storage-introduction/</a:t>
            </a:r>
            <a:r>
              <a:rPr lang="en-US" sz="1800" kern="1200" dirty="0">
                <a:solidFill>
                  <a:schemeClr val="tx1"/>
                </a:solidFill>
                <a:ea typeface="+mn-ea"/>
                <a:cs typeface="+mn-cs"/>
              </a:rPr>
              <a:t>  </a:t>
            </a:r>
            <a:endParaRPr lang="en-US" sz="1800" b="0" i="0" kern="1200" dirty="0">
              <a:solidFill>
                <a:schemeClr val="tx1"/>
              </a:solidFill>
              <a:effectLst/>
              <a:ea typeface="+mn-ea"/>
              <a:cs typeface="+mn-cs"/>
            </a:endParaRPr>
          </a:p>
          <a:p>
            <a:pPr marL="228600" indent="-228600" rtl="0" fontAlgn="ctr">
              <a:buFont typeface="+mj-lt"/>
              <a:buAutoNum type="arabicPeriod"/>
            </a:pPr>
            <a:r>
              <a:rPr lang="en-US" sz="1800" b="0" i="0" kern="1200" dirty="0">
                <a:solidFill>
                  <a:schemeClr val="tx1"/>
                </a:solidFill>
                <a:effectLst/>
                <a:ea typeface="+mn-ea"/>
                <a:cs typeface="+mn-cs"/>
              </a:rPr>
              <a:t>Affects on Scalability</a:t>
            </a:r>
            <a:r>
              <a:rPr lang="en-US" sz="1800" b="0" i="0" kern="1200" baseline="0" dirty="0">
                <a:solidFill>
                  <a:schemeClr val="tx1"/>
                </a:solidFill>
                <a:effectLst/>
                <a:ea typeface="+mn-ea"/>
                <a:cs typeface="+mn-cs"/>
              </a:rPr>
              <a:t> and Performance Targets: </a:t>
            </a:r>
            <a:r>
              <a:rPr lang="en-US" sz="1800" kern="1200" dirty="0">
                <a:solidFill>
                  <a:schemeClr val="tx1"/>
                </a:solidFill>
                <a:ea typeface="+mn-ea"/>
                <a:cs typeface="+mn-cs"/>
                <a:hlinkClick r:id="rId4"/>
              </a:rPr>
              <a:t>https://azure.microsoft.com/en-us/documentation/articles/storage-scalability-targets/</a:t>
            </a:r>
            <a:r>
              <a:rPr lang="en-US" sz="1800" kern="1200" dirty="0">
                <a:solidFill>
                  <a:schemeClr val="tx1"/>
                </a:solidFill>
                <a:ea typeface="+mn-ea"/>
                <a:cs typeface="+mn-cs"/>
              </a:rPr>
              <a:t>  </a:t>
            </a:r>
          </a:p>
          <a:p>
            <a:pPr marL="228600" indent="-228600" rtl="0" fontAlgn="ctr">
              <a:buFont typeface="+mj-lt"/>
              <a:buAutoNum type="arabicPeriod"/>
            </a:pPr>
            <a:r>
              <a:rPr lang="en-US" sz="1800" b="0" i="0" kern="1200" dirty="0">
                <a:solidFill>
                  <a:schemeClr val="tx1"/>
                </a:solidFill>
                <a:effectLst/>
                <a:ea typeface="+mn-ea"/>
                <a:cs typeface="+mn-cs"/>
              </a:rPr>
              <a:t>Pricing Details:</a:t>
            </a:r>
            <a:r>
              <a:rPr lang="en-US" sz="1800" b="0" i="0" kern="1200" baseline="0" dirty="0">
                <a:solidFill>
                  <a:schemeClr val="tx1"/>
                </a:solidFill>
                <a:effectLst/>
                <a:ea typeface="+mn-ea"/>
                <a:cs typeface="+mn-cs"/>
              </a:rPr>
              <a:t> </a:t>
            </a:r>
            <a:r>
              <a:rPr lang="en-US" sz="1800" b="0" i="0" kern="1200" baseline="0" dirty="0">
                <a:solidFill>
                  <a:schemeClr val="tx1"/>
                </a:solidFill>
                <a:effectLst/>
                <a:ea typeface="+mn-ea"/>
                <a:cs typeface="+mn-cs"/>
                <a:hlinkClick r:id="rId5"/>
              </a:rPr>
              <a:t>https://azure.microsoft.com/en-us/pricing/details/storage/</a:t>
            </a:r>
            <a:r>
              <a:rPr lang="en-US" sz="1800" b="0" i="0" kern="1200" baseline="0" dirty="0">
                <a:solidFill>
                  <a:schemeClr val="tx1"/>
                </a:solidFill>
                <a:effectLst/>
                <a:ea typeface="+mn-ea"/>
                <a:cs typeface="+mn-cs"/>
              </a:rPr>
              <a:t>  </a:t>
            </a:r>
            <a:endParaRPr lang="en-US" sz="1800" b="0" i="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7118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800" dirty="0"/>
              <a:t>Azure</a:t>
            </a:r>
            <a:r>
              <a:rPr lang="en-US" sz="1800" baseline="0" dirty="0"/>
              <a:t> Portal - </a:t>
            </a:r>
            <a:r>
              <a:rPr lang="en-US" sz="1800" dirty="0">
                <a:hlinkClick r:id="rId3"/>
              </a:rPr>
              <a:t>https://portal.azure.com/</a:t>
            </a:r>
            <a:r>
              <a:rPr lang="en-US" sz="1800" dirty="0"/>
              <a:t> </a:t>
            </a:r>
          </a:p>
          <a:p>
            <a:pPr marL="228600" indent="-228600">
              <a:buFont typeface="+mj-lt"/>
              <a:buAutoNum type="arabicPeriod"/>
            </a:pPr>
            <a:r>
              <a:rPr lang="en-US" sz="1800" dirty="0"/>
              <a:t>Azure PowerShell - </a:t>
            </a:r>
            <a:r>
              <a:rPr lang="en-US" sz="1800" dirty="0">
                <a:hlinkClick r:id="rId4"/>
              </a:rPr>
              <a:t>https://azure.microsoft.com/en-us/documentation/articles/storage-powershell-guide-full/</a:t>
            </a:r>
            <a:r>
              <a:rPr lang="en-US" sz="1800" dirty="0"/>
              <a:t> </a:t>
            </a:r>
          </a:p>
          <a:p>
            <a:pPr marL="228600" indent="-228600">
              <a:buFont typeface="+mj-lt"/>
              <a:buAutoNum type="arabicPeriod"/>
            </a:pPr>
            <a:r>
              <a:rPr lang="en-US" sz="1800" dirty="0"/>
              <a:t>AZCOPY - </a:t>
            </a:r>
            <a:r>
              <a:rPr lang="en-US" sz="1800" dirty="0">
                <a:hlinkClick r:id="rId5"/>
              </a:rPr>
              <a:t>https://azure.microsoft.com/en-us/documentation/articles/storage-use-azcopy/</a:t>
            </a:r>
            <a:r>
              <a:rPr lang="en-US" sz="1800" dirty="0"/>
              <a:t> </a:t>
            </a:r>
          </a:p>
          <a:p>
            <a:pPr marL="228600" indent="-228600">
              <a:buFont typeface="+mj-lt"/>
              <a:buAutoNum type="arabicPeriod"/>
            </a:pPr>
            <a:r>
              <a:rPr lang="en-US" sz="1800" dirty="0"/>
              <a:t>Azure</a:t>
            </a:r>
            <a:r>
              <a:rPr lang="en-US" sz="1800" baseline="0" dirty="0"/>
              <a:t> CLI - </a:t>
            </a:r>
            <a:r>
              <a:rPr lang="en-US" sz="1800" dirty="0">
                <a:hlinkClick r:id="rId6"/>
              </a:rPr>
              <a:t>https://azure.microsoft.com/en-us/documentation/articles/storage-azure-cli/</a:t>
            </a:r>
            <a:r>
              <a:rPr lang="en-US" sz="1800" dirty="0"/>
              <a:t> </a:t>
            </a:r>
          </a:p>
          <a:p>
            <a:pPr marL="228600" indent="-228600">
              <a:buFont typeface="+mj-lt"/>
              <a:buAutoNum type="arabicPeriod"/>
            </a:pPr>
            <a:r>
              <a:rPr lang="en-US" sz="1800" dirty="0"/>
              <a:t>Service management REST API - </a:t>
            </a:r>
            <a:r>
              <a:rPr lang="en-US" sz="1800" dirty="0">
                <a:hlinkClick r:id="rId7"/>
              </a:rPr>
              <a:t>http://msdn.microsoft.com/library/azure/ee460799.aspx</a:t>
            </a:r>
            <a:r>
              <a:rPr lang="en-US" sz="1800" dirty="0"/>
              <a:t> </a:t>
            </a:r>
          </a:p>
          <a:p>
            <a:pPr marL="228600" indent="-228600">
              <a:buFont typeface="+mj-lt"/>
              <a:buAutoNum type="arabicPeriod"/>
            </a:pPr>
            <a:r>
              <a:rPr lang="en-US" sz="1800" dirty="0"/>
              <a:t>Azure Storage Resource Provider REST API - </a:t>
            </a:r>
            <a:r>
              <a:rPr lang="en-US" sz="1800" dirty="0">
                <a:hlinkClick r:id="rId8"/>
              </a:rPr>
              <a:t>https://msdn.microsoft.com/library/azure/mt163683.aspx</a:t>
            </a:r>
            <a:r>
              <a:rPr lang="en-US" sz="1800" dirty="0"/>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70991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Open the Azure Portal, locate your Storage Account (or create one if you have not), and a Container (or create one if you have not). Note the name of the SA and the Container, and your storage key.</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From your DVSM, or if you installed the Azure PowerShell tools locally, open a command prompt. </a:t>
            </a:r>
          </a:p>
          <a:p>
            <a:pPr marL="445862" marR="0" lvl="1"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kern="1200" dirty="0">
                <a:solidFill>
                  <a:schemeClr val="tx1"/>
                </a:solidFill>
                <a:latin typeface="Segoe UI Light" pitchFamily="34" charset="0"/>
                <a:ea typeface="+mn-ea"/>
                <a:cs typeface="+mn-cs"/>
              </a:rPr>
              <a:t>If you do not have the AZCOPY command, download and install it here: </a:t>
            </a:r>
            <a:r>
              <a:rPr lang="en-US" sz="1200" kern="1200" dirty="0">
                <a:solidFill>
                  <a:schemeClr val="tx1"/>
                </a:solidFill>
                <a:latin typeface="Segoe UI Light" pitchFamily="34" charset="0"/>
                <a:ea typeface="+mn-ea"/>
                <a:cs typeface="+mn-cs"/>
                <a:hlinkClick r:id="rId3"/>
              </a:rPr>
              <a:t>http://aka.ms/downloadazcopy</a:t>
            </a:r>
            <a:r>
              <a:rPr lang="en-US" sz="1200" kern="1200" dirty="0">
                <a:solidFill>
                  <a:schemeClr val="tx1"/>
                </a:solidFill>
                <a:latin typeface="Segoe UI Light" pitchFamily="34" charset="0"/>
                <a:ea typeface="+mn-ea"/>
                <a:cs typeface="+mn-cs"/>
              </a:rPr>
              <a:t>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Navigate to this page: </a:t>
            </a:r>
            <a:r>
              <a:rPr lang="en-US" sz="1600" kern="1200" dirty="0">
                <a:solidFill>
                  <a:schemeClr val="tx1"/>
                </a:solidFill>
                <a:latin typeface="Segoe UI Light" pitchFamily="34" charset="0"/>
                <a:ea typeface="+mn-ea"/>
                <a:cs typeface="+mn-cs"/>
                <a:hlinkClick r:id="rId4"/>
              </a:rPr>
              <a:t>https://azure.microsoft.com/en-us/documentation/articles/storage-use-azcopy/</a:t>
            </a:r>
            <a:r>
              <a:rPr lang="en-US" sz="1600" kern="1200" dirty="0">
                <a:solidFill>
                  <a:schemeClr val="tx1"/>
                </a:solidFill>
                <a:latin typeface="Segoe UI Light" pitchFamily="34" charset="0"/>
                <a:ea typeface="+mn-ea"/>
                <a:cs typeface="+mn-cs"/>
              </a:rPr>
              <a:t>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Locate the section marked “</a:t>
            </a:r>
            <a:r>
              <a:rPr lang="en-US" sz="1600" b="1" kern="1200" dirty="0">
                <a:solidFill>
                  <a:schemeClr val="tx1"/>
                </a:solidFill>
                <a:latin typeface="Segoe UI Light" pitchFamily="34" charset="0"/>
                <a:ea typeface="+mn-ea"/>
                <a:cs typeface="+mn-cs"/>
              </a:rPr>
              <a:t>Blob: Upload </a:t>
            </a:r>
            <a:r>
              <a:rPr lang="en-US" sz="1600" kern="1200" dirty="0">
                <a:solidFill>
                  <a:schemeClr val="tx1"/>
                </a:solidFill>
                <a:latin typeface="Segoe UI Light" pitchFamily="34" charset="0"/>
                <a:ea typeface="+mn-ea"/>
                <a:cs typeface="+mn-cs"/>
              </a:rPr>
              <a:t>- </a:t>
            </a:r>
            <a:r>
              <a:rPr lang="en-US" sz="1600" b="1" kern="1200" dirty="0">
                <a:solidFill>
                  <a:schemeClr val="tx1"/>
                </a:solidFill>
                <a:latin typeface="Segoe UI Light" pitchFamily="34" charset="0"/>
                <a:ea typeface="+mn-ea"/>
                <a:cs typeface="+mn-cs"/>
              </a:rPr>
              <a:t>Upload single file</a:t>
            </a:r>
            <a:r>
              <a:rPr lang="en-US" sz="1600" kern="1200" dirty="0">
                <a:solidFill>
                  <a:schemeClr val="tx1"/>
                </a:solidFill>
                <a:latin typeface="Segoe UI Light" pitchFamily="34" charset="0"/>
                <a:ea typeface="+mn-ea"/>
                <a:cs typeface="+mn-cs"/>
              </a:rPr>
              <a:t>” and follow the instructions to load one file to your storage account, using your Storage Account and storage keys.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Next, locate the section on the web page with instructions marked “</a:t>
            </a:r>
            <a:r>
              <a:rPr lang="en-US" sz="1600" b="1" kern="1200" dirty="0">
                <a:solidFill>
                  <a:schemeClr val="tx1"/>
                </a:solidFill>
                <a:latin typeface="Segoe UI Light" pitchFamily="34" charset="0"/>
                <a:ea typeface="+mn-ea"/>
                <a:cs typeface="+mn-cs"/>
              </a:rPr>
              <a:t>Blob: Download</a:t>
            </a:r>
            <a:r>
              <a:rPr lang="en-US" sz="1600" kern="1200" dirty="0">
                <a:solidFill>
                  <a:schemeClr val="tx1"/>
                </a:solidFill>
                <a:latin typeface="Segoe UI Light" pitchFamily="34" charset="0"/>
                <a:ea typeface="+mn-ea"/>
                <a:cs typeface="+mn-cs"/>
              </a:rPr>
              <a:t> - </a:t>
            </a:r>
            <a:r>
              <a:rPr lang="en-US" sz="1600" b="1" kern="1200" dirty="0">
                <a:solidFill>
                  <a:schemeClr val="tx1"/>
                </a:solidFill>
                <a:latin typeface="Segoe UI Light" pitchFamily="34" charset="0"/>
                <a:ea typeface="+mn-ea"/>
                <a:cs typeface="+mn-cs"/>
              </a:rPr>
              <a:t>Download single blob</a:t>
            </a:r>
            <a:r>
              <a:rPr lang="en-US" sz="1600" kern="1200" dirty="0">
                <a:solidFill>
                  <a:schemeClr val="tx1"/>
                </a:solidFill>
                <a:latin typeface="Segoe UI Light" pitchFamily="34" charset="0"/>
                <a:ea typeface="+mn-ea"/>
                <a:cs typeface="+mn-cs"/>
              </a:rPr>
              <a:t>”. Follow the instructions there to copy your file to a new folder on your local computer.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1600"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481860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600" dirty="0"/>
              <a:t>Example of a 3</a:t>
            </a:r>
            <a:r>
              <a:rPr lang="en-US" sz="1600" baseline="30000" dirty="0"/>
              <a:t>rd</a:t>
            </a:r>
            <a:r>
              <a:rPr lang="en-US" sz="1600" dirty="0"/>
              <a:t> Party Solution: </a:t>
            </a:r>
            <a:r>
              <a:rPr lang="en-US" sz="1600" dirty="0">
                <a:hlinkClick r:id="rId3"/>
              </a:rPr>
              <a:t>https://www.veeam.com/fastscp-azure-vm.html</a:t>
            </a:r>
            <a:r>
              <a:rPr lang="en-US" sz="16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78828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240530"/>
            <a:ext cx="6096000" cy="4229100"/>
          </a:xfrm>
        </p:spPr>
        <p:txBody>
          <a:bodyPr/>
          <a:lstStyle/>
          <a:p>
            <a:pPr marL="228600" indent="-228600">
              <a:buAutoNum type="arabicPeriod"/>
            </a:pPr>
            <a:r>
              <a:rPr lang="en-US" sz="1600" dirty="0"/>
              <a:t>PowerShell in Azure Storage - </a:t>
            </a:r>
            <a:r>
              <a:rPr lang="en-US" sz="1600" dirty="0">
                <a:hlinkClick r:id="rId3"/>
              </a:rPr>
              <a:t>https://azure.microsoft.com/en-us/documentation/articles/storage-powershell-guide-full/</a:t>
            </a:r>
            <a:r>
              <a:rPr lang="en-US" sz="1600" dirty="0"/>
              <a:t> </a:t>
            </a:r>
          </a:p>
          <a:p>
            <a:pPr marL="228600" indent="-228600">
              <a:buAutoNum type="arabicPeriod"/>
            </a:pPr>
            <a:r>
              <a:rPr lang="en-US" sz="1600" dirty="0"/>
              <a:t>Azure Data Factory data movement - </a:t>
            </a:r>
            <a:r>
              <a:rPr lang="en-US" sz="1600" dirty="0">
                <a:hlinkClick r:id="rId4"/>
              </a:rPr>
              <a:t>https://azure.microsoft.com/en-us/documentation/articles/data-factory-data-movement-activities/</a:t>
            </a:r>
            <a:r>
              <a:rPr lang="en-US" sz="1600" dirty="0"/>
              <a:t> </a:t>
            </a:r>
          </a:p>
          <a:p>
            <a:pPr marL="228600" indent="-228600">
              <a:buAutoNum type="arabicPeriod"/>
            </a:pPr>
            <a:r>
              <a:rPr lang="en-US" sz="1600" dirty="0"/>
              <a:t>Azure Automation - </a:t>
            </a:r>
            <a:r>
              <a:rPr lang="en-US" sz="1600" dirty="0">
                <a:hlinkClick r:id="rId5"/>
              </a:rPr>
              <a:t>https://azure.microsoft.com/en-us/documentation/articles/automation-intro/</a:t>
            </a:r>
            <a:r>
              <a:rPr lang="en-US" sz="1600" dirty="0"/>
              <a:t> </a:t>
            </a:r>
          </a:p>
          <a:p>
            <a:pPr marL="228600" indent="-228600">
              <a:buAutoNum type="arabicPeriod"/>
            </a:pPr>
            <a:r>
              <a:rPr lang="en-US" sz="1600" dirty="0"/>
              <a:t>Azure</a:t>
            </a:r>
            <a:r>
              <a:rPr lang="en-US" sz="1600" baseline="0" dirty="0"/>
              <a:t> storage SDKs – for examples see </a:t>
            </a:r>
            <a:r>
              <a:rPr lang="en-US" sz="1600" baseline="0" dirty="0">
                <a:hlinkClick r:id="rId6"/>
              </a:rPr>
              <a:t>https://azure.microsoft.com/en-us/documentation/articles/storage-dotnet-how-to-use-blobs/</a:t>
            </a:r>
            <a:r>
              <a:rPr lang="en-US" sz="1600" baseline="0" dirty="0"/>
              <a:t> </a:t>
            </a:r>
          </a:p>
          <a:p>
            <a:pPr marL="228600" indent="-228600">
              <a:buAutoNum type="arabicPeriod"/>
            </a:pPr>
            <a:r>
              <a:rPr lang="en-US" sz="1600" baseline="0" dirty="0"/>
              <a:t>Azure tools and SDKs in general can be downloaded here - </a:t>
            </a:r>
            <a:r>
              <a:rPr lang="en-US" sz="1600" baseline="0" dirty="0">
                <a:hlinkClick r:id="rId7"/>
              </a:rPr>
              <a:t>https://azure.microsoft.com/en-us/downloads/</a:t>
            </a:r>
            <a:r>
              <a:rPr lang="en-US" sz="1600" baseline="0" dirty="0"/>
              <a:t> </a:t>
            </a:r>
          </a:p>
          <a:p>
            <a:pPr marL="228600" indent="-228600">
              <a:buAutoNum type="arabicPeriod"/>
            </a:pPr>
            <a:r>
              <a:rPr lang="en-US" sz="1600" dirty="0"/>
              <a:t>MS</a:t>
            </a:r>
            <a:r>
              <a:rPr lang="en-US" sz="1600" baseline="0" dirty="0"/>
              <a:t> Azure Storage Explorer -</a:t>
            </a:r>
            <a:r>
              <a:rPr lang="en-US" sz="1600" dirty="0"/>
              <a:t> </a:t>
            </a:r>
            <a:r>
              <a:rPr lang="en-US" sz="1600" dirty="0">
                <a:hlinkClick r:id="rId8"/>
              </a:rPr>
              <a:t>http://storageexplorer.com/</a:t>
            </a:r>
            <a:r>
              <a:rPr lang="en-US" sz="1600" dirty="0"/>
              <a:t> </a:t>
            </a:r>
          </a:p>
          <a:p>
            <a:pPr marL="228600" indent="-228600">
              <a:buAutoNum type="arabicPeriod"/>
            </a:pPr>
            <a:r>
              <a:rPr lang="en-US" sz="1600" dirty="0" err="1"/>
              <a:t>AzCopy</a:t>
            </a:r>
            <a:r>
              <a:rPr lang="en-US" sz="1600" dirty="0"/>
              <a:t> - </a:t>
            </a:r>
            <a:r>
              <a:rPr lang="en-US" sz="1600" dirty="0">
                <a:hlinkClick r:id="rId9"/>
              </a:rPr>
              <a:t>https://azure.microsoft.com/en-us/documentation/articles/storage-use-azcopy/</a:t>
            </a:r>
            <a:r>
              <a:rPr lang="en-US" sz="1600" dirty="0"/>
              <a:t> </a:t>
            </a:r>
          </a:p>
          <a:p>
            <a:pPr marL="228600" indent="-228600">
              <a:buAutoNum type="arabicPeriod"/>
            </a:pPr>
            <a:r>
              <a:rPr lang="en-US" sz="1600" dirty="0"/>
              <a:t>Import/Export</a:t>
            </a:r>
            <a:r>
              <a:rPr lang="en-US" sz="1600" baseline="0" dirty="0"/>
              <a:t> service - </a:t>
            </a:r>
            <a:r>
              <a:rPr lang="en-US" sz="1600" baseline="0" dirty="0">
                <a:hlinkClick r:id="rId10"/>
              </a:rPr>
              <a:t>https://azure.microsoft.com/en-us/documentation/articles/storage-import-export-service/</a:t>
            </a:r>
            <a:r>
              <a:rPr lang="en-US" sz="1600" baseline="0" dirty="0"/>
              <a:t> </a:t>
            </a:r>
            <a:endParaRPr lang="en-US" sz="16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1279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a:xfrm>
            <a:off x="519113" y="4274820"/>
            <a:ext cx="5815012" cy="4183380"/>
          </a:xfrm>
        </p:spPr>
        <p:txBody>
          <a:bodyPr/>
          <a:lstStyle/>
          <a:p>
            <a:pPr marL="228600" indent="-228600">
              <a:buFont typeface="+mj-lt"/>
              <a:buAutoNum type="arabicPeriod"/>
            </a:pPr>
            <a:r>
              <a:rPr lang="en-US" sz="1800" dirty="0">
                <a:hlinkClick r:id="rId3"/>
              </a:rPr>
              <a:t>https://azure.microsoft.com/en-us/documentation/articles/vpn-gateway-about-vpngateways/</a:t>
            </a:r>
            <a:r>
              <a:rPr lang="en-US" sz="1800" dirty="0"/>
              <a:t> </a:t>
            </a:r>
          </a:p>
          <a:p>
            <a:pPr marL="228600" indent="-228600">
              <a:buFont typeface="+mj-lt"/>
              <a:buAutoNum type="arabicPeriod"/>
            </a:pPr>
            <a:r>
              <a:rPr lang="en-US" sz="1800" dirty="0">
                <a:hlinkClick r:id="rId4"/>
              </a:rPr>
              <a:t>https://azure.microsoft.com/en-us/documentation/articles/vpn-gateway-vpn-faq/#connecting-to-virtual-networks</a:t>
            </a:r>
            <a:r>
              <a:rPr lang="en-US" sz="1800" dirty="0"/>
              <a:t> </a:t>
            </a:r>
          </a:p>
          <a:p>
            <a:pPr marL="228600" indent="-228600">
              <a:buFont typeface="+mj-lt"/>
              <a:buAutoNum type="arabicPeriod"/>
            </a:pPr>
            <a:r>
              <a:rPr lang="en-US" sz="1800" dirty="0">
                <a:hlinkClick r:id="rId5"/>
              </a:rPr>
              <a:t>https://azure.microsoft.com/en-us/documentation/articles/expressroute-faqs/</a:t>
            </a:r>
            <a:r>
              <a:rPr lang="en-US" sz="1800" dirty="0"/>
              <a:t> </a:t>
            </a:r>
          </a:p>
          <a:p>
            <a:endParaRPr lang="en-US" sz="18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61474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600" dirty="0"/>
              <a:t>Understanding the statistics of exploring data: </a:t>
            </a:r>
            <a:r>
              <a:rPr lang="en-US" sz="1600" dirty="0">
                <a:hlinkClick r:id="rId3"/>
              </a:rPr>
              <a:t>http://danshuster.com/apstat/apstat_chap01.pdf</a:t>
            </a:r>
            <a:r>
              <a:rPr lang="en-US" sz="16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444710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800" dirty="0"/>
              <a:t>Data Exploration and Predictive Modeling with R - </a:t>
            </a:r>
            <a:r>
              <a:rPr lang="en-US" sz="1800" dirty="0">
                <a:hlinkClick r:id="rId3"/>
              </a:rPr>
              <a:t>https://msdn.microsoft.com/en-us/library/mt590947.aspx</a:t>
            </a:r>
            <a:r>
              <a:rPr lang="en-US" sz="1800" dirty="0"/>
              <a:t> </a:t>
            </a:r>
          </a:p>
          <a:p>
            <a:pPr marL="228600" indent="-228600">
              <a:buFont typeface="+mj-lt"/>
              <a:buAutoNum type="arabicPeriod"/>
            </a:pPr>
            <a:r>
              <a:rPr lang="en-US" sz="1800" dirty="0"/>
              <a:t>Data Exploration with Azure ML - </a:t>
            </a:r>
            <a:r>
              <a:rPr lang="en-US" sz="1800" dirty="0">
                <a:hlinkClick r:id="rId4"/>
              </a:rPr>
              <a:t>https://blogs.technet.microsoft.com/machinelearning/2015/09/24/data-exploration-with-azure-ml/</a:t>
            </a:r>
            <a:r>
              <a:rPr lang="en-US" sz="1800" dirty="0"/>
              <a:t> </a:t>
            </a:r>
          </a:p>
          <a:p>
            <a:pPr marL="228600" indent="-228600">
              <a:buFont typeface="+mj-lt"/>
              <a:buAutoNum type="arabicPeriod"/>
            </a:pPr>
            <a:r>
              <a:rPr lang="en-US" sz="1800" dirty="0"/>
              <a:t>Statistics Using Excel – </a:t>
            </a:r>
            <a:r>
              <a:rPr lang="en-US" sz="1800" dirty="0">
                <a:hlinkClick r:id="rId5"/>
              </a:rPr>
              <a:t>http://www.excelfunctions.net/Excel-Statistical-Functions.html</a:t>
            </a:r>
            <a:r>
              <a:rPr lang="en-US" sz="1800" dirty="0"/>
              <a:t> </a:t>
            </a:r>
          </a:p>
          <a:p>
            <a:pPr marL="228600" indent="-228600">
              <a:buFont typeface="+mj-lt"/>
              <a:buAutoNum type="arabicPeriod"/>
            </a:pPr>
            <a:r>
              <a:rPr lang="en-US" sz="1800" dirty="0" err="1"/>
              <a:t>Sed</a:t>
            </a:r>
            <a:r>
              <a:rPr lang="en-US" sz="1800" dirty="0"/>
              <a:t>, </a:t>
            </a:r>
            <a:r>
              <a:rPr lang="en-US" sz="1800" dirty="0" err="1"/>
              <a:t>awk</a:t>
            </a:r>
            <a:r>
              <a:rPr lang="en-US" sz="1800" dirty="0"/>
              <a:t>, grep (in Windows as well) - </a:t>
            </a:r>
            <a:r>
              <a:rPr lang="en-US" sz="1800" dirty="0">
                <a:hlinkClick r:id="rId6"/>
              </a:rPr>
              <a:t>https://www.simple-talk.com/cloud/data-science/data-science-laboratory-system---testing-the-text-tools-and-sample-data/</a:t>
            </a:r>
            <a:r>
              <a:rPr lang="en-US" sz="1800" dirty="0"/>
              <a:t>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4" name="Rectangle 3"/>
          <p:cNvSpPr/>
          <p:nvPr/>
        </p:nvSpPr>
        <p:spPr>
          <a:xfrm>
            <a:off x="381000" y="8790702"/>
            <a:ext cx="3429000" cy="230832"/>
          </a:xfrm>
          <a:prstGeom prst="rect">
            <a:avLst/>
          </a:prstGeom>
        </p:spPr>
        <p:txBody>
          <a:bodyPr>
            <a:spAutoFit/>
          </a:bodyPr>
          <a:lstStyle/>
          <a:p>
            <a:r>
              <a:rPr lang="en-US" sz="900" dirty="0"/>
              <a:t>Data Science Blog: https://buckwoody.wordpress.com/</a:t>
            </a:r>
          </a:p>
        </p:txBody>
      </p:sp>
    </p:spTree>
    <p:extLst>
      <p:ext uri="{BB962C8B-B14F-4D97-AF65-F5344CB8AC3E}">
        <p14:creationId xmlns:p14="http://schemas.microsoft.com/office/powerpoint/2010/main" val="154987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At the</a:t>
            </a:r>
            <a:r>
              <a:rPr lang="en-US" sz="1800" baseline="0" dirty="0"/>
              <a:t> end of this Module, you will:</a:t>
            </a:r>
          </a:p>
          <a:p>
            <a:pPr marL="445862" lvl="1" indent="-228600">
              <a:buFont typeface="+mj-lt"/>
              <a:buAutoNum type="arabicPeriod"/>
            </a:pPr>
            <a:r>
              <a:rPr lang="en-US" sz="1800" baseline="0" dirty="0"/>
              <a:t>Understand how to source and document data locations</a:t>
            </a:r>
          </a:p>
          <a:p>
            <a:pPr marL="445862" lvl="1" indent="-228600">
              <a:buFont typeface="+mj-lt"/>
              <a:buAutoNum type="arabicPeriod"/>
            </a:pPr>
            <a:r>
              <a:rPr lang="en-US" sz="1800" baseline="0" dirty="0"/>
              <a:t>Understand feature selection</a:t>
            </a:r>
          </a:p>
          <a:p>
            <a:pPr marL="445862" lvl="1" indent="-228600">
              <a:buFont typeface="+mj-lt"/>
              <a:buAutoNum type="arabicPeriod"/>
            </a:pPr>
            <a:r>
              <a:rPr lang="en-US" sz="1800" baseline="0" dirty="0"/>
              <a:t>Understand Azure Storage Options</a:t>
            </a:r>
          </a:p>
          <a:p>
            <a:pPr marL="445862" lvl="1" indent="-228600">
              <a:buFont typeface="+mj-lt"/>
              <a:buAutoNum type="arabicPeriod"/>
            </a:pPr>
            <a:r>
              <a:rPr lang="en-US" sz="1800" baseline="0" dirty="0"/>
              <a:t>Use various methods to ingest data into Azure Storage</a:t>
            </a:r>
          </a:p>
          <a:p>
            <a:pPr marL="445862" lvl="1" indent="-228600">
              <a:buFont typeface="+mj-lt"/>
              <a:buAutoNum type="arabicPeriod"/>
            </a:pPr>
            <a:r>
              <a:rPr lang="en-US" sz="1800" baseline="0" dirty="0"/>
              <a:t>Examine data stored in Azure Storage</a:t>
            </a:r>
          </a:p>
          <a:p>
            <a:pPr marL="445862" lvl="1" indent="-228600">
              <a:buFont typeface="+mj-lt"/>
              <a:buAutoNum type="arabicPeriod"/>
            </a:pPr>
            <a:r>
              <a:rPr lang="en-US" sz="1800" baseline="0" dirty="0"/>
              <a:t>Use various tools to explore data</a:t>
            </a:r>
          </a:p>
          <a:p>
            <a:endParaRPr lang="en-US" sz="18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71980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Using the </a:t>
            </a:r>
            <a:r>
              <a:rPr lang="en-US" sz="1600" b="1" kern="1200" dirty="0">
                <a:solidFill>
                  <a:schemeClr val="tx1"/>
                </a:solidFill>
                <a:latin typeface="Segoe UI Light" pitchFamily="34" charset="0"/>
                <a:ea typeface="+mn-ea"/>
                <a:cs typeface="+mn-cs"/>
              </a:rPr>
              <a:t>building.csv</a:t>
            </a:r>
            <a:r>
              <a:rPr lang="en-US" sz="1600" kern="1200" dirty="0">
                <a:solidFill>
                  <a:schemeClr val="tx1"/>
                </a:solidFill>
                <a:latin typeface="Segoe UI Light" pitchFamily="34" charset="0"/>
                <a:ea typeface="+mn-ea"/>
                <a:cs typeface="+mn-cs"/>
              </a:rPr>
              <a:t> and </a:t>
            </a:r>
            <a:r>
              <a:rPr lang="en-US" sz="1600" b="1" kern="1200" dirty="0">
                <a:solidFill>
                  <a:schemeClr val="tx1"/>
                </a:solidFill>
                <a:latin typeface="Segoe UI Light" pitchFamily="34" charset="0"/>
                <a:ea typeface="+mn-ea"/>
                <a:cs typeface="+mn-cs"/>
              </a:rPr>
              <a:t>HVAC.csv</a:t>
            </a:r>
            <a:r>
              <a:rPr lang="en-US" sz="1600" kern="1200" dirty="0">
                <a:solidFill>
                  <a:schemeClr val="tx1"/>
                </a:solidFill>
                <a:latin typeface="Segoe UI Light" pitchFamily="34" charset="0"/>
                <a:ea typeface="+mn-ea"/>
                <a:cs typeface="+mn-cs"/>
              </a:rPr>
              <a:t> files in your \Resources folder, use R, Excel, Azure ML or any other exploration tools you’ve seen in the class to explore the shape, size, layout, distribution and other characteristics you can find in the data.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Document that in any format and be ready to discuss. </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97118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Questions?</a:t>
            </a:r>
            <a:endParaRPr lang="en-US" sz="18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8657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This process largely follows the CRISP-DM model: </a:t>
            </a:r>
            <a:r>
              <a:rPr lang="en-US" sz="1800" dirty="0">
                <a:hlinkClick r:id="rId3"/>
              </a:rPr>
              <a:t>http://www.sv-europe.com/crisp-dm-methodology/</a:t>
            </a:r>
            <a:r>
              <a:rPr lang="en-US" sz="1800" dirty="0"/>
              <a:t>  </a:t>
            </a:r>
          </a:p>
          <a:p>
            <a:pPr marL="228600" indent="-228600">
              <a:buFont typeface="+mj-lt"/>
              <a:buAutoNum type="arabicPeriod"/>
            </a:pPr>
            <a:r>
              <a:rPr lang="en-US" sz="1800" dirty="0"/>
              <a:t>It also references the Cortana Intelligence process: </a:t>
            </a:r>
            <a:r>
              <a:rPr lang="en-US" sz="1800" dirty="0">
                <a:hlinkClick r:id="rId4"/>
              </a:rPr>
              <a:t>https://azure.microsoft.com/en-us/documentation/articles/data-science-process-overview/</a:t>
            </a:r>
            <a:r>
              <a:rPr lang="en-US" sz="1800" dirty="0"/>
              <a:t>  </a:t>
            </a:r>
          </a:p>
          <a:p>
            <a:pPr marL="228600" indent="-228600">
              <a:buFont typeface="+mj-lt"/>
              <a:buAutoNum type="arabicPeriod"/>
            </a:pPr>
            <a:r>
              <a:rPr lang="en-US" sz="1800" dirty="0"/>
              <a:t>A complete process diagram</a:t>
            </a:r>
            <a:r>
              <a:rPr lang="en-US" sz="1800" baseline="0" dirty="0"/>
              <a:t> is here: </a:t>
            </a:r>
            <a:r>
              <a:rPr lang="en-US" sz="1800" dirty="0">
                <a:hlinkClick r:id="rId5"/>
              </a:rPr>
              <a:t>https://azure.microsoft.com/en-us/documentation/learning-paths/cortana-analytics-process/</a:t>
            </a:r>
            <a:r>
              <a:rPr lang="en-US" sz="1800" dirty="0"/>
              <a:t> </a:t>
            </a:r>
          </a:p>
          <a:p>
            <a:pPr marL="228600" indent="-228600">
              <a:buFont typeface="+mj-lt"/>
              <a:buAutoNum type="arabicPeriod"/>
            </a:pPr>
            <a:r>
              <a:rPr lang="en-US" sz="1800" dirty="0"/>
              <a:t>Some walkthrough’s of the various services: </a:t>
            </a:r>
            <a:r>
              <a:rPr lang="en-US" sz="1800" dirty="0">
                <a:hlinkClick r:id="rId6"/>
              </a:rPr>
              <a:t>https://azure.microsoft.com/en-us/documentation/articles/data-science-process-walkthroughs/</a:t>
            </a:r>
            <a:r>
              <a:rPr lang="en-US" sz="1800" dirty="0"/>
              <a:t>  </a:t>
            </a:r>
          </a:p>
          <a:p>
            <a:pPr marL="228600" indent="-228600">
              <a:buFont typeface="+mj-lt"/>
              <a:buAutoNum type="arabicPeriod"/>
            </a:pPr>
            <a:r>
              <a:rPr lang="en-US" sz="1800" dirty="0"/>
              <a:t>A</a:t>
            </a:r>
            <a:r>
              <a:rPr lang="en-US" sz="1800" baseline="0" dirty="0"/>
              <a:t>n integrated process and toolset allows for a more close-to-intent deployment</a:t>
            </a:r>
          </a:p>
          <a:p>
            <a:pPr marL="228600" indent="-228600">
              <a:buFont typeface="+mj-lt"/>
              <a:buAutoNum type="arabicPeriod"/>
            </a:pPr>
            <a:r>
              <a:rPr lang="en-US" sz="1800" baseline="0" dirty="0"/>
              <a:t>Iterations are required to close in on the solution – but are harder </a:t>
            </a:r>
            <a:r>
              <a:rPr lang="en-US" sz="1800" baseline="0" dirty="0" err="1"/>
              <a:t>tio</a:t>
            </a:r>
            <a:r>
              <a:rPr lang="en-US" sz="1800" baseline="0" dirty="0"/>
              <a:t> management and monitor</a:t>
            </a:r>
            <a:endParaRPr lang="en-US" sz="1800" dirty="0"/>
          </a:p>
          <a:p>
            <a:pPr marL="228600" indent="-228600">
              <a:buFont typeface="+mj-lt"/>
              <a:buAutoNum type="arabicPeriod"/>
            </a:pPr>
            <a:endParaRPr lang="en-US" sz="18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282563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74320" y="4217670"/>
            <a:ext cx="6297930" cy="4594860"/>
          </a:xfrm>
        </p:spPr>
        <p:txBody>
          <a:bodyPr/>
          <a:lstStyle/>
          <a:p>
            <a:pPr marL="228600" indent="-228600">
              <a:buFont typeface="+mj-lt"/>
              <a:buAutoNum type="arabicPeriod"/>
            </a:pPr>
            <a:r>
              <a:rPr lang="en-US" sz="1200" dirty="0"/>
              <a:t>Platform and Storage: Microsoft Azure – </a:t>
            </a:r>
            <a:r>
              <a:rPr lang="en-US" sz="1200" dirty="0">
                <a:hlinkClick r:id="rId3"/>
              </a:rPr>
              <a:t>http://microsoftazure.com</a:t>
            </a:r>
            <a:r>
              <a:rPr lang="en-US" sz="1200" dirty="0"/>
              <a:t>  Storage: </a:t>
            </a:r>
            <a:r>
              <a:rPr lang="en-US" sz="1200" dirty="0">
                <a:hlinkClick r:id="rId4"/>
              </a:rPr>
              <a:t>https://azure.microsoft.com/en-us/documentation/services/storage/</a:t>
            </a:r>
            <a:r>
              <a:rPr lang="en-US" sz="1200" dirty="0"/>
              <a:t>  </a:t>
            </a:r>
            <a:r>
              <a:rPr lang="en-US" sz="1200" b="1" dirty="0"/>
              <a:t>(Host It)</a:t>
            </a:r>
          </a:p>
          <a:p>
            <a:pPr marL="228600" indent="-228600">
              <a:buFont typeface="+mj-lt"/>
              <a:buAutoNum type="arabicPeriod"/>
            </a:pPr>
            <a:r>
              <a:rPr lang="en-US" sz="1200" dirty="0"/>
              <a:t>Azure Data Catalog: </a:t>
            </a:r>
            <a:r>
              <a:rPr lang="en-US" sz="1200" dirty="0">
                <a:hlinkClick r:id="rId5"/>
              </a:rPr>
              <a:t>http://azure.microsoft.com/en-us/services/data-catalog</a:t>
            </a:r>
            <a:r>
              <a:rPr lang="en-US" sz="1200" dirty="0"/>
              <a:t>  </a:t>
            </a:r>
            <a:r>
              <a:rPr lang="en-US" sz="1200"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dirty="0"/>
              <a:t>Azure Data Factory: </a:t>
            </a:r>
            <a:r>
              <a:rPr lang="en-US" sz="1200" dirty="0">
                <a:hlinkClick r:id="rId6"/>
              </a:rPr>
              <a:t>http://azure.microsoft.com/en-us/services/data-factory/</a:t>
            </a:r>
            <a:r>
              <a:rPr lang="en-US" sz="1200" dirty="0"/>
              <a:t>   </a:t>
            </a:r>
            <a:r>
              <a:rPr lang="en-US" sz="1200" b="1" dirty="0"/>
              <a:t>(Move It)</a:t>
            </a:r>
          </a:p>
          <a:p>
            <a:pPr marL="228600" indent="-228600">
              <a:buFont typeface="+mj-lt"/>
              <a:buAutoNum type="arabicPeriod"/>
            </a:pPr>
            <a:r>
              <a:rPr lang="en-US" sz="1200" dirty="0"/>
              <a:t>Azure Event Hubs: </a:t>
            </a:r>
            <a:r>
              <a:rPr lang="en-US" sz="1200" dirty="0">
                <a:hlinkClick r:id="rId7"/>
              </a:rPr>
              <a:t>http://azure.microsoft.com/en-us/services/event-hubs/</a:t>
            </a:r>
            <a:r>
              <a:rPr lang="en-US" sz="1200" dirty="0"/>
              <a:t>  </a:t>
            </a:r>
            <a:r>
              <a:rPr lang="en-US" sz="1200" b="1" dirty="0"/>
              <a:t>(Bring It)</a:t>
            </a:r>
          </a:p>
          <a:p>
            <a:pPr marL="228600" indent="-228600">
              <a:buFont typeface="+mj-lt"/>
              <a:buAutoNum type="arabicPeriod"/>
            </a:pPr>
            <a:r>
              <a:rPr lang="en-US" sz="1200" dirty="0"/>
              <a:t>Azure Data Lake: </a:t>
            </a:r>
            <a:r>
              <a:rPr lang="en-US" sz="1200" dirty="0">
                <a:hlinkClick r:id="rId8"/>
              </a:rPr>
              <a:t>http://azure.microsoft.com/en-us/campaigns/data-lake/</a:t>
            </a:r>
            <a:r>
              <a:rPr lang="en-US" sz="1200" dirty="0"/>
              <a:t>  </a:t>
            </a:r>
            <a:r>
              <a:rPr lang="en-US" sz="1200" b="1" dirty="0"/>
              <a:t>(Store It)</a:t>
            </a:r>
          </a:p>
          <a:p>
            <a:pPr marL="228600" indent="-228600">
              <a:buFont typeface="+mj-lt"/>
              <a:buAutoNum type="arabicPeriod"/>
            </a:pPr>
            <a:r>
              <a:rPr lang="en-US" sz="1200" dirty="0"/>
              <a:t>Azure </a:t>
            </a:r>
            <a:r>
              <a:rPr lang="en-US" sz="1200" dirty="0" err="1"/>
              <a:t>DocumentDB</a:t>
            </a:r>
            <a:r>
              <a:rPr lang="en-US" sz="1200" dirty="0"/>
              <a:t>: </a:t>
            </a:r>
            <a:r>
              <a:rPr lang="en-US" sz="1200" dirty="0">
                <a:hlinkClick r:id="rId9"/>
              </a:rPr>
              <a:t>https://azure.microsoft.com/en-us/services/documentdb/</a:t>
            </a:r>
            <a:r>
              <a:rPr lang="en-US" sz="1200" dirty="0"/>
              <a:t> , Azure SQL Data Warehouse: </a:t>
            </a:r>
            <a:r>
              <a:rPr lang="en-US" sz="1200" dirty="0">
                <a:hlinkClick r:id="rId10"/>
              </a:rPr>
              <a:t>http://azure.microsoft.com/en-us/services/sql-data-warehouse/</a:t>
            </a:r>
            <a:r>
              <a:rPr lang="en-US" sz="1200" dirty="0"/>
              <a:t>  </a:t>
            </a:r>
            <a:r>
              <a:rPr lang="en-US" sz="1200" b="1" dirty="0"/>
              <a:t>(Relate It)</a:t>
            </a:r>
          </a:p>
          <a:p>
            <a:pPr marL="228600" indent="-228600">
              <a:buFont typeface="+mj-lt"/>
              <a:buAutoNum type="arabicPeriod"/>
            </a:pPr>
            <a:r>
              <a:rPr lang="en-US" sz="1200" dirty="0"/>
              <a:t>Azure Machine Learning: </a:t>
            </a:r>
            <a:r>
              <a:rPr lang="en-US" sz="1200" dirty="0">
                <a:hlinkClick r:id="rId11"/>
              </a:rPr>
              <a:t>http://azure.microsoft.com/en-us/services/machine-learning/</a:t>
            </a:r>
            <a:r>
              <a:rPr lang="en-US" sz="1200" dirty="0"/>
              <a:t>  </a:t>
            </a:r>
            <a:r>
              <a:rPr lang="en-US" sz="1200" b="1" dirty="0"/>
              <a:t>(Learn It)</a:t>
            </a:r>
          </a:p>
          <a:p>
            <a:pPr marL="228600" indent="-228600">
              <a:buFont typeface="+mj-lt"/>
              <a:buAutoNum type="arabicPeriod"/>
            </a:pPr>
            <a:r>
              <a:rPr lang="en-US" sz="1200" dirty="0"/>
              <a:t>Azure HDInsight: </a:t>
            </a:r>
            <a:r>
              <a:rPr lang="en-US" sz="1200" dirty="0">
                <a:hlinkClick r:id="rId12"/>
              </a:rPr>
              <a:t>http://azure.microsoft.com/en-us/services/hdinsight/</a:t>
            </a:r>
            <a:r>
              <a:rPr lang="en-US" sz="1200" dirty="0"/>
              <a:t>  </a:t>
            </a:r>
            <a:r>
              <a:rPr lang="en-US" sz="1200" b="1" dirty="0"/>
              <a:t>(Scale It)</a:t>
            </a:r>
          </a:p>
          <a:p>
            <a:pPr marL="228600" indent="-228600">
              <a:buFont typeface="+mj-lt"/>
              <a:buAutoNum type="arabicPeriod"/>
            </a:pPr>
            <a:r>
              <a:rPr lang="en-US" sz="1200" dirty="0"/>
              <a:t>Azure Stream Analytics: </a:t>
            </a:r>
            <a:r>
              <a:rPr lang="en-US" sz="1200" dirty="0">
                <a:hlinkClick r:id="rId13"/>
              </a:rPr>
              <a:t>http://azure.microsoft.com/en-us/services/stream-analytics/</a:t>
            </a:r>
            <a:r>
              <a:rPr lang="en-US" sz="1200" dirty="0"/>
              <a:t>  </a:t>
            </a:r>
            <a:r>
              <a:rPr lang="en-US" sz="1200" b="1" dirty="0"/>
              <a:t>(Stream It) </a:t>
            </a:r>
          </a:p>
          <a:p>
            <a:pPr marL="228600" indent="-228600">
              <a:buFont typeface="+mj-lt"/>
              <a:buAutoNum type="arabicPeriod"/>
            </a:pPr>
            <a:r>
              <a:rPr lang="en-US" sz="1200" dirty="0"/>
              <a:t>Power BI: </a:t>
            </a:r>
            <a:r>
              <a:rPr lang="en-US" sz="1200" dirty="0">
                <a:hlinkClick r:id="rId14"/>
              </a:rPr>
              <a:t>https://powerbi.microsoft.com/</a:t>
            </a:r>
            <a:r>
              <a:rPr lang="en-US" sz="1200" dirty="0"/>
              <a:t>  </a:t>
            </a:r>
            <a:r>
              <a:rPr lang="en-US" sz="1200" b="1" dirty="0"/>
              <a:t>(See It)</a:t>
            </a:r>
          </a:p>
          <a:p>
            <a:pPr marL="228600" indent="-228600">
              <a:buFont typeface="+mj-lt"/>
              <a:buAutoNum type="arabicPeriod"/>
            </a:pPr>
            <a:r>
              <a:rPr lang="en-US" sz="1200" dirty="0"/>
              <a:t>Cortana: </a:t>
            </a:r>
            <a:r>
              <a:rPr lang="en-US" sz="1200" dirty="0">
                <a:hlinkClick r:id="rId15"/>
              </a:rPr>
              <a:t>http://blogs.windows.com/buildingapps/2014/09/23/cortana-integration-and-speech-recognition-new-code-samples/</a:t>
            </a:r>
            <a:r>
              <a:rPr lang="en-US" sz="1200" dirty="0"/>
              <a:t>  and </a:t>
            </a:r>
            <a:r>
              <a:rPr lang="en-US" sz="1200" dirty="0">
                <a:hlinkClick r:id="rId16"/>
              </a:rPr>
              <a:t>https://blogs.windows.com/buildingapps/2015/08/25/using-cortana-to-interact-with-your-customers-10-by-10/</a:t>
            </a:r>
            <a:r>
              <a:rPr lang="en-US" sz="1200" dirty="0"/>
              <a:t> and </a:t>
            </a:r>
            <a:r>
              <a:rPr lang="en-US" sz="1200" dirty="0">
                <a:hlinkClick r:id="rId17"/>
              </a:rPr>
              <a:t>https://developer.microsoft.com/en-us/Cortana</a:t>
            </a:r>
            <a:r>
              <a:rPr lang="en-US" sz="1200" dirty="0"/>
              <a:t>   </a:t>
            </a:r>
            <a:r>
              <a:rPr lang="en-US" sz="1200" b="1" dirty="0"/>
              <a:t>(Say It)</a:t>
            </a:r>
            <a:endParaRPr lang="en-US" sz="1200" b="0" dirty="0"/>
          </a:p>
          <a:p>
            <a:pPr marL="228600" indent="-228600">
              <a:buFont typeface="+mj-lt"/>
              <a:buAutoNum type="arabicPeriod"/>
            </a:pPr>
            <a:r>
              <a:rPr lang="en-US" sz="1200" b="0" dirty="0"/>
              <a:t>Cognitive Services: </a:t>
            </a:r>
            <a:r>
              <a:rPr lang="en-US" sz="1200" b="0" dirty="0">
                <a:hlinkClick r:id="rId18"/>
              </a:rPr>
              <a:t>https://www.microsoft.com/cognitive-services</a:t>
            </a:r>
            <a:r>
              <a:rPr lang="en-US" sz="1200" b="0" dirty="0"/>
              <a:t>  </a:t>
            </a:r>
          </a:p>
          <a:p>
            <a:pPr marL="228600" indent="-228600">
              <a:buFont typeface="+mj-lt"/>
              <a:buAutoNum type="arabicPeriod"/>
            </a:pPr>
            <a:r>
              <a:rPr lang="en-US" sz="1200" b="0" dirty="0"/>
              <a:t>Bot Framework: </a:t>
            </a:r>
            <a:r>
              <a:rPr lang="en-US" sz="1200" b="0" dirty="0">
                <a:hlinkClick r:id="rId19"/>
              </a:rPr>
              <a:t>https://dev.botframework.com/</a:t>
            </a:r>
            <a:r>
              <a:rPr lang="en-US" sz="1200" b="0" dirty="0"/>
              <a:t>  </a:t>
            </a:r>
          </a:p>
          <a:p>
            <a:pPr marL="228600" indent="-228600">
              <a:buFont typeface="+mj-lt"/>
              <a:buAutoNum type="arabicPeriod"/>
            </a:pPr>
            <a:r>
              <a:rPr lang="en-US" sz="1200" dirty="0"/>
              <a:t>All of the components within the suite: </a:t>
            </a:r>
            <a:r>
              <a:rPr lang="en-US" sz="1200" dirty="0">
                <a:hlinkClick r:id="rId20"/>
              </a:rPr>
              <a:t>https://www.microsoft.com/en-us/server-cloud/cortana-intelligence-suite/what-is-cortana-intelligence.aspx</a:t>
            </a:r>
            <a:r>
              <a:rPr lang="en-US" sz="1200" dirty="0"/>
              <a:t>  </a:t>
            </a:r>
          </a:p>
          <a:p>
            <a:pPr marL="228600" indent="-228600">
              <a:buFont typeface="+mj-lt"/>
              <a:buAutoNum type="arabicPeriod"/>
            </a:pPr>
            <a:r>
              <a:rPr lang="en-US" sz="1200" dirty="0"/>
              <a:t>What can I do with it? </a:t>
            </a:r>
            <a:r>
              <a:rPr lang="en-US" sz="1200" dirty="0">
                <a:hlinkClick r:id="rId21"/>
              </a:rPr>
              <a:t>https://gallery.cortanaintelligence.com/</a:t>
            </a:r>
            <a:r>
              <a:rPr lang="en-US" sz="1200" dirty="0"/>
              <a:t>  </a:t>
            </a:r>
          </a:p>
          <a:p>
            <a:pPr marL="228600" indent="-228600">
              <a:buFont typeface="+mj-lt"/>
              <a:buAutoNum type="arabicPeriod"/>
            </a:pPr>
            <a:r>
              <a:rPr lang="en-US" sz="1200" dirty="0"/>
              <a:t>Getting</a:t>
            </a:r>
            <a:r>
              <a:rPr lang="en-US" sz="1200" baseline="0" dirty="0"/>
              <a:t> Started Quickly: </a:t>
            </a:r>
            <a:r>
              <a:rPr lang="en-US" sz="1200" baseline="0" dirty="0">
                <a:hlinkClick r:id="rId22"/>
              </a:rPr>
              <a:t>https://caqs.azure.net/#gallery</a:t>
            </a:r>
            <a:r>
              <a:rPr lang="en-US" sz="1200" baseline="0" dirty="0"/>
              <a:t>  </a:t>
            </a:r>
            <a:endParaRPr lang="en-US" sz="1200" dirty="0"/>
          </a:p>
          <a:p>
            <a:pPr marL="228600" indent="-228600">
              <a:buFont typeface="+mj-lt"/>
              <a:buAutoNum type="arabicPeriod"/>
            </a:pPr>
            <a:endParaRPr lang="en-US" sz="1200" b="0" dirty="0"/>
          </a:p>
          <a:p>
            <a:pPr marL="228600" indent="-228600">
              <a:buFont typeface="+mj-lt"/>
              <a:buAutoNum type="arabicPeriod"/>
            </a:pPr>
            <a:endParaRPr lang="en-US" sz="1200"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960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263390"/>
            <a:ext cx="6096000" cy="4194810"/>
          </a:xfrm>
        </p:spPr>
        <p:txBody>
          <a:bodyPr/>
          <a:lstStyle/>
          <a:p>
            <a:pPr marL="342900" indent="-342900">
              <a:buFont typeface="+mj-lt"/>
              <a:buAutoNum type="arabicPeriod"/>
            </a:pPr>
            <a:r>
              <a:rPr lang="en-US" sz="1600" dirty="0"/>
              <a:t>Data Validation: </a:t>
            </a:r>
            <a:r>
              <a:rPr lang="en-US" sz="1600" dirty="0">
                <a:hlinkClick r:id="rId3"/>
              </a:rPr>
              <a:t>https://msdn.microsoft.com/en-us/library/aa291820(v=vs.71).aspx</a:t>
            </a:r>
            <a:r>
              <a:rPr lang="en-US" sz="16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15840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a:xfrm>
            <a:off x="685799" y="4343400"/>
            <a:ext cx="5648325" cy="4114800"/>
          </a:xfrm>
        </p:spPr>
        <p:txBody>
          <a:bodyPr/>
          <a:lstStyle/>
          <a:p>
            <a:r>
              <a:rPr lang="en-US" sz="1600" dirty="0"/>
              <a:t>1.  In reference to machine</a:t>
            </a:r>
            <a:r>
              <a:rPr lang="en-US" sz="1600" baseline="0" dirty="0"/>
              <a:t> learning, but applicable to all data usage: </a:t>
            </a:r>
            <a:r>
              <a:rPr lang="en-US" sz="1600" baseline="0" dirty="0">
                <a:hlinkClick r:id="rId3"/>
              </a:rPr>
              <a:t>https://azure.microsoft.com/en-us/documentation/articles/machine-learning-data-science-prepare-data/</a:t>
            </a:r>
            <a:r>
              <a:rPr lang="en-US" sz="1600" baseline="0" dirty="0"/>
              <a:t> </a:t>
            </a:r>
            <a:endParaRPr lang="en-US" sz="16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5265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Full example: </a:t>
            </a:r>
            <a:r>
              <a:rPr lang="en-US" sz="1600" dirty="0">
                <a:hlinkClick r:id="rId3"/>
              </a:rPr>
              <a:t>https://azure.microsoft.com/en-us/documentation/articles/data-catalog-get-started/</a:t>
            </a:r>
            <a:r>
              <a:rPr lang="en-US" sz="1600" dirty="0"/>
              <a:t>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13318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Search for one on-line table involving your business scenario</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Connect to the Azure Data Catalog</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a Data Source as an HTTP site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metadata to the information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Save and view in Portal</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Search for your data element based on name or tag you added</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more tags</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yourself as an expert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Search for your name as an expert</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7438973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10" name="Rectangle 9"/>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97172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4727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848093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847357"/>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7145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sp>
        <p:nvSpPr>
          <p:cNvPr id="10" name="TextBox 9"/>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80296" y="233151"/>
            <a:ext cx="1986146" cy="730297"/>
          </a:xfrm>
          <a:prstGeom prst="rect">
            <a:avLst/>
          </a:prstGeom>
        </p:spPr>
      </p:pic>
      <p:sp>
        <p:nvSpPr>
          <p:cNvPr id="15" name="TextBox 14"/>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
        <p:nvSpPr>
          <p:cNvPr id="14" name="TextBox 13"/>
          <p:cNvSpPr txBox="1"/>
          <p:nvPr userDrawn="1"/>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Tree>
    <p:extLst>
      <p:ext uri="{BB962C8B-B14F-4D97-AF65-F5344CB8AC3E}">
        <p14:creationId xmlns:p14="http://schemas.microsoft.com/office/powerpoint/2010/main" val="2891815857"/>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spTree>
    <p:extLst>
      <p:ext uri="{BB962C8B-B14F-4D97-AF65-F5344CB8AC3E}">
        <p14:creationId xmlns:p14="http://schemas.microsoft.com/office/powerpoint/2010/main" val="1117157640"/>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16" name="Text Placeholder 15"/>
          <p:cNvSpPr>
            <a:spLocks noGrp="1"/>
          </p:cNvSpPr>
          <p:nvPr>
            <p:ph type="body" sz="quarter" idx="14"/>
          </p:nvPr>
        </p:nvSpPr>
        <p:spPr>
          <a:xfrm>
            <a:off x="153878" y="1632056"/>
            <a:ext cx="12128721" cy="466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43199" y="6606832"/>
            <a:ext cx="8550077" cy="387694"/>
          </a:xfrm>
        </p:spPr>
        <p:txBody>
          <a:bodyPr/>
          <a:lstStyle/>
          <a:p>
            <a:endParaRPr lang="en-US" dirty="0">
              <a:solidFill>
                <a:srgbClr val="505050"/>
              </a:solidFill>
            </a:endParaRPr>
          </a:p>
        </p:txBody>
      </p:sp>
    </p:spTree>
    <p:extLst>
      <p:ext uri="{BB962C8B-B14F-4D97-AF65-F5344CB8AC3E}">
        <p14:creationId xmlns:p14="http://schemas.microsoft.com/office/powerpoint/2010/main" val="42540686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109758"/>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347239441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3878" y="1632056"/>
            <a:ext cx="12128721" cy="45853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7279" indent="0">
              <a:buNone/>
              <a:defRPr>
                <a:solidFill>
                  <a:schemeClr val="tx1"/>
                </a:solidFill>
                <a:latin typeface="Courier New" pitchFamily="49" charset="0"/>
                <a:cs typeface="Courier New" pitchFamily="49" charset="0"/>
              </a:defRPr>
            </a:lvl2pPr>
            <a:lvl3pPr marL="600187" indent="0">
              <a:buNone/>
              <a:defRPr>
                <a:solidFill>
                  <a:schemeClr val="tx1"/>
                </a:solidFill>
                <a:latin typeface="Courier New" pitchFamily="49" charset="0"/>
                <a:cs typeface="Courier New" pitchFamily="49" charset="0"/>
              </a:defRPr>
            </a:lvl3pPr>
            <a:lvl4pPr marL="887466" indent="0">
              <a:buNone/>
              <a:defRPr>
                <a:solidFill>
                  <a:schemeClr val="tx1"/>
                </a:solidFill>
                <a:latin typeface="Courier New" pitchFamily="49" charset="0"/>
                <a:cs typeface="Courier New" pitchFamily="49" charset="0"/>
              </a:defRPr>
            </a:lvl4pPr>
            <a:lvl5pPr marL="1127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3635343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2702872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22431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6"/>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3877" y="3954464"/>
            <a:ext cx="10262765" cy="18743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48081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5"/>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3877" y="3963564"/>
            <a:ext cx="10262764" cy="18652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238822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FFFFFF"/>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41358460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chemeClr val="tx1"/>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13265910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000000"/>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33909224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34062450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643559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829154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687518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85307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09275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52C2B-7042-40BF-8872-17B0983F4A6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417484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52C2B-7042-40BF-8872-17B0983F4A66}" type="datetimeFigureOut">
              <a:rPr lang="en-US" smtClean="0"/>
              <a:t>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975484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C52C2B-7042-40BF-8872-17B0983F4A66}" type="datetimeFigureOut">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822154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2C2B-7042-40BF-8872-17B0983F4A66}" type="datetimeFigureOut">
              <a:rPr lang="en-US" smtClean="0"/>
              <a:t>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1721796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0530575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7774184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65890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2892293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8"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8658221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b="0">
                <a:solidFill>
                  <a:schemeClr val="tx1"/>
                </a:solidFill>
              </a:defRPr>
            </a:lvl1pPr>
          </a:lstStyle>
          <a:p>
            <a:r>
              <a:rPr lang="en-US"/>
              <a:t>Click to edit Master title style</a:t>
            </a:r>
          </a:p>
        </p:txBody>
      </p:sp>
      <p:sp>
        <p:nvSpPr>
          <p:cNvPr id="3" name="Subtitle 2"/>
          <p:cNvSpPr>
            <a:spLocks noGrp="1"/>
          </p:cNvSpPr>
          <p:nvPr>
            <p:ph type="subTitle" idx="1"/>
          </p:nvPr>
        </p:nvSpPr>
        <p:spPr>
          <a:xfrm>
            <a:off x="1554560" y="3673745"/>
            <a:ext cx="9327356" cy="1688725"/>
          </a:xfrm>
        </p:spPr>
        <p:txBody>
          <a:bodyPr/>
          <a:lstStyle>
            <a:lvl1pPr marL="0" indent="0" algn="ctr">
              <a:buNone/>
              <a:defRPr sz="2448"/>
            </a:lvl1pPr>
            <a:lvl2pPr marL="466287" indent="0" algn="ctr">
              <a:buNone/>
              <a:defRPr sz="2040"/>
            </a:lvl2pPr>
            <a:lvl3pPr marL="932573" indent="0" algn="ctr">
              <a:buNone/>
              <a:defRPr sz="1836"/>
            </a:lvl3pPr>
            <a:lvl4pPr marL="1398860" indent="0" algn="ctr">
              <a:buNone/>
              <a:defRPr sz="1632"/>
            </a:lvl4pPr>
            <a:lvl5pPr marL="1865146" indent="0" algn="ctr">
              <a:buNone/>
              <a:defRPr sz="1632"/>
            </a:lvl5pPr>
            <a:lvl6pPr marL="2331433" indent="0" algn="ctr">
              <a:buNone/>
              <a:defRPr sz="1632"/>
            </a:lvl6pPr>
            <a:lvl7pPr marL="2797719" indent="0" algn="ctr">
              <a:buNone/>
              <a:defRPr sz="1632"/>
            </a:lvl7pPr>
            <a:lvl8pPr marL="3264006" indent="0" algn="ctr">
              <a:buNone/>
              <a:defRPr sz="1632"/>
            </a:lvl8pPr>
            <a:lvl9pPr marL="3730293" indent="0" algn="ctr">
              <a:buNone/>
              <a:defRPr sz="1632"/>
            </a:lvl9pPr>
          </a:lstStyle>
          <a:p>
            <a:r>
              <a:rPr lang="en-US"/>
              <a:t>Click to edit Master subtitle style</a:t>
            </a:r>
          </a:p>
        </p:txBody>
      </p:sp>
    </p:spTree>
    <p:extLst>
      <p:ext uri="{BB962C8B-B14F-4D97-AF65-F5344CB8AC3E}">
        <p14:creationId xmlns:p14="http://schemas.microsoft.com/office/powerpoint/2010/main" val="141414908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4129927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45288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0459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9418546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pPr defTabSz="932563"/>
            <a:fld id="{6974C60E-8F8C-41D8-9BFF-6DF338C2FC78}" type="slidenum">
              <a:rPr lang="en-US" smtClean="0">
                <a:solidFill>
                  <a:srgbClr val="505050">
                    <a:tint val="75000"/>
                  </a:srgbClr>
                </a:solidFill>
              </a:rPr>
              <a:pPr defTabSz="932563"/>
              <a:t>‹#›</a:t>
            </a:fld>
            <a:endParaRPr lang="en-US" dirty="0">
              <a:solidFill>
                <a:srgbClr val="505050">
                  <a:tint val="75000"/>
                </a:srgbClr>
              </a:solidFill>
            </a:endParaRPr>
          </a:p>
        </p:txBody>
      </p:sp>
    </p:spTree>
    <p:extLst>
      <p:ext uri="{BB962C8B-B14F-4D97-AF65-F5344CB8AC3E}">
        <p14:creationId xmlns:p14="http://schemas.microsoft.com/office/powerpoint/2010/main" val="26297386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3574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90167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71405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7.emf"/><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oleObject" Target="../embeddings/oleObject1.bin"/><Relationship Id="rId2" Type="http://schemas.openxmlformats.org/officeDocument/2006/relationships/slideLayout" Target="../slideLayouts/slideLayout15.xml"/><Relationship Id="rId16" Type="http://schemas.openxmlformats.org/officeDocument/2006/relationships/tags" Target="../tags/tag1.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vmlDrawing" Target="../drawings/vmlDrawing1.v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976553348"/>
      </p:ext>
    </p:extLst>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7" r:id="rId5"/>
    <p:sldLayoutId id="2147484438" r:id="rId6"/>
    <p:sldLayoutId id="2147484439" r:id="rId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727229"/>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30" name="think-cell Slide" r:id="rId17" imgW="383" imgH="384" progId="TCLayout.ActiveDocument.1">
                  <p:embed/>
                </p:oleObj>
              </mc:Choice>
              <mc:Fallback>
                <p:oleObj name="think-cell Slide" r:id="rId17" imgW="383" imgH="384" progId="TCLayout.ActiveDocument.1">
                  <p:embed/>
                  <p:pic>
                    <p:nvPicPr>
                      <p:cNvPr id="3" name="Object 2" hidden="1"/>
                      <p:cNvPicPr/>
                      <p:nvPr/>
                    </p:nvPicPr>
                    <p:blipFill>
                      <a:blip r:embed="rId1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1062422859"/>
      </p:ext>
    </p:extLst>
  </p:cSld>
  <p:clrMap bg1="lt1" tx1="dk1" bg2="lt2" tx2="dk2" accent1="accent1" accent2="accent2" accent3="accent3" accent4="accent4" accent5="accent5" accent6="accent6" hlink="hlink" folHlink="folHlink"/>
  <p:sldLayoutIdLst>
    <p:sldLayoutId id="2147484448" r:id="rId1"/>
    <p:sldLayoutId id="2147484449" r:id="rId2"/>
    <p:sldLayoutId id="2147484450" r:id="rId3"/>
    <p:sldLayoutId id="2147484451" r:id="rId4"/>
    <p:sldLayoutId id="2147484452" r:id="rId5"/>
    <p:sldLayoutId id="2147484453" r:id="rId6"/>
    <p:sldLayoutId id="2147484454" r:id="rId7"/>
    <p:sldLayoutId id="2147484455" r:id="rId8"/>
    <p:sldLayoutId id="2147484456" r:id="rId9"/>
    <p:sldLayoutId id="2147484457" r:id="rId10"/>
    <p:sldLayoutId id="2147484458" r:id="rId11"/>
    <p:sldLayoutId id="2147484459" r:id="rId12"/>
    <p:sldLayoutId id="2147484460" r:id="rId1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93C52C2B-7042-40BF-8872-17B0983F4A66}" type="datetimeFigureOut">
              <a:rPr lang="en-US" smtClean="0"/>
              <a:t>2/14/2017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B5E599B2-8D78-41B7-BDF2-E3ADBE2383B9}" type="slidenum">
              <a:rPr lang="en-US" smtClean="0"/>
              <a:t>‹#›</a:t>
            </a:fld>
            <a:endParaRPr lang="en-US"/>
          </a:p>
        </p:txBody>
      </p:sp>
    </p:spTree>
    <p:extLst>
      <p:ext uri="{BB962C8B-B14F-4D97-AF65-F5344CB8AC3E}">
        <p14:creationId xmlns:p14="http://schemas.microsoft.com/office/powerpoint/2010/main" val="125739558"/>
      </p:ext>
    </p:extLst>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21824" y="1398905"/>
            <a:ext cx="11192828" cy="4896168"/>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621824" y="310868"/>
            <a:ext cx="11192828" cy="777169"/>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635425754"/>
      </p:ext>
    </p:extLst>
  </p:cSld>
  <p:clrMap bg1="lt1" tx1="dk1" bg2="lt2" tx2="dk2" accent1="accent1" accent2="accent2" accent3="accent3" accent4="accent4" accent5="accent5" accent6="accent6" hlink="hlink" folHlink="folHlink"/>
  <p:sldLayoutIdLst>
    <p:sldLayoutId id="2147484475" r:id="rId1"/>
    <p:sldLayoutId id="2147484476" r:id="rId2"/>
    <p:sldLayoutId id="2147484477" r:id="rId3"/>
  </p:sldLayoutIdLst>
  <p:transition>
    <p:fade/>
  </p:transition>
  <p:hf hdr="0" ftr="0" dt="0"/>
  <p:txStyles>
    <p:titleStyle>
      <a:lvl1pPr marL="0" indent="0" algn="ctr" defTabSz="-18864709" rtl="0" eaLnBrk="1" fontAlgn="base" hangingPunct="1">
        <a:spcBef>
          <a:spcPct val="0"/>
        </a:spcBef>
        <a:spcAft>
          <a:spcPct val="0"/>
        </a:spcAft>
        <a:defRPr lang="en-US" sz="3807" b="0" dirty="0" smtClean="0">
          <a:solidFill>
            <a:schemeClr val="tx1"/>
          </a:solidFill>
          <a:latin typeface="Calibri"/>
          <a:ea typeface="+mj-ea"/>
          <a:cs typeface="Segoe UI" pitchFamily="34" charset="0"/>
        </a:defRPr>
      </a:lvl1pPr>
      <a:lvl2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2pPr>
      <a:lvl3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3pPr>
      <a:lvl4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4pPr>
      <a:lvl5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5pPr>
      <a:lvl6pPr marL="621700" algn="l" eaLnBrk="1" fontAlgn="base" hangingPunct="1">
        <a:spcBef>
          <a:spcPct val="0"/>
        </a:spcBef>
        <a:spcAft>
          <a:spcPct val="0"/>
        </a:spcAft>
        <a:defRPr sz="3807" b="1">
          <a:solidFill>
            <a:schemeClr val="tx2">
              <a:alpha val="100000"/>
            </a:schemeClr>
          </a:solidFill>
          <a:latin typeface="Verdana"/>
        </a:defRPr>
      </a:lvl6pPr>
      <a:lvl7pPr marL="1243401" algn="l" eaLnBrk="1" fontAlgn="base" hangingPunct="1">
        <a:spcBef>
          <a:spcPct val="0"/>
        </a:spcBef>
        <a:spcAft>
          <a:spcPct val="0"/>
        </a:spcAft>
        <a:defRPr sz="3807" b="1">
          <a:solidFill>
            <a:schemeClr val="tx2">
              <a:alpha val="100000"/>
            </a:schemeClr>
          </a:solidFill>
          <a:latin typeface="Verdana"/>
        </a:defRPr>
      </a:lvl7pPr>
      <a:lvl8pPr marL="1865100" algn="l" eaLnBrk="1" fontAlgn="base" hangingPunct="1">
        <a:spcBef>
          <a:spcPct val="0"/>
        </a:spcBef>
        <a:spcAft>
          <a:spcPct val="0"/>
        </a:spcAft>
        <a:defRPr sz="3807" b="1">
          <a:solidFill>
            <a:schemeClr val="tx2">
              <a:alpha val="100000"/>
            </a:schemeClr>
          </a:solidFill>
          <a:latin typeface="Verdana"/>
        </a:defRPr>
      </a:lvl8pPr>
      <a:lvl9pPr marL="2486800" algn="l" eaLnBrk="1" fontAlgn="base" hangingPunct="1">
        <a:spcBef>
          <a:spcPct val="0"/>
        </a:spcBef>
        <a:spcAft>
          <a:spcPct val="0"/>
        </a:spcAft>
        <a:defRPr sz="3807" b="1">
          <a:solidFill>
            <a:schemeClr val="tx2">
              <a:alpha val="100000"/>
            </a:schemeClr>
          </a:solidFill>
          <a:latin typeface="Verdana"/>
        </a:defRPr>
      </a:lvl9pPr>
    </p:titleStyle>
    <p:bodyStyle>
      <a:lvl1pPr marL="466276" indent="-466276" algn="l" defTabSz="-18864709" rtl="0" eaLnBrk="1" fontAlgn="base" hangingPunct="1">
        <a:spcBef>
          <a:spcPts val="408"/>
        </a:spcBef>
        <a:spcAft>
          <a:spcPct val="0"/>
        </a:spcAft>
        <a:buFont typeface="Wingdings" pitchFamily="2" charset="2"/>
        <a:buChar char="§"/>
        <a:defRPr sz="2720" b="1">
          <a:solidFill>
            <a:schemeClr val="tx1"/>
          </a:solidFill>
          <a:latin typeface="Calibri" pitchFamily="34" charset="0"/>
          <a:ea typeface="+mn-ea"/>
          <a:cs typeface="Segoe UI" pitchFamily="34" charset="0"/>
        </a:defRPr>
      </a:lvl1pPr>
      <a:lvl2pPr marL="1010262" indent="-388563" algn="l" defTabSz="-18864709" rtl="0" eaLnBrk="1" fontAlgn="base" hangingPunct="1">
        <a:spcBef>
          <a:spcPts val="408"/>
        </a:spcBef>
        <a:spcAft>
          <a:spcPct val="0"/>
        </a:spcAft>
        <a:buSzPct val="50000"/>
        <a:buFont typeface="Wingdings" pitchFamily="2" charset="2"/>
        <a:buChar char="o"/>
        <a:defRPr sz="2448">
          <a:solidFill>
            <a:schemeClr val="tx1"/>
          </a:solidFill>
          <a:latin typeface="Calibri Light" pitchFamily="34" charset="0"/>
          <a:cs typeface="Segoe UI" pitchFamily="34" charset="0"/>
        </a:defRPr>
      </a:lvl2pPr>
      <a:lvl3pPr marL="1554251" indent="-310849" algn="l" defTabSz="-18864709" rtl="0" eaLnBrk="1" fontAlgn="base" hangingPunct="1">
        <a:spcBef>
          <a:spcPts val="408"/>
        </a:spcBef>
        <a:spcAft>
          <a:spcPct val="0"/>
        </a:spcAft>
        <a:buSzPct val="50000"/>
        <a:buFont typeface="Wingdings" pitchFamily="2" charset="2"/>
        <a:buChar char="o"/>
        <a:defRPr sz="2175">
          <a:solidFill>
            <a:schemeClr val="tx1"/>
          </a:solidFill>
          <a:latin typeface="Calibri Light" pitchFamily="34" charset="0"/>
          <a:cs typeface="Segoe UI" pitchFamily="34" charset="0"/>
        </a:defRPr>
      </a:lvl3pPr>
      <a:lvl4pPr marL="2175950" indent="-310849" algn="l" defTabSz="-18864709" rtl="0" eaLnBrk="1" fontAlgn="base" hangingPunct="1">
        <a:spcBef>
          <a:spcPts val="408"/>
        </a:spcBef>
        <a:spcAft>
          <a:spcPct val="0"/>
        </a:spcAft>
        <a:buSzPct val="50000"/>
        <a:buFont typeface="Wingdings" pitchFamily="2" charset="2"/>
        <a:buChar char="o"/>
        <a:defRPr sz="1904">
          <a:solidFill>
            <a:schemeClr val="tx1"/>
          </a:solidFill>
          <a:latin typeface="Calibri Light" pitchFamily="34" charset="0"/>
          <a:cs typeface="Segoe UI" pitchFamily="34" charset="0"/>
        </a:defRPr>
      </a:lvl4pPr>
      <a:lvl5pPr marL="2797649" indent="-310849" algn="l" defTabSz="-18864709" rtl="0" eaLnBrk="1" fontAlgn="base" hangingPunct="1">
        <a:spcBef>
          <a:spcPts val="408"/>
        </a:spcBef>
        <a:spcAft>
          <a:spcPct val="0"/>
        </a:spcAft>
        <a:buSzPct val="50000"/>
        <a:buFont typeface="Wingdings" pitchFamily="2" charset="2"/>
        <a:buChar char="o"/>
        <a:defRPr sz="1632">
          <a:solidFill>
            <a:schemeClr val="tx1"/>
          </a:solidFill>
          <a:latin typeface="Calibri Light" pitchFamily="34" charset="0"/>
          <a:cs typeface="Segoe UI" pitchFamily="34" charset="0"/>
        </a:defRPr>
      </a:lvl5pPr>
      <a:lvl6pPr marL="3419349"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6pPr>
      <a:lvl7pPr marL="40410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7pPr>
      <a:lvl8pPr marL="46627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8pPr>
      <a:lvl9pPr marL="52844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21700" algn="l" eaLnBrk="1" fontAlgn="base" hangingPunct="1">
        <a:spcBef>
          <a:spcPct val="0"/>
        </a:spcBef>
        <a:spcAft>
          <a:spcPct val="0"/>
        </a:spcAft>
        <a:defRPr>
          <a:solidFill>
            <a:schemeClr val="tx1">
              <a:alpha val="100000"/>
            </a:schemeClr>
          </a:solidFill>
          <a:latin typeface="Arial"/>
        </a:defRPr>
      </a:lvl2pPr>
      <a:lvl3pPr marL="1243401" algn="l" eaLnBrk="1" fontAlgn="base" hangingPunct="1">
        <a:spcBef>
          <a:spcPct val="0"/>
        </a:spcBef>
        <a:spcAft>
          <a:spcPct val="0"/>
        </a:spcAft>
        <a:defRPr>
          <a:solidFill>
            <a:schemeClr val="tx1">
              <a:alpha val="100000"/>
            </a:schemeClr>
          </a:solidFill>
          <a:latin typeface="Arial"/>
        </a:defRPr>
      </a:lvl3pPr>
      <a:lvl4pPr marL="1865100" algn="l" eaLnBrk="1" fontAlgn="base" hangingPunct="1">
        <a:spcBef>
          <a:spcPct val="0"/>
        </a:spcBef>
        <a:spcAft>
          <a:spcPct val="0"/>
        </a:spcAft>
        <a:defRPr>
          <a:solidFill>
            <a:schemeClr val="tx1">
              <a:alpha val="100000"/>
            </a:schemeClr>
          </a:solidFill>
          <a:latin typeface="Arial"/>
        </a:defRPr>
      </a:lvl4pPr>
      <a:lvl5pPr marL="2486800" algn="l" eaLnBrk="1" fontAlgn="base" hangingPunct="1">
        <a:spcBef>
          <a:spcPct val="0"/>
        </a:spcBef>
        <a:spcAft>
          <a:spcPct val="0"/>
        </a:spcAft>
        <a:defRPr>
          <a:solidFill>
            <a:schemeClr val="tx1">
              <a:alpha val="100000"/>
            </a:schemeClr>
          </a:solidFill>
          <a:latin typeface="Arial"/>
        </a:defRPr>
      </a:lvl5pPr>
      <a:lvl6pPr marL="3108500" algn="l" eaLnBrk="1" fontAlgn="base" hangingPunct="1">
        <a:spcBef>
          <a:spcPct val="0"/>
        </a:spcBef>
        <a:spcAft>
          <a:spcPct val="0"/>
        </a:spcAft>
        <a:defRPr>
          <a:solidFill>
            <a:schemeClr val="tx1">
              <a:alpha val="100000"/>
            </a:schemeClr>
          </a:solidFill>
          <a:latin typeface="Arial"/>
        </a:defRPr>
      </a:lvl6pPr>
      <a:lvl7pPr marL="3730201" algn="l" eaLnBrk="1" fontAlgn="base" hangingPunct="1">
        <a:spcBef>
          <a:spcPct val="0"/>
        </a:spcBef>
        <a:spcAft>
          <a:spcPct val="0"/>
        </a:spcAft>
        <a:defRPr>
          <a:solidFill>
            <a:schemeClr val="tx1">
              <a:alpha val="100000"/>
            </a:schemeClr>
          </a:solidFill>
          <a:latin typeface="Arial"/>
        </a:defRPr>
      </a:lvl7pPr>
      <a:lvl8pPr marL="4351900" algn="l" eaLnBrk="1" fontAlgn="base" hangingPunct="1">
        <a:spcBef>
          <a:spcPct val="0"/>
        </a:spcBef>
        <a:spcAft>
          <a:spcPct val="0"/>
        </a:spcAft>
        <a:defRPr>
          <a:solidFill>
            <a:schemeClr val="tx1">
              <a:alpha val="100000"/>
            </a:schemeClr>
          </a:solidFill>
          <a:latin typeface="Arial"/>
        </a:defRPr>
      </a:lvl8pPr>
      <a:lvl9pPr marL="4973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Layout" Target="../slideLayouts/slideLayout19.xml"/><Relationship Id="rId7" Type="http://schemas.openxmlformats.org/officeDocument/2006/relationships/image" Target="../media/image16.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18.emf"/></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1.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wmf"/><Relationship Id="rId7" Type="http://schemas.openxmlformats.org/officeDocument/2006/relationships/image" Target="../media/image42.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 Id="rId9" Type="http://schemas.openxmlformats.org/officeDocument/2006/relationships/image" Target="../media/image44.emf"/></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8.wmf"/><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6.xml.rels><?xml version="1.0" encoding="UTF-8" standalone="yes"?>
<Relationships xmlns="http://schemas.openxmlformats.org/package/2006/relationships"><Relationship Id="rId3" Type="http://schemas.openxmlformats.org/officeDocument/2006/relationships/image" Target="../media/image47.emf"/><Relationship Id="rId7" Type="http://schemas.openxmlformats.org/officeDocument/2006/relationships/image" Target="../media/image51.emf"/><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2054"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4096004"/>
            <a:ext cx="6314158" cy="2569136"/>
          </a:xfrm>
          <a:prstGeom prst="rect">
            <a:avLst/>
          </a:prstGeom>
        </p:spPr>
        <p:txBody>
          <a:bodyPr vert="horz" wrap="square" lIns="93260" tIns="93260" rIns="93260" bIns="93260" rtlCol="0" anchor="t">
            <a:noAutofit/>
          </a:bodyPr>
          <a:lstStyle/>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rPr>
              <a:t>The Cortana Intelligence Suite</a:t>
            </a:r>
          </a:p>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2800" b="1" i="0" u="none" strike="noStrike" kern="0" cap="none" spc="-102" normalizeH="0" baseline="0" noProof="0" dirty="0">
                <a:ln w="3175">
                  <a:noFill/>
                </a:ln>
                <a:solidFill>
                  <a:srgbClr val="0072C6"/>
                </a:solidFill>
                <a:effectLst/>
                <a:uLnTx/>
                <a:uFillTx/>
                <a:latin typeface="Segoe UI Light"/>
              </a:rPr>
              <a:t>Foundations – Data Discovery and Ingestion</a:t>
            </a:r>
            <a:endParaRPr kumimoji="0" lang="en-US" sz="2000" b="0" i="0" u="none" strike="noStrike" kern="0" cap="none" spc="0" normalizeH="0" baseline="0" noProof="0" dirty="0">
              <a:ln>
                <a:noFill/>
              </a:ln>
              <a:solidFill>
                <a:srgbClr val="FFFFFF">
                  <a:lumMod val="75000"/>
                </a:srgb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schemeClr val="bg1">
                  <a:lumMod val="50000"/>
                </a:scheme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schemeClr val="bg1">
                    <a:lumMod val="50000"/>
                  </a:schemeClr>
                </a:solidFill>
                <a:effectLst/>
                <a:uLnTx/>
                <a:uFillTx/>
                <a:latin typeface="Segoe UI Light"/>
              </a:rPr>
              <a:t>Microsoft Machine Learning and Data Science Team</a:t>
            </a: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28227513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2: </a:t>
            </a:r>
            <a:br>
              <a:rPr lang="en-US" dirty="0"/>
            </a:br>
            <a:r>
              <a:rPr lang="en-US" sz="4400" dirty="0"/>
              <a:t>Azure Storage Options</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5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40"/>
          <p:cNvPicPr>
            <a:picLocks noChangeAspect="1" noChangeArrowheads="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4660" y="2391333"/>
            <a:ext cx="1842023" cy="1302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normAutofit fontScale="90000"/>
          </a:bodyPr>
          <a:lstStyle/>
          <a:p>
            <a:r>
              <a:rPr lang="en-US" sz="5395" dirty="0"/>
              <a:t>Storage Scenarios</a:t>
            </a:r>
          </a:p>
        </p:txBody>
      </p:sp>
      <p:pic>
        <p:nvPicPr>
          <p:cNvPr id="4" name="Picture 3"/>
          <p:cNvPicPr>
            <a:picLocks noChangeAspect="1"/>
          </p:cNvPicPr>
          <p:nvPr/>
        </p:nvPicPr>
        <p:blipFill>
          <a:blip r:embed="rId4"/>
          <a:stretch>
            <a:fillRect/>
          </a:stretch>
        </p:blipFill>
        <p:spPr>
          <a:xfrm>
            <a:off x="469349" y="3064018"/>
            <a:ext cx="1742777" cy="1258670"/>
          </a:xfrm>
          <a:prstGeom prst="rect">
            <a:avLst/>
          </a:prstGeom>
        </p:spPr>
      </p:pic>
      <p:pic>
        <p:nvPicPr>
          <p:cNvPr id="5" name="Picture 4"/>
          <p:cNvPicPr>
            <a:picLocks noChangeAspect="1"/>
          </p:cNvPicPr>
          <p:nvPr/>
        </p:nvPicPr>
        <p:blipFill>
          <a:blip r:embed="rId5"/>
          <a:stretch>
            <a:fillRect/>
          </a:stretch>
        </p:blipFill>
        <p:spPr>
          <a:xfrm>
            <a:off x="885234" y="3180215"/>
            <a:ext cx="1788889" cy="1613195"/>
          </a:xfrm>
          <a:prstGeom prst="rect">
            <a:avLst/>
          </a:prstGeom>
        </p:spPr>
      </p:pic>
      <p:pic>
        <p:nvPicPr>
          <p:cNvPr id="6" name="Picture 5"/>
          <p:cNvPicPr>
            <a:picLocks noChangeAspect="1"/>
          </p:cNvPicPr>
          <p:nvPr/>
        </p:nvPicPr>
        <p:blipFill>
          <a:blip r:embed="rId6"/>
          <a:stretch>
            <a:fillRect/>
          </a:stretch>
        </p:blipFill>
        <p:spPr>
          <a:xfrm>
            <a:off x="1709091" y="3956339"/>
            <a:ext cx="999840" cy="1275656"/>
          </a:xfrm>
          <a:prstGeom prst="rect">
            <a:avLst/>
          </a:prstGeom>
        </p:spPr>
      </p:pic>
      <p:sp>
        <p:nvSpPr>
          <p:cNvPr id="7" name="Rectangle 6"/>
          <p:cNvSpPr/>
          <p:nvPr/>
        </p:nvSpPr>
        <p:spPr>
          <a:xfrm>
            <a:off x="1449817" y="5183259"/>
            <a:ext cx="1453766" cy="798558"/>
          </a:xfrm>
          <a:prstGeom prst="rect">
            <a:avLst/>
          </a:prstGeom>
        </p:spPr>
        <p:txBody>
          <a:bodyPr wrap="none">
            <a:spAutoFit/>
          </a:bodyPr>
          <a:lstStyle/>
          <a:p>
            <a:pPr defTabSz="932597"/>
            <a:r>
              <a:rPr lang="en-US" sz="4488" b="1" kern="0" dirty="0">
                <a:solidFill>
                  <a:srgbClr val="00BCF2"/>
                </a:solidFill>
              </a:rPr>
              <a:t>Blob</a:t>
            </a:r>
            <a:endParaRPr lang="en-US" sz="4488" kern="0" dirty="0">
              <a:solidFill>
                <a:sysClr val="windowText" lastClr="000000"/>
              </a:solidFill>
            </a:endParaRPr>
          </a:p>
        </p:txBody>
      </p:sp>
      <p:sp>
        <p:nvSpPr>
          <p:cNvPr id="8" name="Rectangle 7"/>
          <p:cNvSpPr/>
          <p:nvPr/>
        </p:nvSpPr>
        <p:spPr>
          <a:xfrm>
            <a:off x="4194132" y="5146885"/>
            <a:ext cx="1695734" cy="798558"/>
          </a:xfrm>
          <a:prstGeom prst="rect">
            <a:avLst/>
          </a:prstGeom>
        </p:spPr>
        <p:txBody>
          <a:bodyPr wrap="none">
            <a:spAutoFit/>
          </a:bodyPr>
          <a:lstStyle/>
          <a:p>
            <a:pPr defTabSz="932597"/>
            <a:r>
              <a:rPr lang="en-US" sz="4488" b="1" kern="0" dirty="0">
                <a:solidFill>
                  <a:srgbClr val="00BCF2"/>
                </a:solidFill>
              </a:rPr>
              <a:t>Table</a:t>
            </a:r>
            <a:endParaRPr lang="en-US" sz="4488" kern="0" dirty="0">
              <a:solidFill>
                <a:sysClr val="windowText" lastClr="000000"/>
              </a:solidFill>
            </a:endParaRPr>
          </a:p>
        </p:txBody>
      </p:sp>
      <p:sp>
        <p:nvSpPr>
          <p:cNvPr id="9" name="Rectangle 8"/>
          <p:cNvSpPr/>
          <p:nvPr/>
        </p:nvSpPr>
        <p:spPr>
          <a:xfrm>
            <a:off x="7247064" y="5146885"/>
            <a:ext cx="1976939" cy="798558"/>
          </a:xfrm>
          <a:prstGeom prst="rect">
            <a:avLst/>
          </a:prstGeom>
        </p:spPr>
        <p:txBody>
          <a:bodyPr wrap="none">
            <a:spAutoFit/>
          </a:bodyPr>
          <a:lstStyle/>
          <a:p>
            <a:pPr defTabSz="932597"/>
            <a:r>
              <a:rPr lang="en-US" sz="4488" b="1" kern="0" dirty="0">
                <a:solidFill>
                  <a:srgbClr val="00BCF2"/>
                </a:solidFill>
              </a:rPr>
              <a:t>Queue</a:t>
            </a:r>
            <a:endParaRPr lang="en-US" sz="4488" kern="0" dirty="0">
              <a:solidFill>
                <a:sysClr val="windowText" lastClr="000000"/>
              </a:solidFill>
            </a:endParaRPr>
          </a:p>
        </p:txBody>
      </p:sp>
      <p:sp>
        <p:nvSpPr>
          <p:cNvPr id="10" name="Rectangle 9"/>
          <p:cNvSpPr/>
          <p:nvPr/>
        </p:nvSpPr>
        <p:spPr>
          <a:xfrm>
            <a:off x="10631193" y="5183259"/>
            <a:ext cx="1144768" cy="798558"/>
          </a:xfrm>
          <a:prstGeom prst="rect">
            <a:avLst/>
          </a:prstGeom>
        </p:spPr>
        <p:txBody>
          <a:bodyPr wrap="none">
            <a:spAutoFit/>
          </a:bodyPr>
          <a:lstStyle/>
          <a:p>
            <a:pPr defTabSz="932597"/>
            <a:r>
              <a:rPr lang="en-US" sz="4488" b="1" kern="0" dirty="0">
                <a:solidFill>
                  <a:srgbClr val="00BCF2"/>
                </a:solidFill>
              </a:rPr>
              <a:t>File</a:t>
            </a:r>
            <a:endParaRPr lang="en-US" sz="4488" kern="0" dirty="0">
              <a:solidFill>
                <a:sysClr val="windowText" lastClr="000000"/>
              </a:solidFill>
            </a:endParaRPr>
          </a:p>
        </p:txBody>
      </p:sp>
      <p:sp>
        <p:nvSpPr>
          <p:cNvPr id="11" name="TextBox 10"/>
          <p:cNvSpPr txBox="1"/>
          <p:nvPr/>
        </p:nvSpPr>
        <p:spPr>
          <a:xfrm>
            <a:off x="116133" y="1189596"/>
            <a:ext cx="2358450" cy="1246721"/>
          </a:xfrm>
          <a:prstGeom prst="rect">
            <a:avLst/>
          </a:prstGeom>
          <a:noFill/>
        </p:spPr>
        <p:txBody>
          <a:bodyPr wrap="square" rtlCol="0">
            <a:spAutoFit/>
          </a:bodyPr>
          <a:lstStyle/>
          <a:p>
            <a:pPr defTabSz="932597"/>
            <a:r>
              <a:rPr lang="en-US" sz="1836" kern="0" dirty="0">
                <a:solidFill>
                  <a:sysClr val="windowText" lastClr="000000"/>
                </a:solidFill>
              </a:rPr>
              <a:t>Unstructured data such as media files, logs, binary data, backups</a:t>
            </a:r>
          </a:p>
        </p:txBody>
      </p:sp>
      <p:sp>
        <p:nvSpPr>
          <p:cNvPr id="12" name="TextBox 11"/>
          <p:cNvSpPr txBox="1"/>
          <p:nvPr/>
        </p:nvSpPr>
        <p:spPr>
          <a:xfrm>
            <a:off x="3471702" y="1606353"/>
            <a:ext cx="3076631" cy="958583"/>
          </a:xfrm>
          <a:prstGeom prst="rect">
            <a:avLst/>
          </a:prstGeom>
          <a:noFill/>
        </p:spPr>
        <p:txBody>
          <a:bodyPr wrap="square" rtlCol="0">
            <a:spAutoFit/>
          </a:bodyPr>
          <a:lstStyle/>
          <a:p>
            <a:pPr defTabSz="932597"/>
            <a:r>
              <a:rPr lang="en-US" sz="1836" kern="0" dirty="0">
                <a:solidFill>
                  <a:sysClr val="windowText" lastClr="000000"/>
                </a:solidFill>
              </a:rPr>
              <a:t>Metadata (e.g. user info), in key-value format, fast and easy to query</a:t>
            </a:r>
          </a:p>
        </p:txBody>
      </p:sp>
      <p:sp>
        <p:nvSpPr>
          <p:cNvPr id="13" name="TextBox 12"/>
          <p:cNvSpPr txBox="1"/>
          <p:nvPr/>
        </p:nvSpPr>
        <p:spPr>
          <a:xfrm>
            <a:off x="3968751" y="2855496"/>
            <a:ext cx="1885383" cy="1246721"/>
          </a:xfrm>
          <a:prstGeom prst="rect">
            <a:avLst/>
          </a:prstGeom>
          <a:noFill/>
        </p:spPr>
        <p:txBody>
          <a:bodyPr wrap="none" rtlCol="0">
            <a:spAutoFit/>
          </a:bodyPr>
          <a:lstStyle/>
          <a:p>
            <a:pPr defTabSz="932597"/>
            <a:r>
              <a:rPr lang="en-US" sz="1836" kern="0" dirty="0">
                <a:solidFill>
                  <a:sysClr val="windowText" lastClr="000000"/>
                </a:solidFill>
              </a:rPr>
              <a:t>{‘name’: Sue, </a:t>
            </a:r>
          </a:p>
          <a:p>
            <a:pPr defTabSz="932597"/>
            <a:r>
              <a:rPr lang="en-US" sz="1836" kern="0" dirty="0">
                <a:solidFill>
                  <a:sysClr val="windowText" lastClr="000000"/>
                </a:solidFill>
              </a:rPr>
              <a:t>‘role’: 'admin’, </a:t>
            </a:r>
          </a:p>
          <a:p>
            <a:pPr defTabSz="932597"/>
            <a:r>
              <a:rPr lang="en-US" sz="1836" kern="0" dirty="0">
                <a:solidFill>
                  <a:sysClr val="windowText" lastClr="000000"/>
                </a:solidFill>
              </a:rPr>
              <a:t>‘status’: ‘active’, </a:t>
            </a:r>
          </a:p>
          <a:p>
            <a:pPr defTabSz="932597"/>
            <a:r>
              <a:rPr lang="en-US" sz="1836" kern="0" dirty="0">
                <a:solidFill>
                  <a:sysClr val="windowText" lastClr="000000"/>
                </a:solidFill>
              </a:rPr>
              <a:t>‘location’: ‘WA’</a:t>
            </a:r>
          </a:p>
        </p:txBody>
      </p:sp>
      <p:sp>
        <p:nvSpPr>
          <p:cNvPr id="14" name="Left Brace 13"/>
          <p:cNvSpPr/>
          <p:nvPr/>
        </p:nvSpPr>
        <p:spPr>
          <a:xfrm>
            <a:off x="3567849" y="2720894"/>
            <a:ext cx="400902" cy="160285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836" kern="0">
              <a:solidFill>
                <a:sysClr val="windowText" lastClr="000000"/>
              </a:solidFill>
            </a:endParaRPr>
          </a:p>
        </p:txBody>
      </p:sp>
      <p:sp>
        <p:nvSpPr>
          <p:cNvPr id="17" name="Left Brace 16"/>
          <p:cNvSpPr/>
          <p:nvPr/>
        </p:nvSpPr>
        <p:spPr>
          <a:xfrm rot="10800000">
            <a:off x="5725239" y="2720894"/>
            <a:ext cx="400902" cy="160285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836" kern="0">
              <a:solidFill>
                <a:sysClr val="windowText" lastClr="000000"/>
              </a:solidFill>
            </a:endParaRPr>
          </a:p>
        </p:txBody>
      </p:sp>
      <p:pic>
        <p:nvPicPr>
          <p:cNvPr id="19" name="Picture 18"/>
          <p:cNvPicPr>
            <a:picLocks noChangeAspect="1"/>
          </p:cNvPicPr>
          <p:nvPr/>
        </p:nvPicPr>
        <p:blipFill>
          <a:blip r:embed="rId7"/>
          <a:stretch>
            <a:fillRect/>
          </a:stretch>
        </p:blipFill>
        <p:spPr>
          <a:xfrm>
            <a:off x="8388058" y="2010130"/>
            <a:ext cx="658934" cy="853371"/>
          </a:xfrm>
          <a:prstGeom prst="rect">
            <a:avLst/>
          </a:prstGeom>
        </p:spPr>
      </p:pic>
      <p:pic>
        <p:nvPicPr>
          <p:cNvPr id="20" name="Picture 19"/>
          <p:cNvPicPr>
            <a:picLocks noChangeAspect="1"/>
          </p:cNvPicPr>
          <p:nvPr/>
        </p:nvPicPr>
        <p:blipFill>
          <a:blip r:embed="rId8"/>
          <a:stretch>
            <a:fillRect/>
          </a:stretch>
        </p:blipFill>
        <p:spPr>
          <a:xfrm rot="1958372">
            <a:off x="8536765" y="3066272"/>
            <a:ext cx="594123" cy="777757"/>
          </a:xfrm>
          <a:prstGeom prst="rect">
            <a:avLst/>
          </a:prstGeom>
        </p:spPr>
      </p:pic>
      <p:grpSp>
        <p:nvGrpSpPr>
          <p:cNvPr id="60" name="Group 59"/>
          <p:cNvGrpSpPr>
            <a:grpSpLocks noChangeAspect="1"/>
          </p:cNvGrpSpPr>
          <p:nvPr/>
        </p:nvGrpSpPr>
        <p:grpSpPr>
          <a:xfrm>
            <a:off x="7924275" y="2799937"/>
            <a:ext cx="493864" cy="496309"/>
            <a:chOff x="7523163" y="3455988"/>
            <a:chExt cx="320675" cy="322263"/>
          </a:xfrm>
        </p:grpSpPr>
        <p:sp>
          <p:nvSpPr>
            <p:cNvPr id="25" name="Freeform 5"/>
            <p:cNvSpPr>
              <a:spLocks/>
            </p:cNvSpPr>
            <p:nvPr/>
          </p:nvSpPr>
          <p:spPr bwMode="auto">
            <a:xfrm>
              <a:off x="7523163" y="3571875"/>
              <a:ext cx="320675" cy="92075"/>
            </a:xfrm>
            <a:custGeom>
              <a:avLst/>
              <a:gdLst>
                <a:gd name="T0" fmla="*/ 113 w 126"/>
                <a:gd name="T1" fmla="*/ 1 h 36"/>
                <a:gd name="T2" fmla="*/ 125 w 126"/>
                <a:gd name="T3" fmla="*/ 8 h 36"/>
                <a:gd name="T4" fmla="*/ 125 w 126"/>
                <a:gd name="T5" fmla="*/ 8 h 36"/>
                <a:gd name="T6" fmla="*/ 115 w 126"/>
                <a:gd name="T7" fmla="*/ 19 h 36"/>
                <a:gd name="T8" fmla="*/ 13 w 126"/>
                <a:gd name="T9" fmla="*/ 35 h 36"/>
                <a:gd name="T10" fmla="*/ 1 w 126"/>
                <a:gd name="T11" fmla="*/ 28 h 36"/>
                <a:gd name="T12" fmla="*/ 1 w 126"/>
                <a:gd name="T13" fmla="*/ 28 h 36"/>
                <a:gd name="T14" fmla="*/ 10 w 126"/>
                <a:gd name="T15" fmla="*/ 18 h 36"/>
                <a:gd name="T16" fmla="*/ 113 w 126"/>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36">
                  <a:moveTo>
                    <a:pt x="113" y="1"/>
                  </a:moveTo>
                  <a:cubicBezTo>
                    <a:pt x="120" y="0"/>
                    <a:pt x="124" y="4"/>
                    <a:pt x="125" y="8"/>
                  </a:cubicBezTo>
                  <a:cubicBezTo>
                    <a:pt x="125" y="8"/>
                    <a:pt x="125" y="8"/>
                    <a:pt x="125" y="8"/>
                  </a:cubicBezTo>
                  <a:cubicBezTo>
                    <a:pt x="126" y="13"/>
                    <a:pt x="123" y="18"/>
                    <a:pt x="115" y="19"/>
                  </a:cubicBezTo>
                  <a:cubicBezTo>
                    <a:pt x="13" y="35"/>
                    <a:pt x="13" y="35"/>
                    <a:pt x="13" y="35"/>
                  </a:cubicBezTo>
                  <a:cubicBezTo>
                    <a:pt x="6" y="36"/>
                    <a:pt x="1" y="33"/>
                    <a:pt x="1" y="28"/>
                  </a:cubicBezTo>
                  <a:cubicBezTo>
                    <a:pt x="1" y="28"/>
                    <a:pt x="1" y="28"/>
                    <a:pt x="1" y="28"/>
                  </a:cubicBezTo>
                  <a:cubicBezTo>
                    <a:pt x="0" y="23"/>
                    <a:pt x="3" y="19"/>
                    <a:pt x="10" y="18"/>
                  </a:cubicBezTo>
                  <a:lnTo>
                    <a:pt x="113"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6" name="Freeform 6"/>
            <p:cNvSpPr>
              <a:spLocks/>
            </p:cNvSpPr>
            <p:nvPr/>
          </p:nvSpPr>
          <p:spPr bwMode="auto">
            <a:xfrm>
              <a:off x="7532688" y="3530600"/>
              <a:ext cx="298450" cy="176213"/>
            </a:xfrm>
            <a:custGeom>
              <a:avLst/>
              <a:gdLst>
                <a:gd name="T0" fmla="*/ 109 w 117"/>
                <a:gd name="T1" fmla="*/ 50 h 69"/>
                <a:gd name="T2" fmla="*/ 115 w 117"/>
                <a:gd name="T3" fmla="*/ 63 h 69"/>
                <a:gd name="T4" fmla="*/ 115 w 117"/>
                <a:gd name="T5" fmla="*/ 63 h 69"/>
                <a:gd name="T6" fmla="*/ 101 w 117"/>
                <a:gd name="T7" fmla="*/ 66 h 69"/>
                <a:gd name="T8" fmla="*/ 9 w 117"/>
                <a:gd name="T9" fmla="*/ 19 h 69"/>
                <a:gd name="T10" fmla="*/ 3 w 117"/>
                <a:gd name="T11" fmla="*/ 6 h 69"/>
                <a:gd name="T12" fmla="*/ 3 w 117"/>
                <a:gd name="T13" fmla="*/ 6 h 69"/>
                <a:gd name="T14" fmla="*/ 17 w 117"/>
                <a:gd name="T15" fmla="*/ 3 h 69"/>
                <a:gd name="T16" fmla="*/ 109 w 117"/>
                <a:gd name="T17"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69">
                  <a:moveTo>
                    <a:pt x="109" y="50"/>
                  </a:moveTo>
                  <a:cubicBezTo>
                    <a:pt x="115" y="53"/>
                    <a:pt x="117" y="59"/>
                    <a:pt x="115" y="63"/>
                  </a:cubicBezTo>
                  <a:cubicBezTo>
                    <a:pt x="115" y="63"/>
                    <a:pt x="115" y="63"/>
                    <a:pt x="115" y="63"/>
                  </a:cubicBezTo>
                  <a:cubicBezTo>
                    <a:pt x="113" y="67"/>
                    <a:pt x="108" y="69"/>
                    <a:pt x="101" y="66"/>
                  </a:cubicBezTo>
                  <a:cubicBezTo>
                    <a:pt x="9" y="19"/>
                    <a:pt x="9" y="19"/>
                    <a:pt x="9" y="19"/>
                  </a:cubicBezTo>
                  <a:cubicBezTo>
                    <a:pt x="2" y="15"/>
                    <a:pt x="0" y="10"/>
                    <a:pt x="3" y="6"/>
                  </a:cubicBezTo>
                  <a:cubicBezTo>
                    <a:pt x="3" y="6"/>
                    <a:pt x="3" y="6"/>
                    <a:pt x="3" y="6"/>
                  </a:cubicBezTo>
                  <a:cubicBezTo>
                    <a:pt x="5" y="1"/>
                    <a:pt x="10" y="0"/>
                    <a:pt x="17" y="3"/>
                  </a:cubicBezTo>
                  <a:lnTo>
                    <a:pt x="109"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7" name="Freeform 7"/>
            <p:cNvSpPr>
              <a:spLocks/>
            </p:cNvSpPr>
            <p:nvPr/>
          </p:nvSpPr>
          <p:spPr bwMode="auto">
            <a:xfrm>
              <a:off x="7594600" y="3468688"/>
              <a:ext cx="174625" cy="300038"/>
            </a:xfrm>
            <a:custGeom>
              <a:avLst/>
              <a:gdLst>
                <a:gd name="T0" fmla="*/ 66 w 69"/>
                <a:gd name="T1" fmla="*/ 100 h 117"/>
                <a:gd name="T2" fmla="*/ 63 w 69"/>
                <a:gd name="T3" fmla="*/ 114 h 117"/>
                <a:gd name="T4" fmla="*/ 63 w 69"/>
                <a:gd name="T5" fmla="*/ 114 h 117"/>
                <a:gd name="T6" fmla="*/ 50 w 69"/>
                <a:gd name="T7" fmla="*/ 108 h 117"/>
                <a:gd name="T8" fmla="*/ 3 w 69"/>
                <a:gd name="T9" fmla="*/ 16 h 117"/>
                <a:gd name="T10" fmla="*/ 6 w 69"/>
                <a:gd name="T11" fmla="*/ 2 h 117"/>
                <a:gd name="T12" fmla="*/ 6 w 69"/>
                <a:gd name="T13" fmla="*/ 2 h 117"/>
                <a:gd name="T14" fmla="*/ 19 w 69"/>
                <a:gd name="T15" fmla="*/ 8 h 117"/>
                <a:gd name="T16" fmla="*/ 66 w 69"/>
                <a:gd name="T17" fmla="*/ 10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17">
                  <a:moveTo>
                    <a:pt x="66" y="100"/>
                  </a:moveTo>
                  <a:cubicBezTo>
                    <a:pt x="69" y="107"/>
                    <a:pt x="68" y="112"/>
                    <a:pt x="63" y="114"/>
                  </a:cubicBezTo>
                  <a:cubicBezTo>
                    <a:pt x="63" y="114"/>
                    <a:pt x="63" y="114"/>
                    <a:pt x="63" y="114"/>
                  </a:cubicBezTo>
                  <a:cubicBezTo>
                    <a:pt x="59" y="117"/>
                    <a:pt x="54" y="115"/>
                    <a:pt x="50" y="108"/>
                  </a:cubicBezTo>
                  <a:cubicBezTo>
                    <a:pt x="3" y="16"/>
                    <a:pt x="3" y="16"/>
                    <a:pt x="3" y="16"/>
                  </a:cubicBezTo>
                  <a:cubicBezTo>
                    <a:pt x="0" y="9"/>
                    <a:pt x="2" y="4"/>
                    <a:pt x="6" y="2"/>
                  </a:cubicBezTo>
                  <a:cubicBezTo>
                    <a:pt x="6" y="2"/>
                    <a:pt x="6" y="2"/>
                    <a:pt x="6" y="2"/>
                  </a:cubicBezTo>
                  <a:cubicBezTo>
                    <a:pt x="10" y="0"/>
                    <a:pt x="16" y="2"/>
                    <a:pt x="19" y="8"/>
                  </a:cubicBezTo>
                  <a:lnTo>
                    <a:pt x="66" y="10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8" name="Freeform 8"/>
            <p:cNvSpPr>
              <a:spLocks/>
            </p:cNvSpPr>
            <p:nvPr/>
          </p:nvSpPr>
          <p:spPr bwMode="auto">
            <a:xfrm>
              <a:off x="7637463" y="3455988"/>
              <a:ext cx="92075" cy="322263"/>
            </a:xfrm>
            <a:custGeom>
              <a:avLst/>
              <a:gdLst>
                <a:gd name="T0" fmla="*/ 18 w 36"/>
                <a:gd name="T1" fmla="*/ 116 h 126"/>
                <a:gd name="T2" fmla="*/ 8 w 36"/>
                <a:gd name="T3" fmla="*/ 125 h 126"/>
                <a:gd name="T4" fmla="*/ 8 w 36"/>
                <a:gd name="T5" fmla="*/ 125 h 126"/>
                <a:gd name="T6" fmla="*/ 1 w 36"/>
                <a:gd name="T7" fmla="*/ 113 h 126"/>
                <a:gd name="T8" fmla="*/ 17 w 36"/>
                <a:gd name="T9" fmla="*/ 11 h 126"/>
                <a:gd name="T10" fmla="*/ 28 w 36"/>
                <a:gd name="T11" fmla="*/ 1 h 126"/>
                <a:gd name="T12" fmla="*/ 28 w 36"/>
                <a:gd name="T13" fmla="*/ 1 h 126"/>
                <a:gd name="T14" fmla="*/ 35 w 36"/>
                <a:gd name="T15" fmla="*/ 13 h 126"/>
                <a:gd name="T16" fmla="*/ 18 w 36"/>
                <a:gd name="T17"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6">
                  <a:moveTo>
                    <a:pt x="18" y="116"/>
                  </a:moveTo>
                  <a:cubicBezTo>
                    <a:pt x="17" y="123"/>
                    <a:pt x="13" y="126"/>
                    <a:pt x="8" y="125"/>
                  </a:cubicBezTo>
                  <a:cubicBezTo>
                    <a:pt x="8" y="125"/>
                    <a:pt x="8" y="125"/>
                    <a:pt x="8" y="125"/>
                  </a:cubicBezTo>
                  <a:cubicBezTo>
                    <a:pt x="3" y="125"/>
                    <a:pt x="0" y="120"/>
                    <a:pt x="1" y="113"/>
                  </a:cubicBezTo>
                  <a:cubicBezTo>
                    <a:pt x="17" y="11"/>
                    <a:pt x="17" y="11"/>
                    <a:pt x="17" y="11"/>
                  </a:cubicBezTo>
                  <a:cubicBezTo>
                    <a:pt x="18" y="3"/>
                    <a:pt x="23" y="0"/>
                    <a:pt x="28" y="1"/>
                  </a:cubicBezTo>
                  <a:cubicBezTo>
                    <a:pt x="28" y="1"/>
                    <a:pt x="28" y="1"/>
                    <a:pt x="28" y="1"/>
                  </a:cubicBezTo>
                  <a:cubicBezTo>
                    <a:pt x="32" y="2"/>
                    <a:pt x="36" y="6"/>
                    <a:pt x="35" y="13"/>
                  </a:cubicBezTo>
                  <a:lnTo>
                    <a:pt x="18" y="1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9" name="Freeform 9"/>
            <p:cNvSpPr>
              <a:spLocks/>
            </p:cNvSpPr>
            <p:nvPr/>
          </p:nvSpPr>
          <p:spPr bwMode="auto">
            <a:xfrm>
              <a:off x="7561263" y="3494088"/>
              <a:ext cx="244475" cy="246063"/>
            </a:xfrm>
            <a:custGeom>
              <a:avLst/>
              <a:gdLst>
                <a:gd name="T0" fmla="*/ 17 w 96"/>
                <a:gd name="T1" fmla="*/ 91 h 96"/>
                <a:gd name="T2" fmla="*/ 3 w 96"/>
                <a:gd name="T3" fmla="*/ 93 h 96"/>
                <a:gd name="T4" fmla="*/ 3 w 96"/>
                <a:gd name="T5" fmla="*/ 93 h 96"/>
                <a:gd name="T6" fmla="*/ 5 w 96"/>
                <a:gd name="T7" fmla="*/ 79 h 96"/>
                <a:gd name="T8" fmla="*/ 78 w 96"/>
                <a:gd name="T9" fmla="*/ 5 h 96"/>
                <a:gd name="T10" fmla="*/ 92 w 96"/>
                <a:gd name="T11" fmla="*/ 4 h 96"/>
                <a:gd name="T12" fmla="*/ 92 w 96"/>
                <a:gd name="T13" fmla="*/ 4 h 96"/>
                <a:gd name="T14" fmla="*/ 91 w 96"/>
                <a:gd name="T15" fmla="*/ 18 h 96"/>
                <a:gd name="T16" fmla="*/ 17 w 96"/>
                <a:gd name="T17" fmla="*/ 9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6">
                  <a:moveTo>
                    <a:pt x="17" y="91"/>
                  </a:moveTo>
                  <a:cubicBezTo>
                    <a:pt x="12" y="96"/>
                    <a:pt x="7" y="96"/>
                    <a:pt x="3" y="93"/>
                  </a:cubicBezTo>
                  <a:cubicBezTo>
                    <a:pt x="3" y="93"/>
                    <a:pt x="3" y="93"/>
                    <a:pt x="3" y="93"/>
                  </a:cubicBezTo>
                  <a:cubicBezTo>
                    <a:pt x="0" y="89"/>
                    <a:pt x="0" y="84"/>
                    <a:pt x="5" y="79"/>
                  </a:cubicBezTo>
                  <a:cubicBezTo>
                    <a:pt x="78" y="5"/>
                    <a:pt x="78" y="5"/>
                    <a:pt x="78" y="5"/>
                  </a:cubicBezTo>
                  <a:cubicBezTo>
                    <a:pt x="83" y="0"/>
                    <a:pt x="89" y="0"/>
                    <a:pt x="92" y="4"/>
                  </a:cubicBezTo>
                  <a:cubicBezTo>
                    <a:pt x="92" y="4"/>
                    <a:pt x="92" y="4"/>
                    <a:pt x="92" y="4"/>
                  </a:cubicBezTo>
                  <a:cubicBezTo>
                    <a:pt x="96" y="7"/>
                    <a:pt x="96" y="13"/>
                    <a:pt x="91" y="18"/>
                  </a:cubicBezTo>
                  <a:lnTo>
                    <a:pt x="17" y="9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0" name="Freeform 10"/>
            <p:cNvSpPr>
              <a:spLocks/>
            </p:cNvSpPr>
            <p:nvPr/>
          </p:nvSpPr>
          <p:spPr bwMode="auto">
            <a:xfrm>
              <a:off x="7545388" y="3481388"/>
              <a:ext cx="273050" cy="273050"/>
            </a:xfrm>
            <a:custGeom>
              <a:avLst/>
              <a:gdLst>
                <a:gd name="T0" fmla="*/ 88 w 107"/>
                <a:gd name="T1" fmla="*/ 88 h 107"/>
                <a:gd name="T2" fmla="*/ 19 w 107"/>
                <a:gd name="T3" fmla="*/ 88 h 107"/>
                <a:gd name="T4" fmla="*/ 19 w 107"/>
                <a:gd name="T5" fmla="*/ 19 h 107"/>
                <a:gd name="T6" fmla="*/ 88 w 107"/>
                <a:gd name="T7" fmla="*/ 19 h 107"/>
                <a:gd name="T8" fmla="*/ 88 w 107"/>
                <a:gd name="T9" fmla="*/ 88 h 107"/>
              </a:gdLst>
              <a:ahLst/>
              <a:cxnLst>
                <a:cxn ang="0">
                  <a:pos x="T0" y="T1"/>
                </a:cxn>
                <a:cxn ang="0">
                  <a:pos x="T2" y="T3"/>
                </a:cxn>
                <a:cxn ang="0">
                  <a:pos x="T4" y="T5"/>
                </a:cxn>
                <a:cxn ang="0">
                  <a:pos x="T6" y="T7"/>
                </a:cxn>
                <a:cxn ang="0">
                  <a:pos x="T8" y="T9"/>
                </a:cxn>
              </a:cxnLst>
              <a:rect l="0" t="0" r="r" b="b"/>
              <a:pathLst>
                <a:path w="107" h="107">
                  <a:moveTo>
                    <a:pt x="88" y="88"/>
                  </a:moveTo>
                  <a:cubicBezTo>
                    <a:pt x="69" y="107"/>
                    <a:pt x="38" y="107"/>
                    <a:pt x="19" y="88"/>
                  </a:cubicBezTo>
                  <a:cubicBezTo>
                    <a:pt x="0" y="69"/>
                    <a:pt x="0" y="38"/>
                    <a:pt x="19" y="19"/>
                  </a:cubicBezTo>
                  <a:cubicBezTo>
                    <a:pt x="38" y="0"/>
                    <a:pt x="69" y="0"/>
                    <a:pt x="88" y="19"/>
                  </a:cubicBezTo>
                  <a:cubicBezTo>
                    <a:pt x="107" y="38"/>
                    <a:pt x="107" y="69"/>
                    <a:pt x="88" y="88"/>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63" name="Group 62"/>
          <p:cNvGrpSpPr>
            <a:grpSpLocks noChangeAspect="1"/>
          </p:cNvGrpSpPr>
          <p:nvPr/>
        </p:nvGrpSpPr>
        <p:grpSpPr>
          <a:xfrm>
            <a:off x="7431087" y="2768664"/>
            <a:ext cx="493864" cy="496309"/>
            <a:chOff x="6861175" y="3397250"/>
            <a:chExt cx="320675" cy="322263"/>
          </a:xfrm>
        </p:grpSpPr>
        <p:sp>
          <p:nvSpPr>
            <p:cNvPr id="31" name="Freeform 11"/>
            <p:cNvSpPr>
              <a:spLocks/>
            </p:cNvSpPr>
            <p:nvPr/>
          </p:nvSpPr>
          <p:spPr bwMode="auto">
            <a:xfrm>
              <a:off x="6861175" y="3513138"/>
              <a:ext cx="320675" cy="92075"/>
            </a:xfrm>
            <a:custGeom>
              <a:avLst/>
              <a:gdLst>
                <a:gd name="T0" fmla="*/ 112 w 126"/>
                <a:gd name="T1" fmla="*/ 2 h 36"/>
                <a:gd name="T2" fmla="*/ 125 w 126"/>
                <a:gd name="T3" fmla="*/ 8 h 36"/>
                <a:gd name="T4" fmla="*/ 125 w 126"/>
                <a:gd name="T5" fmla="*/ 8 h 36"/>
                <a:gd name="T6" fmla="*/ 115 w 126"/>
                <a:gd name="T7" fmla="*/ 19 h 36"/>
                <a:gd name="T8" fmla="*/ 13 w 126"/>
                <a:gd name="T9" fmla="*/ 35 h 36"/>
                <a:gd name="T10" fmla="*/ 0 w 126"/>
                <a:gd name="T11" fmla="*/ 28 h 36"/>
                <a:gd name="T12" fmla="*/ 0 w 126"/>
                <a:gd name="T13" fmla="*/ 28 h 36"/>
                <a:gd name="T14" fmla="*/ 10 w 126"/>
                <a:gd name="T15" fmla="*/ 18 h 36"/>
                <a:gd name="T16" fmla="*/ 112 w 126"/>
                <a:gd name="T17"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36">
                  <a:moveTo>
                    <a:pt x="112" y="2"/>
                  </a:moveTo>
                  <a:cubicBezTo>
                    <a:pt x="120" y="0"/>
                    <a:pt x="124" y="4"/>
                    <a:pt x="125" y="8"/>
                  </a:cubicBezTo>
                  <a:cubicBezTo>
                    <a:pt x="125" y="8"/>
                    <a:pt x="125" y="8"/>
                    <a:pt x="125" y="8"/>
                  </a:cubicBezTo>
                  <a:cubicBezTo>
                    <a:pt x="126" y="13"/>
                    <a:pt x="123" y="18"/>
                    <a:pt x="115" y="19"/>
                  </a:cubicBezTo>
                  <a:cubicBezTo>
                    <a:pt x="13" y="35"/>
                    <a:pt x="13" y="35"/>
                    <a:pt x="13" y="35"/>
                  </a:cubicBezTo>
                  <a:cubicBezTo>
                    <a:pt x="6" y="36"/>
                    <a:pt x="1" y="33"/>
                    <a:pt x="0" y="28"/>
                  </a:cubicBezTo>
                  <a:cubicBezTo>
                    <a:pt x="0" y="28"/>
                    <a:pt x="0" y="28"/>
                    <a:pt x="0" y="28"/>
                  </a:cubicBezTo>
                  <a:cubicBezTo>
                    <a:pt x="0" y="23"/>
                    <a:pt x="3" y="19"/>
                    <a:pt x="10" y="18"/>
                  </a:cubicBezTo>
                  <a:lnTo>
                    <a:pt x="112" y="2"/>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2" name="Freeform 12"/>
            <p:cNvSpPr>
              <a:spLocks/>
            </p:cNvSpPr>
            <p:nvPr/>
          </p:nvSpPr>
          <p:spPr bwMode="auto">
            <a:xfrm>
              <a:off x="6870700" y="3471863"/>
              <a:ext cx="298450" cy="176213"/>
            </a:xfrm>
            <a:custGeom>
              <a:avLst/>
              <a:gdLst>
                <a:gd name="T0" fmla="*/ 109 w 117"/>
                <a:gd name="T1" fmla="*/ 50 h 69"/>
                <a:gd name="T2" fmla="*/ 115 w 117"/>
                <a:gd name="T3" fmla="*/ 63 h 69"/>
                <a:gd name="T4" fmla="*/ 115 w 117"/>
                <a:gd name="T5" fmla="*/ 63 h 69"/>
                <a:gd name="T6" fmla="*/ 101 w 117"/>
                <a:gd name="T7" fmla="*/ 66 h 69"/>
                <a:gd name="T8" fmla="*/ 9 w 117"/>
                <a:gd name="T9" fmla="*/ 19 h 69"/>
                <a:gd name="T10" fmla="*/ 3 w 117"/>
                <a:gd name="T11" fmla="*/ 6 h 69"/>
                <a:gd name="T12" fmla="*/ 3 w 117"/>
                <a:gd name="T13" fmla="*/ 6 h 69"/>
                <a:gd name="T14" fmla="*/ 17 w 117"/>
                <a:gd name="T15" fmla="*/ 3 h 69"/>
                <a:gd name="T16" fmla="*/ 109 w 117"/>
                <a:gd name="T17"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69">
                  <a:moveTo>
                    <a:pt x="109" y="50"/>
                  </a:moveTo>
                  <a:cubicBezTo>
                    <a:pt x="115" y="53"/>
                    <a:pt x="117" y="59"/>
                    <a:pt x="115" y="63"/>
                  </a:cubicBezTo>
                  <a:cubicBezTo>
                    <a:pt x="115" y="63"/>
                    <a:pt x="115" y="63"/>
                    <a:pt x="115" y="63"/>
                  </a:cubicBezTo>
                  <a:cubicBezTo>
                    <a:pt x="113" y="67"/>
                    <a:pt x="107" y="69"/>
                    <a:pt x="101" y="66"/>
                  </a:cubicBezTo>
                  <a:cubicBezTo>
                    <a:pt x="9" y="19"/>
                    <a:pt x="9" y="19"/>
                    <a:pt x="9" y="19"/>
                  </a:cubicBezTo>
                  <a:cubicBezTo>
                    <a:pt x="2" y="15"/>
                    <a:pt x="0" y="10"/>
                    <a:pt x="3" y="6"/>
                  </a:cubicBezTo>
                  <a:cubicBezTo>
                    <a:pt x="3" y="6"/>
                    <a:pt x="3" y="6"/>
                    <a:pt x="3" y="6"/>
                  </a:cubicBezTo>
                  <a:cubicBezTo>
                    <a:pt x="5" y="1"/>
                    <a:pt x="10" y="0"/>
                    <a:pt x="17" y="3"/>
                  </a:cubicBezTo>
                  <a:lnTo>
                    <a:pt x="109" y="50"/>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3" name="Freeform 13"/>
            <p:cNvSpPr>
              <a:spLocks/>
            </p:cNvSpPr>
            <p:nvPr/>
          </p:nvSpPr>
          <p:spPr bwMode="auto">
            <a:xfrm>
              <a:off x="6932613" y="3409950"/>
              <a:ext cx="174625" cy="300038"/>
            </a:xfrm>
            <a:custGeom>
              <a:avLst/>
              <a:gdLst>
                <a:gd name="T0" fmla="*/ 66 w 69"/>
                <a:gd name="T1" fmla="*/ 100 h 117"/>
                <a:gd name="T2" fmla="*/ 63 w 69"/>
                <a:gd name="T3" fmla="*/ 114 h 117"/>
                <a:gd name="T4" fmla="*/ 63 w 69"/>
                <a:gd name="T5" fmla="*/ 114 h 117"/>
                <a:gd name="T6" fmla="*/ 50 w 69"/>
                <a:gd name="T7" fmla="*/ 108 h 117"/>
                <a:gd name="T8" fmla="*/ 3 w 69"/>
                <a:gd name="T9" fmla="*/ 16 h 117"/>
                <a:gd name="T10" fmla="*/ 6 w 69"/>
                <a:gd name="T11" fmla="*/ 2 h 117"/>
                <a:gd name="T12" fmla="*/ 6 w 69"/>
                <a:gd name="T13" fmla="*/ 2 h 117"/>
                <a:gd name="T14" fmla="*/ 19 w 69"/>
                <a:gd name="T15" fmla="*/ 8 h 117"/>
                <a:gd name="T16" fmla="*/ 66 w 69"/>
                <a:gd name="T17" fmla="*/ 10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17">
                  <a:moveTo>
                    <a:pt x="66" y="100"/>
                  </a:moveTo>
                  <a:cubicBezTo>
                    <a:pt x="69" y="107"/>
                    <a:pt x="68" y="112"/>
                    <a:pt x="63" y="114"/>
                  </a:cubicBezTo>
                  <a:cubicBezTo>
                    <a:pt x="63" y="114"/>
                    <a:pt x="63" y="114"/>
                    <a:pt x="63" y="114"/>
                  </a:cubicBezTo>
                  <a:cubicBezTo>
                    <a:pt x="59" y="117"/>
                    <a:pt x="54" y="115"/>
                    <a:pt x="50" y="108"/>
                  </a:cubicBezTo>
                  <a:cubicBezTo>
                    <a:pt x="3" y="16"/>
                    <a:pt x="3" y="16"/>
                    <a:pt x="3" y="16"/>
                  </a:cubicBezTo>
                  <a:cubicBezTo>
                    <a:pt x="0" y="10"/>
                    <a:pt x="2" y="4"/>
                    <a:pt x="6" y="2"/>
                  </a:cubicBezTo>
                  <a:cubicBezTo>
                    <a:pt x="6" y="2"/>
                    <a:pt x="6" y="2"/>
                    <a:pt x="6" y="2"/>
                  </a:cubicBezTo>
                  <a:cubicBezTo>
                    <a:pt x="10" y="0"/>
                    <a:pt x="16" y="2"/>
                    <a:pt x="19" y="8"/>
                  </a:cubicBezTo>
                  <a:lnTo>
                    <a:pt x="66" y="100"/>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4" name="Freeform 14"/>
            <p:cNvSpPr>
              <a:spLocks/>
            </p:cNvSpPr>
            <p:nvPr/>
          </p:nvSpPr>
          <p:spPr bwMode="auto">
            <a:xfrm>
              <a:off x="6975475" y="3397250"/>
              <a:ext cx="92075" cy="322263"/>
            </a:xfrm>
            <a:custGeom>
              <a:avLst/>
              <a:gdLst>
                <a:gd name="T0" fmla="*/ 18 w 36"/>
                <a:gd name="T1" fmla="*/ 116 h 126"/>
                <a:gd name="T2" fmla="*/ 8 w 36"/>
                <a:gd name="T3" fmla="*/ 126 h 126"/>
                <a:gd name="T4" fmla="*/ 8 w 36"/>
                <a:gd name="T5" fmla="*/ 126 h 126"/>
                <a:gd name="T6" fmla="*/ 1 w 36"/>
                <a:gd name="T7" fmla="*/ 113 h 126"/>
                <a:gd name="T8" fmla="*/ 17 w 36"/>
                <a:gd name="T9" fmla="*/ 11 h 126"/>
                <a:gd name="T10" fmla="*/ 28 w 36"/>
                <a:gd name="T11" fmla="*/ 1 h 126"/>
                <a:gd name="T12" fmla="*/ 28 w 36"/>
                <a:gd name="T13" fmla="*/ 1 h 126"/>
                <a:gd name="T14" fmla="*/ 34 w 36"/>
                <a:gd name="T15" fmla="*/ 14 h 126"/>
                <a:gd name="T16" fmla="*/ 18 w 36"/>
                <a:gd name="T17"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6">
                  <a:moveTo>
                    <a:pt x="18" y="116"/>
                  </a:moveTo>
                  <a:cubicBezTo>
                    <a:pt x="17" y="123"/>
                    <a:pt x="13" y="126"/>
                    <a:pt x="8" y="126"/>
                  </a:cubicBezTo>
                  <a:cubicBezTo>
                    <a:pt x="8" y="126"/>
                    <a:pt x="8" y="126"/>
                    <a:pt x="8" y="126"/>
                  </a:cubicBezTo>
                  <a:cubicBezTo>
                    <a:pt x="3" y="125"/>
                    <a:pt x="0" y="120"/>
                    <a:pt x="1" y="113"/>
                  </a:cubicBezTo>
                  <a:cubicBezTo>
                    <a:pt x="17" y="11"/>
                    <a:pt x="17" y="11"/>
                    <a:pt x="17" y="11"/>
                  </a:cubicBezTo>
                  <a:cubicBezTo>
                    <a:pt x="18" y="4"/>
                    <a:pt x="23" y="0"/>
                    <a:pt x="28" y="1"/>
                  </a:cubicBezTo>
                  <a:cubicBezTo>
                    <a:pt x="28" y="1"/>
                    <a:pt x="28" y="1"/>
                    <a:pt x="28" y="1"/>
                  </a:cubicBezTo>
                  <a:cubicBezTo>
                    <a:pt x="32" y="2"/>
                    <a:pt x="36" y="6"/>
                    <a:pt x="34" y="14"/>
                  </a:cubicBezTo>
                  <a:lnTo>
                    <a:pt x="18" y="116"/>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5" name="Freeform 15"/>
            <p:cNvSpPr>
              <a:spLocks/>
            </p:cNvSpPr>
            <p:nvPr/>
          </p:nvSpPr>
          <p:spPr bwMode="auto">
            <a:xfrm>
              <a:off x="6899275" y="3436938"/>
              <a:ext cx="244475" cy="244475"/>
            </a:xfrm>
            <a:custGeom>
              <a:avLst/>
              <a:gdLst>
                <a:gd name="T0" fmla="*/ 17 w 96"/>
                <a:gd name="T1" fmla="*/ 91 h 96"/>
                <a:gd name="T2" fmla="*/ 3 w 96"/>
                <a:gd name="T3" fmla="*/ 93 h 96"/>
                <a:gd name="T4" fmla="*/ 3 w 96"/>
                <a:gd name="T5" fmla="*/ 93 h 96"/>
                <a:gd name="T6" fmla="*/ 5 w 96"/>
                <a:gd name="T7" fmla="*/ 79 h 96"/>
                <a:gd name="T8" fmla="*/ 78 w 96"/>
                <a:gd name="T9" fmla="*/ 6 h 96"/>
                <a:gd name="T10" fmla="*/ 92 w 96"/>
                <a:gd name="T11" fmla="*/ 4 h 96"/>
                <a:gd name="T12" fmla="*/ 92 w 96"/>
                <a:gd name="T13" fmla="*/ 4 h 96"/>
                <a:gd name="T14" fmla="*/ 90 w 96"/>
                <a:gd name="T15" fmla="*/ 18 h 96"/>
                <a:gd name="T16" fmla="*/ 17 w 96"/>
                <a:gd name="T17" fmla="*/ 9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6">
                  <a:moveTo>
                    <a:pt x="17" y="91"/>
                  </a:moveTo>
                  <a:cubicBezTo>
                    <a:pt x="12" y="96"/>
                    <a:pt x="7" y="96"/>
                    <a:pt x="3" y="93"/>
                  </a:cubicBezTo>
                  <a:cubicBezTo>
                    <a:pt x="3" y="93"/>
                    <a:pt x="3" y="93"/>
                    <a:pt x="3" y="93"/>
                  </a:cubicBezTo>
                  <a:cubicBezTo>
                    <a:pt x="0" y="89"/>
                    <a:pt x="0" y="84"/>
                    <a:pt x="5" y="79"/>
                  </a:cubicBezTo>
                  <a:cubicBezTo>
                    <a:pt x="78" y="6"/>
                    <a:pt x="78" y="6"/>
                    <a:pt x="78" y="6"/>
                  </a:cubicBezTo>
                  <a:cubicBezTo>
                    <a:pt x="83" y="0"/>
                    <a:pt x="89" y="0"/>
                    <a:pt x="92" y="4"/>
                  </a:cubicBezTo>
                  <a:cubicBezTo>
                    <a:pt x="92" y="4"/>
                    <a:pt x="92" y="4"/>
                    <a:pt x="92" y="4"/>
                  </a:cubicBezTo>
                  <a:cubicBezTo>
                    <a:pt x="96" y="7"/>
                    <a:pt x="96" y="13"/>
                    <a:pt x="90" y="18"/>
                  </a:cubicBezTo>
                  <a:lnTo>
                    <a:pt x="17" y="91"/>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6" name="Freeform 16"/>
            <p:cNvSpPr>
              <a:spLocks/>
            </p:cNvSpPr>
            <p:nvPr/>
          </p:nvSpPr>
          <p:spPr bwMode="auto">
            <a:xfrm>
              <a:off x="6883400" y="3422650"/>
              <a:ext cx="273050" cy="273050"/>
            </a:xfrm>
            <a:custGeom>
              <a:avLst/>
              <a:gdLst>
                <a:gd name="T0" fmla="*/ 88 w 107"/>
                <a:gd name="T1" fmla="*/ 88 h 107"/>
                <a:gd name="T2" fmla="*/ 19 w 107"/>
                <a:gd name="T3" fmla="*/ 88 h 107"/>
                <a:gd name="T4" fmla="*/ 19 w 107"/>
                <a:gd name="T5" fmla="*/ 19 h 107"/>
                <a:gd name="T6" fmla="*/ 88 w 107"/>
                <a:gd name="T7" fmla="*/ 19 h 107"/>
                <a:gd name="T8" fmla="*/ 88 w 107"/>
                <a:gd name="T9" fmla="*/ 88 h 107"/>
              </a:gdLst>
              <a:ahLst/>
              <a:cxnLst>
                <a:cxn ang="0">
                  <a:pos x="T0" y="T1"/>
                </a:cxn>
                <a:cxn ang="0">
                  <a:pos x="T2" y="T3"/>
                </a:cxn>
                <a:cxn ang="0">
                  <a:pos x="T4" y="T5"/>
                </a:cxn>
                <a:cxn ang="0">
                  <a:pos x="T6" y="T7"/>
                </a:cxn>
                <a:cxn ang="0">
                  <a:pos x="T8" y="T9"/>
                </a:cxn>
              </a:cxnLst>
              <a:rect l="0" t="0" r="r" b="b"/>
              <a:pathLst>
                <a:path w="107" h="107">
                  <a:moveTo>
                    <a:pt x="88" y="88"/>
                  </a:moveTo>
                  <a:cubicBezTo>
                    <a:pt x="69" y="107"/>
                    <a:pt x="38" y="107"/>
                    <a:pt x="19" y="88"/>
                  </a:cubicBezTo>
                  <a:cubicBezTo>
                    <a:pt x="0" y="69"/>
                    <a:pt x="0" y="38"/>
                    <a:pt x="19" y="19"/>
                  </a:cubicBezTo>
                  <a:cubicBezTo>
                    <a:pt x="38" y="0"/>
                    <a:pt x="69" y="0"/>
                    <a:pt x="88" y="19"/>
                  </a:cubicBezTo>
                  <a:cubicBezTo>
                    <a:pt x="107" y="38"/>
                    <a:pt x="107" y="69"/>
                    <a:pt x="88" y="88"/>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7" name="Freeform 17"/>
            <p:cNvSpPr>
              <a:spLocks/>
            </p:cNvSpPr>
            <p:nvPr/>
          </p:nvSpPr>
          <p:spPr bwMode="auto">
            <a:xfrm>
              <a:off x="6929438" y="3468688"/>
              <a:ext cx="180975" cy="179388"/>
            </a:xfrm>
            <a:custGeom>
              <a:avLst/>
              <a:gdLst>
                <a:gd name="T0" fmla="*/ 13 w 71"/>
                <a:gd name="T1" fmla="*/ 13 h 70"/>
                <a:gd name="T2" fmla="*/ 13 w 71"/>
                <a:gd name="T3" fmla="*/ 58 h 70"/>
                <a:gd name="T4" fmla="*/ 58 w 71"/>
                <a:gd name="T5" fmla="*/ 58 h 70"/>
                <a:gd name="T6" fmla="*/ 58 w 71"/>
                <a:gd name="T7" fmla="*/ 13 h 70"/>
                <a:gd name="T8" fmla="*/ 13 w 71"/>
                <a:gd name="T9" fmla="*/ 13 h 70"/>
              </a:gdLst>
              <a:ahLst/>
              <a:cxnLst>
                <a:cxn ang="0">
                  <a:pos x="T0" y="T1"/>
                </a:cxn>
                <a:cxn ang="0">
                  <a:pos x="T2" y="T3"/>
                </a:cxn>
                <a:cxn ang="0">
                  <a:pos x="T4" y="T5"/>
                </a:cxn>
                <a:cxn ang="0">
                  <a:pos x="T6" y="T7"/>
                </a:cxn>
                <a:cxn ang="0">
                  <a:pos x="T8" y="T9"/>
                </a:cxn>
              </a:cxnLst>
              <a:rect l="0" t="0" r="r" b="b"/>
              <a:pathLst>
                <a:path w="71" h="70">
                  <a:moveTo>
                    <a:pt x="13" y="13"/>
                  </a:moveTo>
                  <a:cubicBezTo>
                    <a:pt x="0" y="25"/>
                    <a:pt x="0" y="45"/>
                    <a:pt x="13" y="58"/>
                  </a:cubicBezTo>
                  <a:cubicBezTo>
                    <a:pt x="25" y="70"/>
                    <a:pt x="46" y="70"/>
                    <a:pt x="58" y="58"/>
                  </a:cubicBezTo>
                  <a:cubicBezTo>
                    <a:pt x="71" y="45"/>
                    <a:pt x="71" y="25"/>
                    <a:pt x="58" y="13"/>
                  </a:cubicBezTo>
                  <a:cubicBezTo>
                    <a:pt x="46" y="0"/>
                    <a:pt x="25" y="0"/>
                    <a:pt x="13" y="13"/>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8" name="Freeform 18"/>
            <p:cNvSpPr>
              <a:spLocks noEditPoints="1"/>
            </p:cNvSpPr>
            <p:nvPr/>
          </p:nvSpPr>
          <p:spPr bwMode="auto">
            <a:xfrm>
              <a:off x="6970713" y="3443288"/>
              <a:ext cx="131763" cy="65088"/>
            </a:xfrm>
            <a:custGeom>
              <a:avLst/>
              <a:gdLst>
                <a:gd name="T0" fmla="*/ 50 w 52"/>
                <a:gd name="T1" fmla="*/ 15 h 25"/>
                <a:gd name="T2" fmla="*/ 5 w 52"/>
                <a:gd name="T3" fmla="*/ 5 h 25"/>
                <a:gd name="T4" fmla="*/ 4 w 52"/>
                <a:gd name="T5" fmla="*/ 6 h 25"/>
                <a:gd name="T6" fmla="*/ 2 w 52"/>
                <a:gd name="T7" fmla="*/ 7 h 25"/>
                <a:gd name="T8" fmla="*/ 2 w 52"/>
                <a:gd name="T9" fmla="*/ 14 h 25"/>
                <a:gd name="T10" fmla="*/ 7 w 52"/>
                <a:gd name="T11" fmla="*/ 16 h 25"/>
                <a:gd name="T12" fmla="*/ 7 w 52"/>
                <a:gd name="T13" fmla="*/ 16 h 25"/>
                <a:gd name="T14" fmla="*/ 7 w 52"/>
                <a:gd name="T15" fmla="*/ 16 h 25"/>
                <a:gd name="T16" fmla="*/ 42 w 52"/>
                <a:gd name="T17" fmla="*/ 23 h 25"/>
                <a:gd name="T18" fmla="*/ 50 w 52"/>
                <a:gd name="T19" fmla="*/ 23 h 25"/>
                <a:gd name="T20" fmla="*/ 50 w 52"/>
                <a:gd name="T21" fmla="*/ 15 h 25"/>
                <a:gd name="T22" fmla="*/ 9 w 52"/>
                <a:gd name="T23" fmla="*/ 15 h 25"/>
                <a:gd name="T24" fmla="*/ 9 w 52"/>
                <a:gd name="T25" fmla="*/ 15 h 25"/>
                <a:gd name="T26" fmla="*/ 9 w 52"/>
                <a:gd name="T27" fmla="*/ 1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5">
                  <a:moveTo>
                    <a:pt x="50" y="15"/>
                  </a:moveTo>
                  <a:cubicBezTo>
                    <a:pt x="38" y="3"/>
                    <a:pt x="20" y="0"/>
                    <a:pt x="5" y="5"/>
                  </a:cubicBezTo>
                  <a:cubicBezTo>
                    <a:pt x="4" y="5"/>
                    <a:pt x="4" y="6"/>
                    <a:pt x="4" y="6"/>
                  </a:cubicBezTo>
                  <a:cubicBezTo>
                    <a:pt x="3" y="6"/>
                    <a:pt x="3" y="6"/>
                    <a:pt x="2" y="7"/>
                  </a:cubicBezTo>
                  <a:cubicBezTo>
                    <a:pt x="0" y="9"/>
                    <a:pt x="0" y="12"/>
                    <a:pt x="2" y="14"/>
                  </a:cubicBezTo>
                  <a:cubicBezTo>
                    <a:pt x="4" y="16"/>
                    <a:pt x="6" y="16"/>
                    <a:pt x="7" y="16"/>
                  </a:cubicBezTo>
                  <a:cubicBezTo>
                    <a:pt x="7" y="16"/>
                    <a:pt x="7" y="16"/>
                    <a:pt x="7" y="16"/>
                  </a:cubicBezTo>
                  <a:cubicBezTo>
                    <a:pt x="7" y="16"/>
                    <a:pt x="7" y="16"/>
                    <a:pt x="7" y="16"/>
                  </a:cubicBezTo>
                  <a:cubicBezTo>
                    <a:pt x="19" y="11"/>
                    <a:pt x="33" y="13"/>
                    <a:pt x="42" y="23"/>
                  </a:cubicBezTo>
                  <a:cubicBezTo>
                    <a:pt x="44" y="25"/>
                    <a:pt x="48" y="25"/>
                    <a:pt x="50" y="23"/>
                  </a:cubicBezTo>
                  <a:cubicBezTo>
                    <a:pt x="52" y="21"/>
                    <a:pt x="52" y="17"/>
                    <a:pt x="50" y="15"/>
                  </a:cubicBezTo>
                  <a:close/>
                  <a:moveTo>
                    <a:pt x="9" y="15"/>
                  </a:moveTo>
                  <a:cubicBezTo>
                    <a:pt x="9" y="15"/>
                    <a:pt x="9" y="15"/>
                    <a:pt x="9" y="15"/>
                  </a:cubicBezTo>
                  <a:cubicBezTo>
                    <a:pt x="9" y="15"/>
                    <a:pt x="9" y="15"/>
                    <a:pt x="9" y="15"/>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9" name="Freeform 19"/>
            <p:cNvSpPr>
              <a:spLocks/>
            </p:cNvSpPr>
            <p:nvPr/>
          </p:nvSpPr>
          <p:spPr bwMode="auto">
            <a:xfrm>
              <a:off x="6942138" y="3479800"/>
              <a:ext cx="28575" cy="30163"/>
            </a:xfrm>
            <a:custGeom>
              <a:avLst/>
              <a:gdLst>
                <a:gd name="T0" fmla="*/ 2 w 11"/>
                <a:gd name="T1" fmla="*/ 10 h 12"/>
                <a:gd name="T2" fmla="*/ 9 w 11"/>
                <a:gd name="T3" fmla="*/ 10 h 12"/>
                <a:gd name="T4" fmla="*/ 9 w 11"/>
                <a:gd name="T5" fmla="*/ 2 h 12"/>
                <a:gd name="T6" fmla="*/ 4 w 11"/>
                <a:gd name="T7" fmla="*/ 1 h 12"/>
                <a:gd name="T8" fmla="*/ 3 w 11"/>
                <a:gd name="T9" fmla="*/ 1 h 12"/>
                <a:gd name="T10" fmla="*/ 2 w 11"/>
                <a:gd name="T11" fmla="*/ 2 h 12"/>
                <a:gd name="T12" fmla="*/ 2 w 11"/>
                <a:gd name="T13" fmla="*/ 10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0"/>
                  </a:moveTo>
                  <a:cubicBezTo>
                    <a:pt x="4" y="12"/>
                    <a:pt x="7" y="12"/>
                    <a:pt x="9" y="10"/>
                  </a:cubicBezTo>
                  <a:cubicBezTo>
                    <a:pt x="11" y="8"/>
                    <a:pt x="11" y="4"/>
                    <a:pt x="9" y="2"/>
                  </a:cubicBezTo>
                  <a:cubicBezTo>
                    <a:pt x="8" y="1"/>
                    <a:pt x="6" y="0"/>
                    <a:pt x="4" y="1"/>
                  </a:cubicBezTo>
                  <a:cubicBezTo>
                    <a:pt x="4" y="1"/>
                    <a:pt x="3" y="1"/>
                    <a:pt x="3" y="1"/>
                  </a:cubicBezTo>
                  <a:cubicBezTo>
                    <a:pt x="3" y="1"/>
                    <a:pt x="2" y="2"/>
                    <a:pt x="2" y="2"/>
                  </a:cubicBezTo>
                  <a:cubicBezTo>
                    <a:pt x="0" y="4"/>
                    <a:pt x="0" y="8"/>
                    <a:pt x="2" y="10"/>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61" name="Group 60"/>
          <p:cNvGrpSpPr>
            <a:grpSpLocks noChangeAspect="1"/>
          </p:cNvGrpSpPr>
          <p:nvPr/>
        </p:nvGrpSpPr>
        <p:grpSpPr>
          <a:xfrm>
            <a:off x="7536284" y="3225322"/>
            <a:ext cx="738351" cy="740796"/>
            <a:chOff x="7050088" y="3657600"/>
            <a:chExt cx="479425" cy="481013"/>
          </a:xfrm>
        </p:grpSpPr>
        <p:sp>
          <p:nvSpPr>
            <p:cNvPr id="40" name="Freeform 20"/>
            <p:cNvSpPr>
              <a:spLocks/>
            </p:cNvSpPr>
            <p:nvPr/>
          </p:nvSpPr>
          <p:spPr bwMode="auto">
            <a:xfrm>
              <a:off x="7050088" y="3854450"/>
              <a:ext cx="479425" cy="87313"/>
            </a:xfrm>
            <a:custGeom>
              <a:avLst/>
              <a:gdLst>
                <a:gd name="T0" fmla="*/ 11 w 189"/>
                <a:gd name="T1" fmla="*/ 33 h 34"/>
                <a:gd name="T2" fmla="*/ 1 w 189"/>
                <a:gd name="T3" fmla="*/ 25 h 34"/>
                <a:gd name="T4" fmla="*/ 1 w 189"/>
                <a:gd name="T5" fmla="*/ 25 h 34"/>
                <a:gd name="T6" fmla="*/ 9 w 189"/>
                <a:gd name="T7" fmla="*/ 15 h 34"/>
                <a:gd name="T8" fmla="*/ 178 w 189"/>
                <a:gd name="T9" fmla="*/ 0 h 34"/>
                <a:gd name="T10" fmla="*/ 188 w 189"/>
                <a:gd name="T11" fmla="*/ 9 h 34"/>
                <a:gd name="T12" fmla="*/ 188 w 189"/>
                <a:gd name="T13" fmla="*/ 9 h 34"/>
                <a:gd name="T14" fmla="*/ 180 w 189"/>
                <a:gd name="T15" fmla="*/ 18 h 34"/>
                <a:gd name="T16" fmla="*/ 11 w 189"/>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34">
                  <a:moveTo>
                    <a:pt x="11" y="33"/>
                  </a:moveTo>
                  <a:cubicBezTo>
                    <a:pt x="4" y="34"/>
                    <a:pt x="1" y="30"/>
                    <a:pt x="1" y="25"/>
                  </a:cubicBezTo>
                  <a:cubicBezTo>
                    <a:pt x="1" y="25"/>
                    <a:pt x="1" y="25"/>
                    <a:pt x="1" y="25"/>
                  </a:cubicBezTo>
                  <a:cubicBezTo>
                    <a:pt x="0" y="20"/>
                    <a:pt x="2" y="16"/>
                    <a:pt x="9" y="15"/>
                  </a:cubicBezTo>
                  <a:cubicBezTo>
                    <a:pt x="178" y="0"/>
                    <a:pt x="178" y="0"/>
                    <a:pt x="178" y="0"/>
                  </a:cubicBezTo>
                  <a:cubicBezTo>
                    <a:pt x="185" y="0"/>
                    <a:pt x="188" y="4"/>
                    <a:pt x="188" y="9"/>
                  </a:cubicBezTo>
                  <a:cubicBezTo>
                    <a:pt x="188" y="9"/>
                    <a:pt x="188" y="9"/>
                    <a:pt x="188" y="9"/>
                  </a:cubicBezTo>
                  <a:cubicBezTo>
                    <a:pt x="189" y="14"/>
                    <a:pt x="187" y="18"/>
                    <a:pt x="180" y="18"/>
                  </a:cubicBezTo>
                  <a:lnTo>
                    <a:pt x="11" y="3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1" name="Freeform 21"/>
            <p:cNvSpPr>
              <a:spLocks/>
            </p:cNvSpPr>
            <p:nvPr/>
          </p:nvSpPr>
          <p:spPr bwMode="auto">
            <a:xfrm>
              <a:off x="7085013" y="3744913"/>
              <a:ext cx="409575" cy="306388"/>
            </a:xfrm>
            <a:custGeom>
              <a:avLst/>
              <a:gdLst>
                <a:gd name="T0" fmla="*/ 6 w 161"/>
                <a:gd name="T1" fmla="*/ 18 h 120"/>
                <a:gd name="T2" fmla="*/ 3 w 161"/>
                <a:gd name="T3" fmla="*/ 6 h 120"/>
                <a:gd name="T4" fmla="*/ 3 w 161"/>
                <a:gd name="T5" fmla="*/ 6 h 120"/>
                <a:gd name="T6" fmla="*/ 16 w 161"/>
                <a:gd name="T7" fmla="*/ 4 h 120"/>
                <a:gd name="T8" fmla="*/ 155 w 161"/>
                <a:gd name="T9" fmla="*/ 101 h 120"/>
                <a:gd name="T10" fmla="*/ 158 w 161"/>
                <a:gd name="T11" fmla="*/ 114 h 120"/>
                <a:gd name="T12" fmla="*/ 158 w 161"/>
                <a:gd name="T13" fmla="*/ 114 h 120"/>
                <a:gd name="T14" fmla="*/ 145 w 161"/>
                <a:gd name="T15" fmla="*/ 116 h 120"/>
                <a:gd name="T16" fmla="*/ 6 w 161"/>
                <a:gd name="T17" fmla="*/ 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20">
                  <a:moveTo>
                    <a:pt x="6" y="18"/>
                  </a:moveTo>
                  <a:cubicBezTo>
                    <a:pt x="0" y="14"/>
                    <a:pt x="1" y="10"/>
                    <a:pt x="3" y="6"/>
                  </a:cubicBezTo>
                  <a:cubicBezTo>
                    <a:pt x="3" y="6"/>
                    <a:pt x="3" y="6"/>
                    <a:pt x="3" y="6"/>
                  </a:cubicBezTo>
                  <a:cubicBezTo>
                    <a:pt x="6" y="2"/>
                    <a:pt x="10" y="0"/>
                    <a:pt x="16" y="4"/>
                  </a:cubicBezTo>
                  <a:cubicBezTo>
                    <a:pt x="155" y="101"/>
                    <a:pt x="155" y="101"/>
                    <a:pt x="155" y="101"/>
                  </a:cubicBezTo>
                  <a:cubicBezTo>
                    <a:pt x="161" y="105"/>
                    <a:pt x="160" y="110"/>
                    <a:pt x="158" y="114"/>
                  </a:cubicBezTo>
                  <a:cubicBezTo>
                    <a:pt x="158" y="114"/>
                    <a:pt x="158" y="114"/>
                    <a:pt x="158" y="114"/>
                  </a:cubicBezTo>
                  <a:cubicBezTo>
                    <a:pt x="155" y="118"/>
                    <a:pt x="151" y="120"/>
                    <a:pt x="145" y="116"/>
                  </a:cubicBezTo>
                  <a:lnTo>
                    <a:pt x="6" y="1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2" name="Freeform 22"/>
            <p:cNvSpPr>
              <a:spLocks/>
            </p:cNvSpPr>
            <p:nvPr/>
          </p:nvSpPr>
          <p:spPr bwMode="auto">
            <a:xfrm>
              <a:off x="7207250" y="3663950"/>
              <a:ext cx="165100" cy="468313"/>
            </a:xfrm>
            <a:custGeom>
              <a:avLst/>
              <a:gdLst>
                <a:gd name="T0" fmla="*/ 2 w 65"/>
                <a:gd name="T1" fmla="*/ 12 h 184"/>
                <a:gd name="T2" fmla="*/ 8 w 65"/>
                <a:gd name="T3" fmla="*/ 1 h 184"/>
                <a:gd name="T4" fmla="*/ 8 w 65"/>
                <a:gd name="T5" fmla="*/ 1 h 184"/>
                <a:gd name="T6" fmla="*/ 19 w 65"/>
                <a:gd name="T7" fmla="*/ 7 h 184"/>
                <a:gd name="T8" fmla="*/ 63 w 65"/>
                <a:gd name="T9" fmla="*/ 172 h 184"/>
                <a:gd name="T10" fmla="*/ 57 w 65"/>
                <a:gd name="T11" fmla="*/ 183 h 184"/>
                <a:gd name="T12" fmla="*/ 57 w 65"/>
                <a:gd name="T13" fmla="*/ 183 h 184"/>
                <a:gd name="T14" fmla="*/ 46 w 65"/>
                <a:gd name="T15" fmla="*/ 176 h 184"/>
                <a:gd name="T16" fmla="*/ 2 w 65"/>
                <a:gd name="T17" fmla="*/ 1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84">
                  <a:moveTo>
                    <a:pt x="2" y="12"/>
                  </a:moveTo>
                  <a:cubicBezTo>
                    <a:pt x="0" y="5"/>
                    <a:pt x="3" y="2"/>
                    <a:pt x="8" y="1"/>
                  </a:cubicBezTo>
                  <a:cubicBezTo>
                    <a:pt x="8" y="1"/>
                    <a:pt x="8" y="1"/>
                    <a:pt x="8" y="1"/>
                  </a:cubicBezTo>
                  <a:cubicBezTo>
                    <a:pt x="13" y="0"/>
                    <a:pt x="17" y="1"/>
                    <a:pt x="19" y="7"/>
                  </a:cubicBezTo>
                  <a:cubicBezTo>
                    <a:pt x="63" y="172"/>
                    <a:pt x="63" y="172"/>
                    <a:pt x="63" y="172"/>
                  </a:cubicBezTo>
                  <a:cubicBezTo>
                    <a:pt x="65" y="178"/>
                    <a:pt x="62" y="181"/>
                    <a:pt x="57" y="183"/>
                  </a:cubicBezTo>
                  <a:cubicBezTo>
                    <a:pt x="57" y="183"/>
                    <a:pt x="57" y="183"/>
                    <a:pt x="57" y="183"/>
                  </a:cubicBezTo>
                  <a:cubicBezTo>
                    <a:pt x="52" y="184"/>
                    <a:pt x="48" y="183"/>
                    <a:pt x="46" y="176"/>
                  </a:cubicBezTo>
                  <a:lnTo>
                    <a:pt x="2" y="12"/>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3" name="Freeform 23"/>
            <p:cNvSpPr>
              <a:spLocks/>
            </p:cNvSpPr>
            <p:nvPr/>
          </p:nvSpPr>
          <p:spPr bwMode="auto">
            <a:xfrm>
              <a:off x="7169150" y="3673475"/>
              <a:ext cx="241300" cy="446088"/>
            </a:xfrm>
            <a:custGeom>
              <a:avLst/>
              <a:gdLst>
                <a:gd name="T0" fmla="*/ 75 w 95"/>
                <a:gd name="T1" fmla="*/ 7 h 175"/>
                <a:gd name="T2" fmla="*/ 87 w 95"/>
                <a:gd name="T3" fmla="*/ 3 h 175"/>
                <a:gd name="T4" fmla="*/ 87 w 95"/>
                <a:gd name="T5" fmla="*/ 3 h 175"/>
                <a:gd name="T6" fmla="*/ 92 w 95"/>
                <a:gd name="T7" fmla="*/ 15 h 175"/>
                <a:gd name="T8" fmla="*/ 20 w 95"/>
                <a:gd name="T9" fmla="*/ 169 h 175"/>
                <a:gd name="T10" fmla="*/ 8 w 95"/>
                <a:gd name="T11" fmla="*/ 173 h 175"/>
                <a:gd name="T12" fmla="*/ 8 w 95"/>
                <a:gd name="T13" fmla="*/ 173 h 175"/>
                <a:gd name="T14" fmla="*/ 3 w 95"/>
                <a:gd name="T15" fmla="*/ 161 h 175"/>
                <a:gd name="T16" fmla="*/ 75 w 95"/>
                <a:gd name="T17" fmla="*/ 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75">
                  <a:moveTo>
                    <a:pt x="75" y="7"/>
                  </a:moveTo>
                  <a:cubicBezTo>
                    <a:pt x="78" y="1"/>
                    <a:pt x="83" y="0"/>
                    <a:pt x="87" y="3"/>
                  </a:cubicBezTo>
                  <a:cubicBezTo>
                    <a:pt x="87" y="3"/>
                    <a:pt x="87" y="3"/>
                    <a:pt x="87" y="3"/>
                  </a:cubicBezTo>
                  <a:cubicBezTo>
                    <a:pt x="92" y="5"/>
                    <a:pt x="95" y="8"/>
                    <a:pt x="92" y="15"/>
                  </a:cubicBezTo>
                  <a:cubicBezTo>
                    <a:pt x="20" y="169"/>
                    <a:pt x="20" y="169"/>
                    <a:pt x="20" y="169"/>
                  </a:cubicBezTo>
                  <a:cubicBezTo>
                    <a:pt x="17" y="175"/>
                    <a:pt x="12" y="175"/>
                    <a:pt x="8" y="173"/>
                  </a:cubicBezTo>
                  <a:cubicBezTo>
                    <a:pt x="8" y="173"/>
                    <a:pt x="8" y="173"/>
                    <a:pt x="8" y="173"/>
                  </a:cubicBezTo>
                  <a:cubicBezTo>
                    <a:pt x="3" y="171"/>
                    <a:pt x="0" y="167"/>
                    <a:pt x="3" y="161"/>
                  </a:cubicBezTo>
                  <a:lnTo>
                    <a:pt x="75" y="7"/>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4" name="Freeform 24"/>
            <p:cNvSpPr>
              <a:spLocks/>
            </p:cNvSpPr>
            <p:nvPr/>
          </p:nvSpPr>
          <p:spPr bwMode="auto">
            <a:xfrm>
              <a:off x="7067550" y="3778250"/>
              <a:ext cx="444500" cy="239713"/>
            </a:xfrm>
            <a:custGeom>
              <a:avLst/>
              <a:gdLst>
                <a:gd name="T0" fmla="*/ 161 w 175"/>
                <a:gd name="T1" fmla="*/ 3 h 94"/>
                <a:gd name="T2" fmla="*/ 173 w 175"/>
                <a:gd name="T3" fmla="*/ 7 h 94"/>
                <a:gd name="T4" fmla="*/ 173 w 175"/>
                <a:gd name="T5" fmla="*/ 7 h 94"/>
                <a:gd name="T6" fmla="*/ 168 w 175"/>
                <a:gd name="T7" fmla="*/ 19 h 94"/>
                <a:gd name="T8" fmla="*/ 14 w 175"/>
                <a:gd name="T9" fmla="*/ 91 h 94"/>
                <a:gd name="T10" fmla="*/ 2 w 175"/>
                <a:gd name="T11" fmla="*/ 86 h 94"/>
                <a:gd name="T12" fmla="*/ 2 w 175"/>
                <a:gd name="T13" fmla="*/ 86 h 94"/>
                <a:gd name="T14" fmla="*/ 7 w 175"/>
                <a:gd name="T15" fmla="*/ 74 h 94"/>
                <a:gd name="T16" fmla="*/ 161 w 175"/>
                <a:gd name="T17"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94">
                  <a:moveTo>
                    <a:pt x="161" y="3"/>
                  </a:moveTo>
                  <a:cubicBezTo>
                    <a:pt x="167" y="0"/>
                    <a:pt x="171" y="2"/>
                    <a:pt x="173" y="7"/>
                  </a:cubicBezTo>
                  <a:cubicBezTo>
                    <a:pt x="173" y="7"/>
                    <a:pt x="173" y="7"/>
                    <a:pt x="173" y="7"/>
                  </a:cubicBezTo>
                  <a:cubicBezTo>
                    <a:pt x="175" y="12"/>
                    <a:pt x="175" y="16"/>
                    <a:pt x="168" y="19"/>
                  </a:cubicBezTo>
                  <a:cubicBezTo>
                    <a:pt x="14" y="91"/>
                    <a:pt x="14" y="91"/>
                    <a:pt x="14" y="91"/>
                  </a:cubicBezTo>
                  <a:cubicBezTo>
                    <a:pt x="8" y="94"/>
                    <a:pt x="4" y="91"/>
                    <a:pt x="2" y="86"/>
                  </a:cubicBezTo>
                  <a:cubicBezTo>
                    <a:pt x="2" y="86"/>
                    <a:pt x="2" y="86"/>
                    <a:pt x="2" y="86"/>
                  </a:cubicBezTo>
                  <a:cubicBezTo>
                    <a:pt x="0" y="82"/>
                    <a:pt x="0" y="77"/>
                    <a:pt x="7" y="74"/>
                  </a:cubicBezTo>
                  <a:lnTo>
                    <a:pt x="161" y="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5" name="Freeform 25"/>
            <p:cNvSpPr>
              <a:spLocks/>
            </p:cNvSpPr>
            <p:nvPr/>
          </p:nvSpPr>
          <p:spPr bwMode="auto">
            <a:xfrm>
              <a:off x="7054850" y="3813175"/>
              <a:ext cx="469900" cy="166688"/>
            </a:xfrm>
            <a:custGeom>
              <a:avLst/>
              <a:gdLst>
                <a:gd name="T0" fmla="*/ 177 w 185"/>
                <a:gd name="T1" fmla="*/ 46 h 65"/>
                <a:gd name="T2" fmla="*/ 183 w 185"/>
                <a:gd name="T3" fmla="*/ 57 h 65"/>
                <a:gd name="T4" fmla="*/ 183 w 185"/>
                <a:gd name="T5" fmla="*/ 57 h 65"/>
                <a:gd name="T6" fmla="*/ 172 w 185"/>
                <a:gd name="T7" fmla="*/ 63 h 65"/>
                <a:gd name="T8" fmla="*/ 8 w 185"/>
                <a:gd name="T9" fmla="*/ 19 h 65"/>
                <a:gd name="T10" fmla="*/ 2 w 185"/>
                <a:gd name="T11" fmla="*/ 8 h 65"/>
                <a:gd name="T12" fmla="*/ 2 w 185"/>
                <a:gd name="T13" fmla="*/ 8 h 65"/>
                <a:gd name="T14" fmla="*/ 13 w 185"/>
                <a:gd name="T15" fmla="*/ 2 h 65"/>
                <a:gd name="T16" fmla="*/ 177 w 185"/>
                <a:gd name="T17"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65">
                  <a:moveTo>
                    <a:pt x="177" y="46"/>
                  </a:moveTo>
                  <a:cubicBezTo>
                    <a:pt x="184" y="48"/>
                    <a:pt x="185" y="52"/>
                    <a:pt x="183" y="57"/>
                  </a:cubicBezTo>
                  <a:cubicBezTo>
                    <a:pt x="183" y="57"/>
                    <a:pt x="183" y="57"/>
                    <a:pt x="183" y="57"/>
                  </a:cubicBezTo>
                  <a:cubicBezTo>
                    <a:pt x="182" y="62"/>
                    <a:pt x="179" y="65"/>
                    <a:pt x="172" y="63"/>
                  </a:cubicBezTo>
                  <a:cubicBezTo>
                    <a:pt x="8" y="19"/>
                    <a:pt x="8" y="19"/>
                    <a:pt x="8" y="19"/>
                  </a:cubicBezTo>
                  <a:cubicBezTo>
                    <a:pt x="1" y="18"/>
                    <a:pt x="0" y="13"/>
                    <a:pt x="2" y="8"/>
                  </a:cubicBezTo>
                  <a:cubicBezTo>
                    <a:pt x="2" y="8"/>
                    <a:pt x="2" y="8"/>
                    <a:pt x="2" y="8"/>
                  </a:cubicBezTo>
                  <a:cubicBezTo>
                    <a:pt x="3" y="4"/>
                    <a:pt x="6" y="0"/>
                    <a:pt x="13" y="2"/>
                  </a:cubicBezTo>
                  <a:lnTo>
                    <a:pt x="177" y="46"/>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6" name="Freeform 26"/>
            <p:cNvSpPr>
              <a:spLocks/>
            </p:cNvSpPr>
            <p:nvPr/>
          </p:nvSpPr>
          <p:spPr bwMode="auto">
            <a:xfrm>
              <a:off x="7135813" y="3690938"/>
              <a:ext cx="307975" cy="411163"/>
            </a:xfrm>
            <a:custGeom>
              <a:avLst/>
              <a:gdLst>
                <a:gd name="T0" fmla="*/ 117 w 121"/>
                <a:gd name="T1" fmla="*/ 145 h 161"/>
                <a:gd name="T2" fmla="*/ 114 w 121"/>
                <a:gd name="T3" fmla="*/ 158 h 161"/>
                <a:gd name="T4" fmla="*/ 114 w 121"/>
                <a:gd name="T5" fmla="*/ 158 h 161"/>
                <a:gd name="T6" fmla="*/ 102 w 121"/>
                <a:gd name="T7" fmla="*/ 156 h 161"/>
                <a:gd name="T8" fmla="*/ 4 w 121"/>
                <a:gd name="T9" fmla="*/ 16 h 161"/>
                <a:gd name="T10" fmla="*/ 7 w 121"/>
                <a:gd name="T11" fmla="*/ 4 h 161"/>
                <a:gd name="T12" fmla="*/ 7 w 121"/>
                <a:gd name="T13" fmla="*/ 4 h 161"/>
                <a:gd name="T14" fmla="*/ 19 w 121"/>
                <a:gd name="T15" fmla="*/ 6 h 161"/>
                <a:gd name="T16" fmla="*/ 117 w 121"/>
                <a:gd name="T17" fmla="*/ 14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61">
                  <a:moveTo>
                    <a:pt x="117" y="145"/>
                  </a:moveTo>
                  <a:cubicBezTo>
                    <a:pt x="121" y="151"/>
                    <a:pt x="119" y="155"/>
                    <a:pt x="114" y="158"/>
                  </a:cubicBezTo>
                  <a:cubicBezTo>
                    <a:pt x="114" y="158"/>
                    <a:pt x="114" y="158"/>
                    <a:pt x="114" y="158"/>
                  </a:cubicBezTo>
                  <a:cubicBezTo>
                    <a:pt x="110" y="161"/>
                    <a:pt x="106" y="161"/>
                    <a:pt x="102" y="156"/>
                  </a:cubicBezTo>
                  <a:cubicBezTo>
                    <a:pt x="4" y="16"/>
                    <a:pt x="4" y="16"/>
                    <a:pt x="4" y="16"/>
                  </a:cubicBezTo>
                  <a:cubicBezTo>
                    <a:pt x="0" y="11"/>
                    <a:pt x="2" y="7"/>
                    <a:pt x="7" y="4"/>
                  </a:cubicBezTo>
                  <a:cubicBezTo>
                    <a:pt x="7" y="4"/>
                    <a:pt x="7" y="4"/>
                    <a:pt x="7" y="4"/>
                  </a:cubicBezTo>
                  <a:cubicBezTo>
                    <a:pt x="11" y="1"/>
                    <a:pt x="15" y="0"/>
                    <a:pt x="19" y="6"/>
                  </a:cubicBezTo>
                  <a:lnTo>
                    <a:pt x="117" y="14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7" name="Freeform 27"/>
            <p:cNvSpPr>
              <a:spLocks/>
            </p:cNvSpPr>
            <p:nvPr/>
          </p:nvSpPr>
          <p:spPr bwMode="auto">
            <a:xfrm>
              <a:off x="7245350" y="3657600"/>
              <a:ext cx="88900" cy="481013"/>
            </a:xfrm>
            <a:custGeom>
              <a:avLst/>
              <a:gdLst>
                <a:gd name="T0" fmla="*/ 19 w 35"/>
                <a:gd name="T1" fmla="*/ 179 h 188"/>
                <a:gd name="T2" fmla="*/ 9 w 35"/>
                <a:gd name="T3" fmla="*/ 187 h 188"/>
                <a:gd name="T4" fmla="*/ 9 w 35"/>
                <a:gd name="T5" fmla="*/ 187 h 188"/>
                <a:gd name="T6" fmla="*/ 1 w 35"/>
                <a:gd name="T7" fmla="*/ 178 h 188"/>
                <a:gd name="T8" fmla="*/ 16 w 35"/>
                <a:gd name="T9" fmla="*/ 8 h 188"/>
                <a:gd name="T10" fmla="*/ 26 w 35"/>
                <a:gd name="T11" fmla="*/ 0 h 188"/>
                <a:gd name="T12" fmla="*/ 26 w 35"/>
                <a:gd name="T13" fmla="*/ 0 h 188"/>
                <a:gd name="T14" fmla="*/ 34 w 35"/>
                <a:gd name="T15" fmla="*/ 10 h 188"/>
                <a:gd name="T16" fmla="*/ 19 w 35"/>
                <a:gd name="T17" fmla="*/ 17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88">
                  <a:moveTo>
                    <a:pt x="19" y="179"/>
                  </a:moveTo>
                  <a:cubicBezTo>
                    <a:pt x="18" y="186"/>
                    <a:pt x="14" y="188"/>
                    <a:pt x="9" y="187"/>
                  </a:cubicBezTo>
                  <a:cubicBezTo>
                    <a:pt x="9" y="187"/>
                    <a:pt x="9" y="187"/>
                    <a:pt x="9" y="187"/>
                  </a:cubicBezTo>
                  <a:cubicBezTo>
                    <a:pt x="4" y="187"/>
                    <a:pt x="0" y="185"/>
                    <a:pt x="1" y="178"/>
                  </a:cubicBezTo>
                  <a:cubicBezTo>
                    <a:pt x="16" y="8"/>
                    <a:pt x="16" y="8"/>
                    <a:pt x="16" y="8"/>
                  </a:cubicBezTo>
                  <a:cubicBezTo>
                    <a:pt x="17" y="1"/>
                    <a:pt x="21" y="0"/>
                    <a:pt x="26" y="0"/>
                  </a:cubicBezTo>
                  <a:cubicBezTo>
                    <a:pt x="26" y="0"/>
                    <a:pt x="26" y="0"/>
                    <a:pt x="26" y="0"/>
                  </a:cubicBezTo>
                  <a:cubicBezTo>
                    <a:pt x="31" y="0"/>
                    <a:pt x="35" y="3"/>
                    <a:pt x="34" y="10"/>
                  </a:cubicBezTo>
                  <a:lnTo>
                    <a:pt x="19" y="17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8" name="Freeform 28"/>
            <p:cNvSpPr>
              <a:spLocks/>
            </p:cNvSpPr>
            <p:nvPr/>
          </p:nvSpPr>
          <p:spPr bwMode="auto">
            <a:xfrm>
              <a:off x="7107238" y="3714750"/>
              <a:ext cx="365125" cy="365125"/>
            </a:xfrm>
            <a:custGeom>
              <a:avLst/>
              <a:gdLst>
                <a:gd name="T0" fmla="*/ 18 w 143"/>
                <a:gd name="T1" fmla="*/ 138 h 143"/>
                <a:gd name="T2" fmla="*/ 5 w 143"/>
                <a:gd name="T3" fmla="*/ 138 h 143"/>
                <a:gd name="T4" fmla="*/ 5 w 143"/>
                <a:gd name="T5" fmla="*/ 138 h 143"/>
                <a:gd name="T6" fmla="*/ 5 w 143"/>
                <a:gd name="T7" fmla="*/ 125 h 143"/>
                <a:gd name="T8" fmla="*/ 125 w 143"/>
                <a:gd name="T9" fmla="*/ 5 h 143"/>
                <a:gd name="T10" fmla="*/ 138 w 143"/>
                <a:gd name="T11" fmla="*/ 5 h 143"/>
                <a:gd name="T12" fmla="*/ 138 w 143"/>
                <a:gd name="T13" fmla="*/ 5 h 143"/>
                <a:gd name="T14" fmla="*/ 138 w 143"/>
                <a:gd name="T15" fmla="*/ 18 h 143"/>
                <a:gd name="T16" fmla="*/ 18 w 143"/>
                <a:gd name="T17" fmla="*/ 13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43">
                  <a:moveTo>
                    <a:pt x="18" y="138"/>
                  </a:moveTo>
                  <a:cubicBezTo>
                    <a:pt x="13" y="143"/>
                    <a:pt x="9" y="142"/>
                    <a:pt x="5" y="138"/>
                  </a:cubicBezTo>
                  <a:cubicBezTo>
                    <a:pt x="5" y="138"/>
                    <a:pt x="5" y="138"/>
                    <a:pt x="5" y="138"/>
                  </a:cubicBezTo>
                  <a:cubicBezTo>
                    <a:pt x="1" y="135"/>
                    <a:pt x="0" y="130"/>
                    <a:pt x="5" y="125"/>
                  </a:cubicBezTo>
                  <a:cubicBezTo>
                    <a:pt x="125" y="5"/>
                    <a:pt x="125" y="5"/>
                    <a:pt x="125" y="5"/>
                  </a:cubicBezTo>
                  <a:cubicBezTo>
                    <a:pt x="130" y="0"/>
                    <a:pt x="134" y="2"/>
                    <a:pt x="138" y="5"/>
                  </a:cubicBezTo>
                  <a:cubicBezTo>
                    <a:pt x="138" y="5"/>
                    <a:pt x="138" y="5"/>
                    <a:pt x="138" y="5"/>
                  </a:cubicBezTo>
                  <a:cubicBezTo>
                    <a:pt x="142" y="9"/>
                    <a:pt x="143" y="13"/>
                    <a:pt x="138" y="18"/>
                  </a:cubicBezTo>
                  <a:lnTo>
                    <a:pt x="18" y="13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9" name="Freeform 29"/>
            <p:cNvSpPr>
              <a:spLocks/>
            </p:cNvSpPr>
            <p:nvPr/>
          </p:nvSpPr>
          <p:spPr bwMode="auto">
            <a:xfrm>
              <a:off x="7059613" y="3665538"/>
              <a:ext cx="460375" cy="461963"/>
            </a:xfrm>
            <a:custGeom>
              <a:avLst/>
              <a:gdLst>
                <a:gd name="T0" fmla="*/ 149 w 181"/>
                <a:gd name="T1" fmla="*/ 149 h 181"/>
                <a:gd name="T2" fmla="*/ 32 w 181"/>
                <a:gd name="T3" fmla="*/ 149 h 181"/>
                <a:gd name="T4" fmla="*/ 32 w 181"/>
                <a:gd name="T5" fmla="*/ 32 h 181"/>
                <a:gd name="T6" fmla="*/ 149 w 181"/>
                <a:gd name="T7" fmla="*/ 32 h 181"/>
                <a:gd name="T8" fmla="*/ 149 w 181"/>
                <a:gd name="T9" fmla="*/ 149 h 181"/>
              </a:gdLst>
              <a:ahLst/>
              <a:cxnLst>
                <a:cxn ang="0">
                  <a:pos x="T0" y="T1"/>
                </a:cxn>
                <a:cxn ang="0">
                  <a:pos x="T2" y="T3"/>
                </a:cxn>
                <a:cxn ang="0">
                  <a:pos x="T4" y="T5"/>
                </a:cxn>
                <a:cxn ang="0">
                  <a:pos x="T6" y="T7"/>
                </a:cxn>
                <a:cxn ang="0">
                  <a:pos x="T8" y="T9"/>
                </a:cxn>
              </a:cxnLst>
              <a:rect l="0" t="0" r="r" b="b"/>
              <a:pathLst>
                <a:path w="181" h="181">
                  <a:moveTo>
                    <a:pt x="149" y="149"/>
                  </a:moveTo>
                  <a:cubicBezTo>
                    <a:pt x="117" y="181"/>
                    <a:pt x="64" y="181"/>
                    <a:pt x="32" y="149"/>
                  </a:cubicBezTo>
                  <a:cubicBezTo>
                    <a:pt x="0" y="117"/>
                    <a:pt x="0" y="65"/>
                    <a:pt x="32" y="32"/>
                  </a:cubicBezTo>
                  <a:cubicBezTo>
                    <a:pt x="64" y="0"/>
                    <a:pt x="117" y="0"/>
                    <a:pt x="149" y="32"/>
                  </a:cubicBezTo>
                  <a:cubicBezTo>
                    <a:pt x="181" y="65"/>
                    <a:pt x="181" y="117"/>
                    <a:pt x="149" y="149"/>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62" name="Group 61"/>
          <p:cNvGrpSpPr>
            <a:grpSpLocks noChangeAspect="1"/>
          </p:cNvGrpSpPr>
          <p:nvPr/>
        </p:nvGrpSpPr>
        <p:grpSpPr>
          <a:xfrm>
            <a:off x="7044797" y="3129984"/>
            <a:ext cx="486529" cy="486529"/>
            <a:chOff x="6680200" y="3740150"/>
            <a:chExt cx="315913" cy="315913"/>
          </a:xfrm>
        </p:grpSpPr>
        <p:sp>
          <p:nvSpPr>
            <p:cNvPr id="50" name="Freeform 30"/>
            <p:cNvSpPr>
              <a:spLocks/>
            </p:cNvSpPr>
            <p:nvPr/>
          </p:nvSpPr>
          <p:spPr bwMode="auto">
            <a:xfrm>
              <a:off x="6680200" y="3870325"/>
              <a:ext cx="315913" cy="55563"/>
            </a:xfrm>
            <a:custGeom>
              <a:avLst/>
              <a:gdLst>
                <a:gd name="T0" fmla="*/ 7 w 124"/>
                <a:gd name="T1" fmla="*/ 22 h 22"/>
                <a:gd name="T2" fmla="*/ 0 w 124"/>
                <a:gd name="T3" fmla="*/ 16 h 22"/>
                <a:gd name="T4" fmla="*/ 0 w 124"/>
                <a:gd name="T5" fmla="*/ 16 h 22"/>
                <a:gd name="T6" fmla="*/ 6 w 124"/>
                <a:gd name="T7" fmla="*/ 10 h 22"/>
                <a:gd name="T8" fmla="*/ 117 w 124"/>
                <a:gd name="T9" fmla="*/ 0 h 22"/>
                <a:gd name="T10" fmla="*/ 124 w 124"/>
                <a:gd name="T11" fmla="*/ 5 h 22"/>
                <a:gd name="T12" fmla="*/ 124 w 124"/>
                <a:gd name="T13" fmla="*/ 5 h 22"/>
                <a:gd name="T14" fmla="*/ 118 w 124"/>
                <a:gd name="T15" fmla="*/ 12 h 22"/>
                <a:gd name="T16" fmla="*/ 7 w 124"/>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2">
                  <a:moveTo>
                    <a:pt x="7" y="22"/>
                  </a:moveTo>
                  <a:cubicBezTo>
                    <a:pt x="2" y="22"/>
                    <a:pt x="0" y="19"/>
                    <a:pt x="0" y="16"/>
                  </a:cubicBezTo>
                  <a:cubicBezTo>
                    <a:pt x="0" y="16"/>
                    <a:pt x="0" y="16"/>
                    <a:pt x="0" y="16"/>
                  </a:cubicBezTo>
                  <a:cubicBezTo>
                    <a:pt x="0" y="13"/>
                    <a:pt x="1" y="10"/>
                    <a:pt x="6" y="10"/>
                  </a:cubicBezTo>
                  <a:cubicBezTo>
                    <a:pt x="117" y="0"/>
                    <a:pt x="117" y="0"/>
                    <a:pt x="117" y="0"/>
                  </a:cubicBezTo>
                  <a:cubicBezTo>
                    <a:pt x="122" y="0"/>
                    <a:pt x="123" y="2"/>
                    <a:pt x="124" y="5"/>
                  </a:cubicBezTo>
                  <a:cubicBezTo>
                    <a:pt x="124" y="5"/>
                    <a:pt x="124" y="5"/>
                    <a:pt x="124" y="5"/>
                  </a:cubicBezTo>
                  <a:cubicBezTo>
                    <a:pt x="124" y="9"/>
                    <a:pt x="123" y="11"/>
                    <a:pt x="118" y="12"/>
                  </a:cubicBezTo>
                  <a:lnTo>
                    <a:pt x="7"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1" name="Freeform 31"/>
            <p:cNvSpPr>
              <a:spLocks/>
            </p:cNvSpPr>
            <p:nvPr/>
          </p:nvSpPr>
          <p:spPr bwMode="auto">
            <a:xfrm>
              <a:off x="6702425" y="3795713"/>
              <a:ext cx="269875" cy="201613"/>
            </a:xfrm>
            <a:custGeom>
              <a:avLst/>
              <a:gdLst>
                <a:gd name="T0" fmla="*/ 4 w 106"/>
                <a:gd name="T1" fmla="*/ 12 h 79"/>
                <a:gd name="T2" fmla="*/ 2 w 106"/>
                <a:gd name="T3" fmla="*/ 4 h 79"/>
                <a:gd name="T4" fmla="*/ 2 w 106"/>
                <a:gd name="T5" fmla="*/ 4 h 79"/>
                <a:gd name="T6" fmla="*/ 10 w 106"/>
                <a:gd name="T7" fmla="*/ 3 h 79"/>
                <a:gd name="T8" fmla="*/ 102 w 106"/>
                <a:gd name="T9" fmla="*/ 67 h 79"/>
                <a:gd name="T10" fmla="*/ 104 w 106"/>
                <a:gd name="T11" fmla="*/ 75 h 79"/>
                <a:gd name="T12" fmla="*/ 104 w 106"/>
                <a:gd name="T13" fmla="*/ 75 h 79"/>
                <a:gd name="T14" fmla="*/ 95 w 106"/>
                <a:gd name="T15" fmla="*/ 77 h 79"/>
                <a:gd name="T16" fmla="*/ 4 w 106"/>
                <a:gd name="T17"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79">
                  <a:moveTo>
                    <a:pt x="4" y="12"/>
                  </a:moveTo>
                  <a:cubicBezTo>
                    <a:pt x="0" y="10"/>
                    <a:pt x="0" y="7"/>
                    <a:pt x="2" y="4"/>
                  </a:cubicBezTo>
                  <a:cubicBezTo>
                    <a:pt x="2" y="4"/>
                    <a:pt x="2" y="4"/>
                    <a:pt x="2" y="4"/>
                  </a:cubicBezTo>
                  <a:cubicBezTo>
                    <a:pt x="4" y="2"/>
                    <a:pt x="7" y="0"/>
                    <a:pt x="10" y="3"/>
                  </a:cubicBezTo>
                  <a:cubicBezTo>
                    <a:pt x="102" y="67"/>
                    <a:pt x="102" y="67"/>
                    <a:pt x="102" y="67"/>
                  </a:cubicBezTo>
                  <a:cubicBezTo>
                    <a:pt x="106" y="70"/>
                    <a:pt x="105" y="73"/>
                    <a:pt x="104" y="75"/>
                  </a:cubicBezTo>
                  <a:cubicBezTo>
                    <a:pt x="104" y="75"/>
                    <a:pt x="104" y="75"/>
                    <a:pt x="104" y="75"/>
                  </a:cubicBezTo>
                  <a:cubicBezTo>
                    <a:pt x="102" y="78"/>
                    <a:pt x="99" y="79"/>
                    <a:pt x="95" y="77"/>
                  </a:cubicBezTo>
                  <a:lnTo>
                    <a:pt x="4" y="1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2" name="Freeform 32"/>
            <p:cNvSpPr>
              <a:spLocks/>
            </p:cNvSpPr>
            <p:nvPr/>
          </p:nvSpPr>
          <p:spPr bwMode="auto">
            <a:xfrm>
              <a:off x="6781800" y="3741738"/>
              <a:ext cx="109538" cy="309563"/>
            </a:xfrm>
            <a:custGeom>
              <a:avLst/>
              <a:gdLst>
                <a:gd name="T0" fmla="*/ 2 w 43"/>
                <a:gd name="T1" fmla="*/ 8 h 121"/>
                <a:gd name="T2" fmla="*/ 6 w 43"/>
                <a:gd name="T3" fmla="*/ 1 h 121"/>
                <a:gd name="T4" fmla="*/ 6 w 43"/>
                <a:gd name="T5" fmla="*/ 1 h 121"/>
                <a:gd name="T6" fmla="*/ 13 w 43"/>
                <a:gd name="T7" fmla="*/ 5 h 121"/>
                <a:gd name="T8" fmla="*/ 42 w 43"/>
                <a:gd name="T9" fmla="*/ 113 h 121"/>
                <a:gd name="T10" fmla="*/ 38 w 43"/>
                <a:gd name="T11" fmla="*/ 121 h 121"/>
                <a:gd name="T12" fmla="*/ 38 w 43"/>
                <a:gd name="T13" fmla="*/ 121 h 121"/>
                <a:gd name="T14" fmla="*/ 31 w 43"/>
                <a:gd name="T15" fmla="*/ 116 h 121"/>
                <a:gd name="T16" fmla="*/ 2 w 43"/>
                <a:gd name="T17" fmla="*/ 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21">
                  <a:moveTo>
                    <a:pt x="2" y="8"/>
                  </a:moveTo>
                  <a:cubicBezTo>
                    <a:pt x="0" y="4"/>
                    <a:pt x="3" y="2"/>
                    <a:pt x="6" y="1"/>
                  </a:cubicBezTo>
                  <a:cubicBezTo>
                    <a:pt x="6" y="1"/>
                    <a:pt x="6" y="1"/>
                    <a:pt x="6" y="1"/>
                  </a:cubicBezTo>
                  <a:cubicBezTo>
                    <a:pt x="9" y="0"/>
                    <a:pt x="12" y="1"/>
                    <a:pt x="13" y="5"/>
                  </a:cubicBezTo>
                  <a:cubicBezTo>
                    <a:pt x="42" y="113"/>
                    <a:pt x="42" y="113"/>
                    <a:pt x="42" y="113"/>
                  </a:cubicBezTo>
                  <a:cubicBezTo>
                    <a:pt x="43" y="118"/>
                    <a:pt x="41" y="120"/>
                    <a:pt x="38" y="121"/>
                  </a:cubicBezTo>
                  <a:cubicBezTo>
                    <a:pt x="38" y="121"/>
                    <a:pt x="38" y="121"/>
                    <a:pt x="38" y="121"/>
                  </a:cubicBezTo>
                  <a:cubicBezTo>
                    <a:pt x="35" y="121"/>
                    <a:pt x="32" y="121"/>
                    <a:pt x="31" y="116"/>
                  </a:cubicBezTo>
                  <a:lnTo>
                    <a:pt x="2" y="8"/>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3" name="Freeform 33"/>
            <p:cNvSpPr>
              <a:spLocks/>
            </p:cNvSpPr>
            <p:nvPr/>
          </p:nvSpPr>
          <p:spPr bwMode="auto">
            <a:xfrm>
              <a:off x="6759575" y="3749675"/>
              <a:ext cx="157163" cy="293688"/>
            </a:xfrm>
            <a:custGeom>
              <a:avLst/>
              <a:gdLst>
                <a:gd name="T0" fmla="*/ 49 w 62"/>
                <a:gd name="T1" fmla="*/ 4 h 115"/>
                <a:gd name="T2" fmla="*/ 57 w 62"/>
                <a:gd name="T3" fmla="*/ 2 h 115"/>
                <a:gd name="T4" fmla="*/ 57 w 62"/>
                <a:gd name="T5" fmla="*/ 2 h 115"/>
                <a:gd name="T6" fmla="*/ 60 w 62"/>
                <a:gd name="T7" fmla="*/ 10 h 115"/>
                <a:gd name="T8" fmla="*/ 13 w 62"/>
                <a:gd name="T9" fmla="*/ 111 h 115"/>
                <a:gd name="T10" fmla="*/ 5 w 62"/>
                <a:gd name="T11" fmla="*/ 114 h 115"/>
                <a:gd name="T12" fmla="*/ 5 w 62"/>
                <a:gd name="T13" fmla="*/ 114 h 115"/>
                <a:gd name="T14" fmla="*/ 2 w 62"/>
                <a:gd name="T15" fmla="*/ 106 h 115"/>
                <a:gd name="T16" fmla="*/ 49 w 62"/>
                <a:gd name="T17" fmla="*/ 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15">
                  <a:moveTo>
                    <a:pt x="49" y="4"/>
                  </a:moveTo>
                  <a:cubicBezTo>
                    <a:pt x="51" y="0"/>
                    <a:pt x="54" y="0"/>
                    <a:pt x="57" y="2"/>
                  </a:cubicBezTo>
                  <a:cubicBezTo>
                    <a:pt x="57" y="2"/>
                    <a:pt x="57" y="2"/>
                    <a:pt x="57" y="2"/>
                  </a:cubicBezTo>
                  <a:cubicBezTo>
                    <a:pt x="60" y="3"/>
                    <a:pt x="62" y="5"/>
                    <a:pt x="60" y="10"/>
                  </a:cubicBezTo>
                  <a:cubicBezTo>
                    <a:pt x="13" y="111"/>
                    <a:pt x="13" y="111"/>
                    <a:pt x="13" y="111"/>
                  </a:cubicBezTo>
                  <a:cubicBezTo>
                    <a:pt x="11" y="115"/>
                    <a:pt x="8" y="115"/>
                    <a:pt x="5" y="114"/>
                  </a:cubicBezTo>
                  <a:cubicBezTo>
                    <a:pt x="5" y="114"/>
                    <a:pt x="5" y="114"/>
                    <a:pt x="5" y="114"/>
                  </a:cubicBezTo>
                  <a:cubicBezTo>
                    <a:pt x="2" y="112"/>
                    <a:pt x="0" y="110"/>
                    <a:pt x="2" y="106"/>
                  </a:cubicBezTo>
                  <a:lnTo>
                    <a:pt x="49" y="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4" name="Freeform 34"/>
            <p:cNvSpPr>
              <a:spLocks/>
            </p:cNvSpPr>
            <p:nvPr/>
          </p:nvSpPr>
          <p:spPr bwMode="auto">
            <a:xfrm>
              <a:off x="6689725" y="3819525"/>
              <a:ext cx="293688" cy="157163"/>
            </a:xfrm>
            <a:custGeom>
              <a:avLst/>
              <a:gdLst>
                <a:gd name="T0" fmla="*/ 106 w 115"/>
                <a:gd name="T1" fmla="*/ 2 h 62"/>
                <a:gd name="T2" fmla="*/ 114 w 115"/>
                <a:gd name="T3" fmla="*/ 5 h 62"/>
                <a:gd name="T4" fmla="*/ 114 w 115"/>
                <a:gd name="T5" fmla="*/ 5 h 62"/>
                <a:gd name="T6" fmla="*/ 111 w 115"/>
                <a:gd name="T7" fmla="*/ 12 h 62"/>
                <a:gd name="T8" fmla="*/ 10 w 115"/>
                <a:gd name="T9" fmla="*/ 60 h 62"/>
                <a:gd name="T10" fmla="*/ 2 w 115"/>
                <a:gd name="T11" fmla="*/ 57 h 62"/>
                <a:gd name="T12" fmla="*/ 2 w 115"/>
                <a:gd name="T13" fmla="*/ 57 h 62"/>
                <a:gd name="T14" fmla="*/ 5 w 115"/>
                <a:gd name="T15" fmla="*/ 49 h 62"/>
                <a:gd name="T16" fmla="*/ 106 w 115"/>
                <a:gd name="T17"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62">
                  <a:moveTo>
                    <a:pt x="106" y="2"/>
                  </a:moveTo>
                  <a:cubicBezTo>
                    <a:pt x="110" y="0"/>
                    <a:pt x="113" y="2"/>
                    <a:pt x="114" y="5"/>
                  </a:cubicBezTo>
                  <a:cubicBezTo>
                    <a:pt x="114" y="5"/>
                    <a:pt x="114" y="5"/>
                    <a:pt x="114" y="5"/>
                  </a:cubicBezTo>
                  <a:cubicBezTo>
                    <a:pt x="115" y="8"/>
                    <a:pt x="115" y="11"/>
                    <a:pt x="111" y="12"/>
                  </a:cubicBezTo>
                  <a:cubicBezTo>
                    <a:pt x="10" y="60"/>
                    <a:pt x="10" y="60"/>
                    <a:pt x="10" y="60"/>
                  </a:cubicBezTo>
                  <a:cubicBezTo>
                    <a:pt x="5" y="62"/>
                    <a:pt x="3" y="60"/>
                    <a:pt x="2" y="57"/>
                  </a:cubicBezTo>
                  <a:cubicBezTo>
                    <a:pt x="2" y="57"/>
                    <a:pt x="2" y="57"/>
                    <a:pt x="2" y="57"/>
                  </a:cubicBezTo>
                  <a:cubicBezTo>
                    <a:pt x="0" y="54"/>
                    <a:pt x="0" y="51"/>
                    <a:pt x="5" y="49"/>
                  </a:cubicBezTo>
                  <a:lnTo>
                    <a:pt x="106" y="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5" name="Freeform 35"/>
            <p:cNvSpPr>
              <a:spLocks/>
            </p:cNvSpPr>
            <p:nvPr/>
          </p:nvSpPr>
          <p:spPr bwMode="auto">
            <a:xfrm>
              <a:off x="6683375" y="3841750"/>
              <a:ext cx="309563" cy="109538"/>
            </a:xfrm>
            <a:custGeom>
              <a:avLst/>
              <a:gdLst>
                <a:gd name="T0" fmla="*/ 116 w 122"/>
                <a:gd name="T1" fmla="*/ 30 h 43"/>
                <a:gd name="T2" fmla="*/ 121 w 122"/>
                <a:gd name="T3" fmla="*/ 38 h 43"/>
                <a:gd name="T4" fmla="*/ 121 w 122"/>
                <a:gd name="T5" fmla="*/ 38 h 43"/>
                <a:gd name="T6" fmla="*/ 113 w 122"/>
                <a:gd name="T7" fmla="*/ 42 h 43"/>
                <a:gd name="T8" fmla="*/ 5 w 122"/>
                <a:gd name="T9" fmla="*/ 13 h 43"/>
                <a:gd name="T10" fmla="*/ 1 w 122"/>
                <a:gd name="T11" fmla="*/ 6 h 43"/>
                <a:gd name="T12" fmla="*/ 1 w 122"/>
                <a:gd name="T13" fmla="*/ 6 h 43"/>
                <a:gd name="T14" fmla="*/ 8 w 122"/>
                <a:gd name="T15" fmla="*/ 2 h 43"/>
                <a:gd name="T16" fmla="*/ 116 w 122"/>
                <a:gd name="T17"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3">
                  <a:moveTo>
                    <a:pt x="116" y="30"/>
                  </a:moveTo>
                  <a:cubicBezTo>
                    <a:pt x="121" y="32"/>
                    <a:pt x="122" y="35"/>
                    <a:pt x="121" y="38"/>
                  </a:cubicBezTo>
                  <a:cubicBezTo>
                    <a:pt x="121" y="38"/>
                    <a:pt x="121" y="38"/>
                    <a:pt x="121" y="38"/>
                  </a:cubicBezTo>
                  <a:cubicBezTo>
                    <a:pt x="120" y="41"/>
                    <a:pt x="118" y="43"/>
                    <a:pt x="113" y="42"/>
                  </a:cubicBezTo>
                  <a:cubicBezTo>
                    <a:pt x="5" y="13"/>
                    <a:pt x="5" y="13"/>
                    <a:pt x="5" y="13"/>
                  </a:cubicBezTo>
                  <a:cubicBezTo>
                    <a:pt x="1" y="12"/>
                    <a:pt x="0" y="9"/>
                    <a:pt x="1" y="6"/>
                  </a:cubicBezTo>
                  <a:cubicBezTo>
                    <a:pt x="1" y="6"/>
                    <a:pt x="1" y="6"/>
                    <a:pt x="1" y="6"/>
                  </a:cubicBezTo>
                  <a:cubicBezTo>
                    <a:pt x="2" y="3"/>
                    <a:pt x="4" y="0"/>
                    <a:pt x="8" y="2"/>
                  </a:cubicBezTo>
                  <a:lnTo>
                    <a:pt x="116" y="3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6" name="Freeform 36"/>
            <p:cNvSpPr>
              <a:spLocks/>
            </p:cNvSpPr>
            <p:nvPr/>
          </p:nvSpPr>
          <p:spPr bwMode="auto">
            <a:xfrm>
              <a:off x="6735763" y="3762375"/>
              <a:ext cx="201613" cy="271463"/>
            </a:xfrm>
            <a:custGeom>
              <a:avLst/>
              <a:gdLst>
                <a:gd name="T0" fmla="*/ 77 w 79"/>
                <a:gd name="T1" fmla="*/ 95 h 106"/>
                <a:gd name="T2" fmla="*/ 75 w 79"/>
                <a:gd name="T3" fmla="*/ 103 h 106"/>
                <a:gd name="T4" fmla="*/ 75 w 79"/>
                <a:gd name="T5" fmla="*/ 103 h 106"/>
                <a:gd name="T6" fmla="*/ 67 w 79"/>
                <a:gd name="T7" fmla="*/ 102 h 106"/>
                <a:gd name="T8" fmla="*/ 3 w 79"/>
                <a:gd name="T9" fmla="*/ 10 h 106"/>
                <a:gd name="T10" fmla="*/ 4 w 79"/>
                <a:gd name="T11" fmla="*/ 2 h 106"/>
                <a:gd name="T12" fmla="*/ 4 w 79"/>
                <a:gd name="T13" fmla="*/ 2 h 106"/>
                <a:gd name="T14" fmla="*/ 13 w 79"/>
                <a:gd name="T15" fmla="*/ 3 h 106"/>
                <a:gd name="T16" fmla="*/ 77 w 79"/>
                <a:gd name="T17" fmla="*/ 9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6">
                  <a:moveTo>
                    <a:pt x="77" y="95"/>
                  </a:moveTo>
                  <a:cubicBezTo>
                    <a:pt x="79" y="99"/>
                    <a:pt x="78" y="102"/>
                    <a:pt x="75" y="103"/>
                  </a:cubicBezTo>
                  <a:cubicBezTo>
                    <a:pt x="75" y="103"/>
                    <a:pt x="75" y="103"/>
                    <a:pt x="75" y="103"/>
                  </a:cubicBezTo>
                  <a:cubicBezTo>
                    <a:pt x="73" y="105"/>
                    <a:pt x="70" y="106"/>
                    <a:pt x="67" y="102"/>
                  </a:cubicBezTo>
                  <a:cubicBezTo>
                    <a:pt x="3" y="10"/>
                    <a:pt x="3" y="10"/>
                    <a:pt x="3" y="10"/>
                  </a:cubicBezTo>
                  <a:cubicBezTo>
                    <a:pt x="0" y="7"/>
                    <a:pt x="2" y="4"/>
                    <a:pt x="4" y="2"/>
                  </a:cubicBezTo>
                  <a:cubicBezTo>
                    <a:pt x="4" y="2"/>
                    <a:pt x="4" y="2"/>
                    <a:pt x="4" y="2"/>
                  </a:cubicBezTo>
                  <a:cubicBezTo>
                    <a:pt x="7" y="0"/>
                    <a:pt x="10" y="0"/>
                    <a:pt x="13" y="3"/>
                  </a:cubicBezTo>
                  <a:lnTo>
                    <a:pt x="77" y="9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7" name="Freeform 37"/>
            <p:cNvSpPr>
              <a:spLocks/>
            </p:cNvSpPr>
            <p:nvPr/>
          </p:nvSpPr>
          <p:spPr bwMode="auto">
            <a:xfrm>
              <a:off x="6810375" y="3740150"/>
              <a:ext cx="55563" cy="315913"/>
            </a:xfrm>
            <a:custGeom>
              <a:avLst/>
              <a:gdLst>
                <a:gd name="T0" fmla="*/ 12 w 22"/>
                <a:gd name="T1" fmla="*/ 118 h 124"/>
                <a:gd name="T2" fmla="*/ 5 w 22"/>
                <a:gd name="T3" fmla="*/ 123 h 124"/>
                <a:gd name="T4" fmla="*/ 5 w 22"/>
                <a:gd name="T5" fmla="*/ 123 h 124"/>
                <a:gd name="T6" fmla="*/ 0 w 22"/>
                <a:gd name="T7" fmla="*/ 117 h 124"/>
                <a:gd name="T8" fmla="*/ 10 w 22"/>
                <a:gd name="T9" fmla="*/ 5 h 124"/>
                <a:gd name="T10" fmla="*/ 16 w 22"/>
                <a:gd name="T11" fmla="*/ 0 h 124"/>
                <a:gd name="T12" fmla="*/ 16 w 22"/>
                <a:gd name="T13" fmla="*/ 0 h 124"/>
                <a:gd name="T14" fmla="*/ 22 w 22"/>
                <a:gd name="T15" fmla="*/ 6 h 124"/>
                <a:gd name="T16" fmla="*/ 12 w 22"/>
                <a:gd name="T17" fmla="*/ 11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24">
                  <a:moveTo>
                    <a:pt x="12" y="118"/>
                  </a:moveTo>
                  <a:cubicBezTo>
                    <a:pt x="11" y="123"/>
                    <a:pt x="9" y="124"/>
                    <a:pt x="5" y="123"/>
                  </a:cubicBezTo>
                  <a:cubicBezTo>
                    <a:pt x="5" y="123"/>
                    <a:pt x="5" y="123"/>
                    <a:pt x="5" y="123"/>
                  </a:cubicBezTo>
                  <a:cubicBezTo>
                    <a:pt x="2" y="123"/>
                    <a:pt x="0" y="122"/>
                    <a:pt x="0" y="117"/>
                  </a:cubicBezTo>
                  <a:cubicBezTo>
                    <a:pt x="10" y="5"/>
                    <a:pt x="10" y="5"/>
                    <a:pt x="10" y="5"/>
                  </a:cubicBezTo>
                  <a:cubicBezTo>
                    <a:pt x="10" y="1"/>
                    <a:pt x="13" y="0"/>
                    <a:pt x="16" y="0"/>
                  </a:cubicBezTo>
                  <a:cubicBezTo>
                    <a:pt x="16" y="0"/>
                    <a:pt x="16" y="0"/>
                    <a:pt x="16" y="0"/>
                  </a:cubicBezTo>
                  <a:cubicBezTo>
                    <a:pt x="20" y="0"/>
                    <a:pt x="22" y="2"/>
                    <a:pt x="22" y="6"/>
                  </a:cubicBezTo>
                  <a:lnTo>
                    <a:pt x="12" y="118"/>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8" name="Freeform 38"/>
            <p:cNvSpPr>
              <a:spLocks/>
            </p:cNvSpPr>
            <p:nvPr/>
          </p:nvSpPr>
          <p:spPr bwMode="auto">
            <a:xfrm>
              <a:off x="6718300" y="3778250"/>
              <a:ext cx="239713" cy="239713"/>
            </a:xfrm>
            <a:custGeom>
              <a:avLst/>
              <a:gdLst>
                <a:gd name="T0" fmla="*/ 11 w 94"/>
                <a:gd name="T1" fmla="*/ 91 h 94"/>
                <a:gd name="T2" fmla="*/ 3 w 94"/>
                <a:gd name="T3" fmla="*/ 91 h 94"/>
                <a:gd name="T4" fmla="*/ 3 w 94"/>
                <a:gd name="T5" fmla="*/ 91 h 94"/>
                <a:gd name="T6" fmla="*/ 3 w 94"/>
                <a:gd name="T7" fmla="*/ 82 h 94"/>
                <a:gd name="T8" fmla="*/ 82 w 94"/>
                <a:gd name="T9" fmla="*/ 3 h 94"/>
                <a:gd name="T10" fmla="*/ 91 w 94"/>
                <a:gd name="T11" fmla="*/ 3 h 94"/>
                <a:gd name="T12" fmla="*/ 91 w 94"/>
                <a:gd name="T13" fmla="*/ 3 h 94"/>
                <a:gd name="T14" fmla="*/ 91 w 94"/>
                <a:gd name="T15" fmla="*/ 11 h 94"/>
                <a:gd name="T16" fmla="*/ 11 w 94"/>
                <a:gd name="T17" fmla="*/ 9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4">
                  <a:moveTo>
                    <a:pt x="11" y="91"/>
                  </a:moveTo>
                  <a:cubicBezTo>
                    <a:pt x="8" y="94"/>
                    <a:pt x="5" y="93"/>
                    <a:pt x="3" y="91"/>
                  </a:cubicBezTo>
                  <a:cubicBezTo>
                    <a:pt x="3" y="91"/>
                    <a:pt x="3" y="91"/>
                    <a:pt x="3" y="91"/>
                  </a:cubicBezTo>
                  <a:cubicBezTo>
                    <a:pt x="1" y="88"/>
                    <a:pt x="0" y="85"/>
                    <a:pt x="3" y="82"/>
                  </a:cubicBezTo>
                  <a:cubicBezTo>
                    <a:pt x="82" y="3"/>
                    <a:pt x="82" y="3"/>
                    <a:pt x="82" y="3"/>
                  </a:cubicBezTo>
                  <a:cubicBezTo>
                    <a:pt x="85" y="0"/>
                    <a:pt x="88" y="1"/>
                    <a:pt x="91" y="3"/>
                  </a:cubicBezTo>
                  <a:cubicBezTo>
                    <a:pt x="91" y="3"/>
                    <a:pt x="91" y="3"/>
                    <a:pt x="91" y="3"/>
                  </a:cubicBezTo>
                  <a:cubicBezTo>
                    <a:pt x="93" y="5"/>
                    <a:pt x="94" y="8"/>
                    <a:pt x="91" y="11"/>
                  </a:cubicBezTo>
                  <a:lnTo>
                    <a:pt x="11" y="91"/>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9" name="Freeform 39"/>
            <p:cNvSpPr>
              <a:spLocks/>
            </p:cNvSpPr>
            <p:nvPr/>
          </p:nvSpPr>
          <p:spPr bwMode="auto">
            <a:xfrm>
              <a:off x="6684963" y="3744913"/>
              <a:ext cx="306388" cy="303213"/>
            </a:xfrm>
            <a:custGeom>
              <a:avLst/>
              <a:gdLst>
                <a:gd name="T0" fmla="*/ 98 w 120"/>
                <a:gd name="T1" fmla="*/ 98 h 119"/>
                <a:gd name="T2" fmla="*/ 21 w 120"/>
                <a:gd name="T3" fmla="*/ 98 h 119"/>
                <a:gd name="T4" fmla="*/ 21 w 120"/>
                <a:gd name="T5" fmla="*/ 21 h 119"/>
                <a:gd name="T6" fmla="*/ 98 w 120"/>
                <a:gd name="T7" fmla="*/ 21 h 119"/>
                <a:gd name="T8" fmla="*/ 98 w 120"/>
                <a:gd name="T9" fmla="*/ 98 h 119"/>
              </a:gdLst>
              <a:ahLst/>
              <a:cxnLst>
                <a:cxn ang="0">
                  <a:pos x="T0" y="T1"/>
                </a:cxn>
                <a:cxn ang="0">
                  <a:pos x="T2" y="T3"/>
                </a:cxn>
                <a:cxn ang="0">
                  <a:pos x="T4" y="T5"/>
                </a:cxn>
                <a:cxn ang="0">
                  <a:pos x="T6" y="T7"/>
                </a:cxn>
                <a:cxn ang="0">
                  <a:pos x="T8" y="T9"/>
                </a:cxn>
              </a:cxnLst>
              <a:rect l="0" t="0" r="r" b="b"/>
              <a:pathLst>
                <a:path w="120" h="119">
                  <a:moveTo>
                    <a:pt x="98" y="98"/>
                  </a:moveTo>
                  <a:cubicBezTo>
                    <a:pt x="77" y="119"/>
                    <a:pt x="43" y="119"/>
                    <a:pt x="21" y="98"/>
                  </a:cubicBezTo>
                  <a:cubicBezTo>
                    <a:pt x="0" y="77"/>
                    <a:pt x="0" y="43"/>
                    <a:pt x="21" y="21"/>
                  </a:cubicBezTo>
                  <a:cubicBezTo>
                    <a:pt x="43" y="0"/>
                    <a:pt x="77" y="0"/>
                    <a:pt x="98" y="21"/>
                  </a:cubicBezTo>
                  <a:cubicBezTo>
                    <a:pt x="120" y="43"/>
                    <a:pt x="120" y="77"/>
                    <a:pt x="98" y="98"/>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69" name="TextBox 68"/>
          <p:cNvSpPr txBox="1"/>
          <p:nvPr/>
        </p:nvSpPr>
        <p:spPr>
          <a:xfrm>
            <a:off x="6925932" y="1038808"/>
            <a:ext cx="2867060" cy="958583"/>
          </a:xfrm>
          <a:prstGeom prst="rect">
            <a:avLst/>
          </a:prstGeom>
          <a:noFill/>
        </p:spPr>
        <p:txBody>
          <a:bodyPr wrap="square" rtlCol="0">
            <a:spAutoFit/>
          </a:bodyPr>
          <a:lstStyle/>
          <a:p>
            <a:pPr defTabSz="932597"/>
            <a:r>
              <a:rPr lang="en-US" sz="1836" kern="0" dirty="0">
                <a:solidFill>
                  <a:sysClr val="windowText" lastClr="000000"/>
                </a:solidFill>
              </a:rPr>
              <a:t>Messaging between components of your application</a:t>
            </a:r>
          </a:p>
        </p:txBody>
      </p:sp>
      <p:pic>
        <p:nvPicPr>
          <p:cNvPr id="70" name="Picture 69"/>
          <p:cNvPicPr>
            <a:picLocks noChangeAspect="1"/>
          </p:cNvPicPr>
          <p:nvPr/>
        </p:nvPicPr>
        <p:blipFill>
          <a:blip r:embed="rId9"/>
          <a:stretch>
            <a:fillRect/>
          </a:stretch>
        </p:blipFill>
        <p:spPr>
          <a:xfrm>
            <a:off x="10987652" y="2836591"/>
            <a:ext cx="171782" cy="766408"/>
          </a:xfrm>
          <a:prstGeom prst="rect">
            <a:avLst/>
          </a:prstGeom>
        </p:spPr>
      </p:pic>
      <p:pic>
        <p:nvPicPr>
          <p:cNvPr id="71" name="Picture 70"/>
          <p:cNvPicPr>
            <a:picLocks noChangeAspect="1"/>
          </p:cNvPicPr>
          <p:nvPr/>
        </p:nvPicPr>
        <p:blipFill>
          <a:blip r:embed="rId9"/>
          <a:stretch>
            <a:fillRect/>
          </a:stretch>
        </p:blipFill>
        <p:spPr>
          <a:xfrm>
            <a:off x="11143086" y="2992025"/>
            <a:ext cx="171782" cy="766408"/>
          </a:xfrm>
          <a:prstGeom prst="rect">
            <a:avLst/>
          </a:prstGeom>
        </p:spPr>
      </p:pic>
      <p:pic>
        <p:nvPicPr>
          <p:cNvPr id="72" name="Picture 71"/>
          <p:cNvPicPr>
            <a:picLocks noChangeAspect="1"/>
          </p:cNvPicPr>
          <p:nvPr/>
        </p:nvPicPr>
        <p:blipFill>
          <a:blip r:embed="rId9"/>
          <a:stretch>
            <a:fillRect/>
          </a:stretch>
        </p:blipFill>
        <p:spPr>
          <a:xfrm>
            <a:off x="11298520" y="3147459"/>
            <a:ext cx="171782" cy="766408"/>
          </a:xfrm>
          <a:prstGeom prst="rect">
            <a:avLst/>
          </a:prstGeom>
        </p:spPr>
      </p:pic>
      <p:pic>
        <p:nvPicPr>
          <p:cNvPr id="73" name="Picture 72"/>
          <p:cNvPicPr>
            <a:picLocks noChangeAspect="1"/>
          </p:cNvPicPr>
          <p:nvPr/>
        </p:nvPicPr>
        <p:blipFill>
          <a:blip r:embed="rId9"/>
          <a:stretch>
            <a:fillRect/>
          </a:stretch>
        </p:blipFill>
        <p:spPr>
          <a:xfrm>
            <a:off x="11453954" y="3302893"/>
            <a:ext cx="171782" cy="766408"/>
          </a:xfrm>
          <a:prstGeom prst="rect">
            <a:avLst/>
          </a:prstGeom>
        </p:spPr>
      </p:pic>
      <p:sp>
        <p:nvSpPr>
          <p:cNvPr id="76" name="TextBox 75"/>
          <p:cNvSpPr txBox="1"/>
          <p:nvPr/>
        </p:nvSpPr>
        <p:spPr>
          <a:xfrm>
            <a:off x="10004848" y="665923"/>
            <a:ext cx="2276474" cy="1534858"/>
          </a:xfrm>
          <a:prstGeom prst="rect">
            <a:avLst/>
          </a:prstGeom>
          <a:noFill/>
        </p:spPr>
        <p:txBody>
          <a:bodyPr wrap="square" rtlCol="0">
            <a:spAutoFit/>
          </a:bodyPr>
          <a:lstStyle/>
          <a:p>
            <a:pPr defTabSz="932597"/>
            <a:r>
              <a:rPr lang="en-US" sz="1836" kern="0" dirty="0">
                <a:solidFill>
                  <a:sysClr val="windowText" lastClr="000000"/>
                </a:solidFill>
              </a:rPr>
              <a:t>Shared file systems option – when your application is already built to use a SMB protocol</a:t>
            </a:r>
          </a:p>
        </p:txBody>
      </p:sp>
    </p:spTree>
    <p:extLst>
      <p:ext uri="{BB962C8B-B14F-4D97-AF65-F5344CB8AC3E}">
        <p14:creationId xmlns:p14="http://schemas.microsoft.com/office/powerpoint/2010/main" val="4101734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75363" y="136707"/>
            <a:ext cx="9083882" cy="621442"/>
          </a:xfrm>
          <a:prstGeom prst="rect">
            <a:avLst/>
          </a:prstGeom>
        </p:spPr>
        <p:txBody>
          <a:bodyPr/>
          <a:lstStyle>
            <a:lvl1pPr algn="l" defTabSz="1218645" rtl="0" eaLnBrk="1" latinLnBrk="0" hangingPunct="1">
              <a:spcBef>
                <a:spcPct val="0"/>
              </a:spcBef>
              <a:buNone/>
              <a:defRPr sz="5065" kern="1200" spc="-133" baseline="0">
                <a:solidFill>
                  <a:schemeClr val="tx2"/>
                </a:solidFill>
                <a:latin typeface="Segoe UI Light" panose="020B0502040204020203" pitchFamily="34" charset="0"/>
                <a:ea typeface="+mj-ea"/>
                <a:cs typeface="+mj-cs"/>
              </a:defRPr>
            </a:lvl1pPr>
          </a:lstStyle>
          <a:p>
            <a:pPr defTabSz="1242657"/>
            <a:r>
              <a:rPr lang="en-US" sz="4488" spc="-136" dirty="0">
                <a:solidFill>
                  <a:srgbClr val="002050"/>
                </a:solidFill>
              </a:rPr>
              <a:t>Redundancy and Location</a:t>
            </a:r>
          </a:p>
        </p:txBody>
      </p:sp>
      <p:sp>
        <p:nvSpPr>
          <p:cNvPr id="2" name="Rectangle 1"/>
          <p:cNvSpPr/>
          <p:nvPr/>
        </p:nvSpPr>
        <p:spPr>
          <a:xfrm>
            <a:off x="270946" y="1447232"/>
            <a:ext cx="3058633" cy="1223962"/>
          </a:xfrm>
          <a:prstGeom prst="rect">
            <a:avLst/>
          </a:prstGeom>
        </p:spPr>
        <p:txBody>
          <a:bodyPr wrap="square">
            <a:spAutoFit/>
          </a:bodyPr>
          <a:lstStyle/>
          <a:p>
            <a:pPr defTabSz="914224"/>
            <a:r>
              <a:rPr lang="en-US" sz="3599" b="1" kern="0" dirty="0">
                <a:solidFill>
                  <a:schemeClr val="tx2"/>
                </a:solidFill>
              </a:rPr>
              <a:t>LRS: </a:t>
            </a:r>
            <a:r>
              <a:rPr lang="en-US" sz="3599" kern="0" dirty="0">
                <a:solidFill>
                  <a:sysClr val="windowText" lastClr="000000"/>
                </a:solidFill>
              </a:rPr>
              <a:t>3 Copies, 1 Datacenter</a:t>
            </a:r>
          </a:p>
        </p:txBody>
      </p:sp>
      <p:pic>
        <p:nvPicPr>
          <p:cNvPr id="9" name="Picture 8"/>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577536" y="4084621"/>
            <a:ext cx="1700388" cy="1009033"/>
          </a:xfrm>
          <a:prstGeom prst="rect">
            <a:avLst/>
          </a:prstGeom>
        </p:spPr>
      </p:pic>
      <p:grpSp>
        <p:nvGrpSpPr>
          <p:cNvPr id="13" name="Group 12"/>
          <p:cNvGrpSpPr/>
          <p:nvPr/>
        </p:nvGrpSpPr>
        <p:grpSpPr>
          <a:xfrm>
            <a:off x="750441" y="3037495"/>
            <a:ext cx="1354579" cy="1047127"/>
            <a:chOff x="765950" y="1273023"/>
            <a:chExt cx="1354771" cy="1047275"/>
          </a:xfrm>
        </p:grpSpPr>
        <p:pic>
          <p:nvPicPr>
            <p:cNvPr id="10"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765950" y="12730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918350" y="14254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70750" y="15778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Rectangle 13"/>
          <p:cNvSpPr/>
          <p:nvPr/>
        </p:nvSpPr>
        <p:spPr>
          <a:xfrm>
            <a:off x="4312193" y="1599610"/>
            <a:ext cx="3058633" cy="1223962"/>
          </a:xfrm>
          <a:prstGeom prst="rect">
            <a:avLst/>
          </a:prstGeom>
        </p:spPr>
        <p:txBody>
          <a:bodyPr wrap="square">
            <a:spAutoFit/>
          </a:bodyPr>
          <a:lstStyle/>
          <a:p>
            <a:pPr defTabSz="914224"/>
            <a:r>
              <a:rPr lang="en-US" sz="3599" b="1" kern="0" dirty="0">
                <a:solidFill>
                  <a:schemeClr val="tx2"/>
                </a:solidFill>
              </a:rPr>
              <a:t>GRS: </a:t>
            </a:r>
            <a:r>
              <a:rPr lang="en-US" sz="3599" kern="0" dirty="0">
                <a:solidFill>
                  <a:sysClr val="windowText" lastClr="000000"/>
                </a:solidFill>
              </a:rPr>
              <a:t>6 Copies, 2 Datacenters</a:t>
            </a:r>
          </a:p>
        </p:txBody>
      </p:sp>
      <p:pic>
        <p:nvPicPr>
          <p:cNvPr id="15" name="Picture 14"/>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704512" y="4084621"/>
            <a:ext cx="1700388" cy="1009033"/>
          </a:xfrm>
          <a:prstGeom prst="rect">
            <a:avLst/>
          </a:prstGeom>
        </p:spPr>
      </p:pic>
      <p:grpSp>
        <p:nvGrpSpPr>
          <p:cNvPr id="16" name="Group 15"/>
          <p:cNvGrpSpPr/>
          <p:nvPr/>
        </p:nvGrpSpPr>
        <p:grpSpPr>
          <a:xfrm>
            <a:off x="3877418" y="3037495"/>
            <a:ext cx="1354579" cy="1047127"/>
            <a:chOff x="765950" y="1273023"/>
            <a:chExt cx="1354771" cy="1047275"/>
          </a:xfrm>
        </p:grpSpPr>
        <p:pic>
          <p:nvPicPr>
            <p:cNvPr id="17"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765950" y="12730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918350" y="14254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70750" y="15778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 name="Picture 19"/>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5843341" y="4084621"/>
            <a:ext cx="1700388" cy="1009033"/>
          </a:xfrm>
          <a:prstGeom prst="rect">
            <a:avLst/>
          </a:prstGeom>
        </p:spPr>
      </p:pic>
      <p:grpSp>
        <p:nvGrpSpPr>
          <p:cNvPr id="21" name="Group 20"/>
          <p:cNvGrpSpPr/>
          <p:nvPr/>
        </p:nvGrpSpPr>
        <p:grpSpPr>
          <a:xfrm>
            <a:off x="6016248" y="3037495"/>
            <a:ext cx="1354579" cy="1047127"/>
            <a:chOff x="765950" y="1273023"/>
            <a:chExt cx="1354771" cy="1047275"/>
          </a:xfrm>
        </p:grpSpPr>
        <p:pic>
          <p:nvPicPr>
            <p:cNvPr id="22"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765950" y="12730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918350" y="14254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70750" y="15778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Right Arrow 25"/>
          <p:cNvSpPr/>
          <p:nvPr/>
        </p:nvSpPr>
        <p:spPr>
          <a:xfrm>
            <a:off x="5404900" y="4589137"/>
            <a:ext cx="436607" cy="1825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sp>
        <p:nvSpPr>
          <p:cNvPr id="27" name="Rectangle 26"/>
          <p:cNvSpPr/>
          <p:nvPr/>
        </p:nvSpPr>
        <p:spPr>
          <a:xfrm>
            <a:off x="8568899" y="1599611"/>
            <a:ext cx="3341030" cy="1223962"/>
          </a:xfrm>
          <a:prstGeom prst="rect">
            <a:avLst/>
          </a:prstGeom>
        </p:spPr>
        <p:txBody>
          <a:bodyPr wrap="square">
            <a:spAutoFit/>
          </a:bodyPr>
          <a:lstStyle/>
          <a:p>
            <a:pPr defTabSz="914224"/>
            <a:r>
              <a:rPr lang="en-US" sz="3599" b="1" kern="0" dirty="0">
                <a:solidFill>
                  <a:schemeClr val="tx2"/>
                </a:solidFill>
              </a:rPr>
              <a:t>ZRS: </a:t>
            </a:r>
            <a:r>
              <a:rPr lang="en-US" sz="3599" kern="0" dirty="0">
                <a:solidFill>
                  <a:sysClr val="windowText" lastClr="000000"/>
                </a:solidFill>
              </a:rPr>
              <a:t>3 Copies, 2-3 Datacenters</a:t>
            </a:r>
          </a:p>
        </p:txBody>
      </p:sp>
      <p:pic>
        <p:nvPicPr>
          <p:cNvPr id="28" name="Picture 27"/>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8241781" y="4084621"/>
            <a:ext cx="1700388" cy="1009033"/>
          </a:xfrm>
          <a:prstGeom prst="rect">
            <a:avLst/>
          </a:prstGeom>
        </p:spPr>
      </p:pic>
      <p:pic>
        <p:nvPicPr>
          <p:cNvPr id="30"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8416521" y="3037495"/>
            <a:ext cx="1049822" cy="7423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2"/>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380610" y="4084621"/>
            <a:ext cx="1700388" cy="1009033"/>
          </a:xfrm>
          <a:prstGeom prst="rect">
            <a:avLst/>
          </a:prstGeom>
        </p:spPr>
      </p:pic>
      <p:pic>
        <p:nvPicPr>
          <p:cNvPr id="35"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555350" y="3037495"/>
            <a:ext cx="1049822" cy="7423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ight Arrow 37"/>
          <p:cNvSpPr/>
          <p:nvPr/>
        </p:nvSpPr>
        <p:spPr>
          <a:xfrm flipV="1">
            <a:off x="9944004" y="4561846"/>
            <a:ext cx="436607" cy="20987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pic>
        <p:nvPicPr>
          <p:cNvPr id="44" name="Picture 43"/>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810114" y="6165551"/>
            <a:ext cx="1089007" cy="646232"/>
          </a:xfrm>
          <a:prstGeom prst="rect">
            <a:avLst/>
          </a:prstGeom>
        </p:spPr>
      </p:pic>
      <p:pic>
        <p:nvPicPr>
          <p:cNvPr id="46"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917074" y="5490223"/>
            <a:ext cx="708575" cy="4459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Right Arrow 48"/>
          <p:cNvSpPr/>
          <p:nvPr/>
        </p:nvSpPr>
        <p:spPr>
          <a:xfrm rot="1798053" flipV="1">
            <a:off x="9781337" y="5139387"/>
            <a:ext cx="1143110" cy="18652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sp>
        <p:nvSpPr>
          <p:cNvPr id="31" name="Right Arrow 30"/>
          <p:cNvSpPr/>
          <p:nvPr/>
        </p:nvSpPr>
        <p:spPr>
          <a:xfrm rot="5400000">
            <a:off x="6150783" y="5424002"/>
            <a:ext cx="863752" cy="2030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spTree>
    <p:extLst>
      <p:ext uri="{BB962C8B-B14F-4D97-AF65-F5344CB8AC3E}">
        <p14:creationId xmlns:p14="http://schemas.microsoft.com/office/powerpoint/2010/main" val="42150432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500"/>
                                        <p:tgtEl>
                                          <p:spTgt spid="49"/>
                                        </p:tgtEl>
                                      </p:cBhvr>
                                    </p:animEffect>
                                  </p:childTnLst>
                                </p:cTn>
                              </p:par>
                            </p:childTnLst>
                          </p:cTn>
                        </p:par>
                        <p:par>
                          <p:cTn id="81" fill="hold">
                            <p:stCondLst>
                              <p:cond delay="2000"/>
                            </p:stCondLst>
                            <p:childTnLst>
                              <p:par>
                                <p:cTn id="82" presetID="10" presetClass="entr" presetSubtype="0" fill="hold" nodeType="after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26" grpId="0" animBg="1"/>
      <p:bldP spid="27" grpId="0"/>
      <p:bldP spid="38" grpId="0" animBg="1"/>
      <p:bldP spid="49"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78572" y="1823713"/>
            <a:ext cx="9952728" cy="3449866"/>
          </a:xfrm>
        </p:spPr>
        <p:txBody>
          <a:bodyPr/>
          <a:lstStyle/>
          <a:p>
            <a:r>
              <a:rPr lang="en-US" dirty="0"/>
              <a:t>Azure Portal</a:t>
            </a:r>
          </a:p>
          <a:p>
            <a:r>
              <a:rPr lang="en-US" dirty="0"/>
              <a:t>Azure PowerShell</a:t>
            </a:r>
          </a:p>
          <a:p>
            <a:r>
              <a:rPr lang="en-US" dirty="0"/>
              <a:t>Azure Command Line Interface (CLI)</a:t>
            </a:r>
          </a:p>
          <a:p>
            <a:r>
              <a:rPr lang="en-US" dirty="0"/>
              <a:t>Service Management REST API</a:t>
            </a:r>
          </a:p>
          <a:p>
            <a:r>
              <a:rPr lang="en-US" dirty="0"/>
              <a:t>Azure Storage Resource Provider REST API</a:t>
            </a:r>
          </a:p>
        </p:txBody>
      </p:sp>
      <p:sp>
        <p:nvSpPr>
          <p:cNvPr id="5" name="Title 1"/>
          <p:cNvSpPr txBox="1">
            <a:spLocks/>
          </p:cNvSpPr>
          <p:nvPr/>
        </p:nvSpPr>
        <p:spPr>
          <a:xfrm>
            <a:off x="430915" y="450708"/>
            <a:ext cx="11887878" cy="917575"/>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r>
              <a:rPr lang="en-US" sz="5399" spc="-102" dirty="0"/>
              <a:t>Creating and Managing Azure Storage</a:t>
            </a:r>
          </a:p>
        </p:txBody>
      </p:sp>
      <p:pic>
        <p:nvPicPr>
          <p:cNvPr id="6" name="Picture 5"/>
          <p:cNvPicPr>
            <a:picLocks noChangeAspect="1"/>
          </p:cNvPicPr>
          <p:nvPr/>
        </p:nvPicPr>
        <p:blipFill>
          <a:blip r:embed="rId3"/>
          <a:stretch>
            <a:fillRect/>
          </a:stretch>
        </p:blipFill>
        <p:spPr>
          <a:xfrm>
            <a:off x="8407609" y="4582975"/>
            <a:ext cx="3308257" cy="3308257"/>
          </a:xfrm>
          <a:prstGeom prst="rect">
            <a:avLst/>
          </a:prstGeom>
        </p:spPr>
      </p:pic>
    </p:spTree>
    <p:extLst>
      <p:ext uri="{BB962C8B-B14F-4D97-AF65-F5344CB8AC3E}">
        <p14:creationId xmlns:p14="http://schemas.microsoft.com/office/powerpoint/2010/main" val="39712936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Copy and view data on your storage account using AZCOPY</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81495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3: </a:t>
            </a:r>
            <a:br>
              <a:rPr lang="en-US" dirty="0"/>
            </a:br>
            <a:r>
              <a:rPr lang="en-US" sz="4400" dirty="0"/>
              <a:t>Data Ingestion</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5887409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5481" y="2011944"/>
            <a:ext cx="11885514" cy="4492091"/>
          </a:xfrm>
        </p:spPr>
        <p:txBody>
          <a:bodyPr/>
          <a:lstStyle/>
          <a:p>
            <a:r>
              <a:rPr lang="en-US" sz="3264" dirty="0"/>
              <a:t>PowerShell</a:t>
            </a:r>
          </a:p>
          <a:p>
            <a:r>
              <a:rPr lang="en-US" sz="3264" dirty="0"/>
              <a:t>Azure Data Factory</a:t>
            </a:r>
          </a:p>
          <a:p>
            <a:r>
              <a:rPr lang="en-US" sz="3264" dirty="0"/>
              <a:t>Azure Automation</a:t>
            </a:r>
          </a:p>
          <a:p>
            <a:r>
              <a:rPr lang="en-US" sz="3264" dirty="0"/>
              <a:t>Azure storage SDKs (.NET, Node.js, python, C++, etc.)</a:t>
            </a:r>
          </a:p>
          <a:p>
            <a:r>
              <a:rPr lang="en-US" sz="3264" dirty="0"/>
              <a:t>Microsoft Azure Storage Explorer application (blob only right now)</a:t>
            </a:r>
          </a:p>
          <a:p>
            <a:r>
              <a:rPr lang="en-US" sz="3264" dirty="0" err="1"/>
              <a:t>AzCopy</a:t>
            </a:r>
            <a:r>
              <a:rPr lang="en-US" sz="3264" dirty="0"/>
              <a:t> (blob, file, and table only)</a:t>
            </a:r>
          </a:p>
          <a:p>
            <a:r>
              <a:rPr lang="en-US" sz="3264" dirty="0"/>
              <a:t>Import/Export service</a:t>
            </a:r>
          </a:p>
        </p:txBody>
      </p:sp>
      <p:sp>
        <p:nvSpPr>
          <p:cNvPr id="2" name="Title 1"/>
          <p:cNvSpPr>
            <a:spLocks noGrp="1"/>
          </p:cNvSpPr>
          <p:nvPr>
            <p:ph type="title"/>
          </p:nvPr>
        </p:nvSpPr>
        <p:spPr/>
        <p:txBody>
          <a:bodyPr/>
          <a:lstStyle/>
          <a:p>
            <a:r>
              <a:rPr lang="en-US" dirty="0"/>
              <a:t>Options for data ingestion</a:t>
            </a:r>
          </a:p>
        </p:txBody>
      </p:sp>
      <p:grpSp>
        <p:nvGrpSpPr>
          <p:cNvPr id="10" name="Group 9"/>
          <p:cNvGrpSpPr/>
          <p:nvPr/>
        </p:nvGrpSpPr>
        <p:grpSpPr>
          <a:xfrm>
            <a:off x="9250772" y="295274"/>
            <a:ext cx="2468473" cy="3252673"/>
            <a:chOff x="9069344" y="289511"/>
            <a:chExt cx="1481274" cy="2171250"/>
          </a:xfrm>
        </p:grpSpPr>
        <p:pic>
          <p:nvPicPr>
            <p:cNvPr id="5" name="Picture 4"/>
            <p:cNvPicPr>
              <a:picLocks noChangeAspect="1"/>
            </p:cNvPicPr>
            <p:nvPr/>
          </p:nvPicPr>
          <p:blipFill>
            <a:blip r:embed="rId3"/>
            <a:stretch>
              <a:fillRect/>
            </a:stretch>
          </p:blipFill>
          <p:spPr>
            <a:xfrm>
              <a:off x="9436198" y="560794"/>
              <a:ext cx="160110" cy="1899967"/>
            </a:xfrm>
            <a:prstGeom prst="rect">
              <a:avLst/>
            </a:prstGeom>
          </p:spPr>
        </p:pic>
        <p:pic>
          <p:nvPicPr>
            <p:cNvPr id="6" name="Picture 5"/>
            <p:cNvPicPr>
              <a:picLocks noChangeAspect="1"/>
            </p:cNvPicPr>
            <p:nvPr/>
          </p:nvPicPr>
          <p:blipFill>
            <a:blip r:embed="rId4"/>
            <a:stretch>
              <a:fillRect/>
            </a:stretch>
          </p:blipFill>
          <p:spPr>
            <a:xfrm>
              <a:off x="9069344" y="289511"/>
              <a:ext cx="225000" cy="2171250"/>
            </a:xfrm>
            <a:prstGeom prst="rect">
              <a:avLst/>
            </a:prstGeom>
          </p:spPr>
        </p:pic>
        <p:pic>
          <p:nvPicPr>
            <p:cNvPr id="7" name="Picture 6"/>
            <p:cNvPicPr>
              <a:picLocks noChangeAspect="1"/>
            </p:cNvPicPr>
            <p:nvPr/>
          </p:nvPicPr>
          <p:blipFill>
            <a:blip r:embed="rId5"/>
            <a:stretch>
              <a:fillRect/>
            </a:stretch>
          </p:blipFill>
          <p:spPr>
            <a:xfrm>
              <a:off x="9738161" y="750761"/>
              <a:ext cx="180000" cy="1710000"/>
            </a:xfrm>
            <a:prstGeom prst="rect">
              <a:avLst/>
            </a:prstGeom>
          </p:spPr>
        </p:pic>
        <p:pic>
          <p:nvPicPr>
            <p:cNvPr id="8" name="Picture 7"/>
            <p:cNvPicPr>
              <a:picLocks noChangeAspect="1"/>
            </p:cNvPicPr>
            <p:nvPr/>
          </p:nvPicPr>
          <p:blipFill>
            <a:blip r:embed="rId6"/>
            <a:stretch>
              <a:fillRect/>
            </a:stretch>
          </p:blipFill>
          <p:spPr>
            <a:xfrm>
              <a:off x="10060015" y="1684511"/>
              <a:ext cx="180000" cy="776250"/>
            </a:xfrm>
            <a:prstGeom prst="rect">
              <a:avLst/>
            </a:prstGeom>
          </p:spPr>
        </p:pic>
        <p:pic>
          <p:nvPicPr>
            <p:cNvPr id="9" name="Picture 8"/>
            <p:cNvPicPr>
              <a:picLocks noChangeAspect="1"/>
            </p:cNvPicPr>
            <p:nvPr/>
          </p:nvPicPr>
          <p:blipFill>
            <a:blip r:embed="rId7"/>
            <a:stretch>
              <a:fillRect/>
            </a:stretch>
          </p:blipFill>
          <p:spPr>
            <a:xfrm>
              <a:off x="10381868" y="1234511"/>
              <a:ext cx="168750" cy="1226250"/>
            </a:xfrm>
            <a:prstGeom prst="rect">
              <a:avLst/>
            </a:prstGeom>
          </p:spPr>
        </p:pic>
      </p:grpSp>
    </p:spTree>
    <p:extLst>
      <p:ext uri="{BB962C8B-B14F-4D97-AF65-F5344CB8AC3E}">
        <p14:creationId xmlns:p14="http://schemas.microsoft.com/office/powerpoint/2010/main" val="20127974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129" y="1174640"/>
            <a:ext cx="11884216" cy="5473564"/>
          </a:xfrm>
        </p:spPr>
        <p:txBody>
          <a:bodyPr vert="horz" wrap="square" lIns="149217" tIns="93260" rIns="149217" bIns="93260" rtlCol="0" anchor="t">
            <a:spAutoFit/>
          </a:bodyPr>
          <a:lstStyle/>
          <a:p>
            <a:pPr marL="0" indent="0">
              <a:buNone/>
            </a:pPr>
            <a:r>
              <a:rPr lang="en-US" dirty="0"/>
              <a:t>VPN Gateway</a:t>
            </a:r>
          </a:p>
          <a:p>
            <a:pPr lvl="1"/>
            <a:r>
              <a:rPr lang="en-US" dirty="0"/>
              <a:t>Send network traffic from virtual networks to on-</a:t>
            </a:r>
            <a:r>
              <a:rPr lang="en-US" dirty="0" err="1"/>
              <a:t>prem</a:t>
            </a:r>
            <a:r>
              <a:rPr lang="en-US" dirty="0"/>
              <a:t> locations</a:t>
            </a:r>
          </a:p>
          <a:p>
            <a:pPr lvl="1"/>
            <a:r>
              <a:rPr lang="en-US" dirty="0"/>
              <a:t>Send network traffic between virtual networks within Azure</a:t>
            </a:r>
          </a:p>
          <a:p>
            <a:r>
              <a:rPr lang="en-US" dirty="0"/>
              <a:t>Site-to-site vs. Point-to-site</a:t>
            </a:r>
          </a:p>
          <a:p>
            <a:r>
              <a:rPr lang="en-US" dirty="0"/>
              <a:t>You can connect multiple on-</a:t>
            </a:r>
            <a:r>
              <a:rPr lang="en-US" dirty="0" err="1"/>
              <a:t>prem</a:t>
            </a:r>
            <a:r>
              <a:rPr lang="en-US" dirty="0"/>
              <a:t> locations to a virtual network (Multi-site)</a:t>
            </a:r>
          </a:p>
          <a:p>
            <a:r>
              <a:rPr lang="en-US" dirty="0"/>
              <a:t>ExpressRoute can directly connect your WAN to Azure</a:t>
            </a:r>
          </a:p>
          <a:p>
            <a:r>
              <a:rPr lang="en-US" dirty="0"/>
              <a:t>Tool-Specific</a:t>
            </a:r>
          </a:p>
        </p:txBody>
      </p:sp>
      <p:sp>
        <p:nvSpPr>
          <p:cNvPr id="3" name="Title 2"/>
          <p:cNvSpPr>
            <a:spLocks noGrp="1"/>
          </p:cNvSpPr>
          <p:nvPr>
            <p:ph type="title"/>
          </p:nvPr>
        </p:nvSpPr>
        <p:spPr/>
        <p:txBody>
          <a:bodyPr/>
          <a:lstStyle/>
          <a:p>
            <a:r>
              <a:rPr lang="en-US" dirty="0"/>
              <a:t>Connect on-</a:t>
            </a:r>
            <a:r>
              <a:rPr lang="en-US" dirty="0" err="1"/>
              <a:t>prem</a:t>
            </a:r>
            <a:r>
              <a:rPr lang="en-US" dirty="0"/>
              <a:t> to &lt;anything&gt;</a:t>
            </a:r>
          </a:p>
        </p:txBody>
      </p:sp>
    </p:spTree>
    <p:extLst>
      <p:ext uri="{BB962C8B-B14F-4D97-AF65-F5344CB8AC3E}">
        <p14:creationId xmlns:p14="http://schemas.microsoft.com/office/powerpoint/2010/main" val="1411585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4: </a:t>
            </a:r>
            <a:br>
              <a:rPr lang="en-US" dirty="0"/>
            </a:br>
            <a:r>
              <a:rPr lang="en-US" sz="4400" dirty="0"/>
              <a:t>Data Exploration</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21895389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1450"/>
            <a:ext cx="11888788" cy="917575"/>
          </a:xfrm>
        </p:spPr>
        <p:txBody>
          <a:bodyPr/>
          <a:lstStyle/>
          <a:p>
            <a:r>
              <a:rPr lang="en-US" sz="5400" dirty="0"/>
              <a:t>Exploring Data</a:t>
            </a:r>
          </a:p>
        </p:txBody>
      </p:sp>
      <p:sp>
        <p:nvSpPr>
          <p:cNvPr id="3" name="Rectangle 2"/>
          <p:cNvSpPr/>
          <p:nvPr/>
        </p:nvSpPr>
        <p:spPr>
          <a:xfrm>
            <a:off x="2415823" y="1897530"/>
            <a:ext cx="8711776" cy="3046988"/>
          </a:xfrm>
          <a:prstGeom prst="rect">
            <a:avLst/>
          </a:prstGeom>
        </p:spPr>
        <p:txBody>
          <a:bodyPr wrap="square">
            <a:spAutoFit/>
          </a:bodyPr>
          <a:lstStyle/>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MRS</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Azure ML</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Other Tools</a:t>
            </a:r>
          </a:p>
          <a:p>
            <a:pPr marL="685800" indent="-685800">
              <a:buFont typeface="Arial" panose="020B0604020202020204" pitchFamily="34" charset="0"/>
              <a:buChar char="•"/>
            </a:pPr>
            <a:endParaRPr lang="en-US" sz="4800" dirty="0">
              <a:solidFill>
                <a:srgbClr val="00B050"/>
              </a:solidFill>
            </a:endParaRPr>
          </a:p>
        </p:txBody>
      </p:sp>
    </p:spTree>
    <p:extLst>
      <p:ext uri="{BB962C8B-B14F-4D97-AF65-F5344CB8AC3E}">
        <p14:creationId xmlns:p14="http://schemas.microsoft.com/office/powerpoint/2010/main" val="41101767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6764" y="1803064"/>
            <a:ext cx="7514284" cy="5386090"/>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AutoNum type="arabicPeriod"/>
            </a:pPr>
            <a:r>
              <a:rPr lang="en-US" sz="3200" dirty="0">
                <a:solidFill>
                  <a:srgbClr val="00B050"/>
                </a:solidFill>
                <a:latin typeface="Segoe UI Light"/>
              </a:rPr>
              <a:t>Understand how to source and document data locations</a:t>
            </a:r>
          </a:p>
          <a:p>
            <a:pPr marL="514350" indent="-514350">
              <a:lnSpc>
                <a:spcPct val="100000"/>
              </a:lnSpc>
              <a:spcBef>
                <a:spcPts val="1000"/>
              </a:spcBef>
              <a:buAutoNum type="arabicPeriod"/>
            </a:pPr>
            <a:r>
              <a:rPr lang="en-US" sz="3200" dirty="0">
                <a:solidFill>
                  <a:srgbClr val="00B050"/>
                </a:solidFill>
                <a:latin typeface="Segoe UI Light"/>
              </a:rPr>
              <a:t>Understand feature selection</a:t>
            </a:r>
          </a:p>
          <a:p>
            <a:pPr marL="514350" indent="-514350">
              <a:lnSpc>
                <a:spcPct val="100000"/>
              </a:lnSpc>
              <a:spcBef>
                <a:spcPts val="1000"/>
              </a:spcBef>
              <a:buAutoNum type="arabicPeriod"/>
            </a:pPr>
            <a:r>
              <a:rPr lang="en-US" sz="3200" dirty="0">
                <a:solidFill>
                  <a:srgbClr val="00B050"/>
                </a:solidFill>
                <a:latin typeface="Segoe UI Light"/>
              </a:rPr>
              <a:t>Understand Azure Storage Options</a:t>
            </a:r>
          </a:p>
          <a:p>
            <a:pPr marL="514350" indent="-514350">
              <a:lnSpc>
                <a:spcPct val="100000"/>
              </a:lnSpc>
              <a:spcBef>
                <a:spcPts val="1000"/>
              </a:spcBef>
              <a:buAutoNum type="arabicPeriod"/>
            </a:pPr>
            <a:r>
              <a:rPr lang="en-US" sz="3200" dirty="0">
                <a:solidFill>
                  <a:srgbClr val="00B050"/>
                </a:solidFill>
                <a:latin typeface="Segoe UI Light"/>
              </a:rPr>
              <a:t>Use various methods to ingest data into Azure Storage</a:t>
            </a:r>
          </a:p>
          <a:p>
            <a:pPr marL="514350" indent="-514350">
              <a:lnSpc>
                <a:spcPct val="100000"/>
              </a:lnSpc>
              <a:spcBef>
                <a:spcPts val="1000"/>
              </a:spcBef>
              <a:buAutoNum type="arabicPeriod"/>
            </a:pPr>
            <a:r>
              <a:rPr lang="en-US" sz="3200" dirty="0">
                <a:solidFill>
                  <a:srgbClr val="00B050"/>
                </a:solidFill>
                <a:latin typeface="Segoe UI Light"/>
              </a:rPr>
              <a:t>Examine data stored in Azure Storage</a:t>
            </a:r>
          </a:p>
          <a:p>
            <a:pPr marL="514350" indent="-514350">
              <a:lnSpc>
                <a:spcPct val="100000"/>
              </a:lnSpc>
              <a:spcBef>
                <a:spcPts val="1000"/>
              </a:spcBef>
              <a:buAutoNum type="arabicPeriod"/>
            </a:pPr>
            <a:r>
              <a:rPr lang="en-US" sz="3200" dirty="0">
                <a:solidFill>
                  <a:srgbClr val="00B050"/>
                </a:solidFill>
                <a:latin typeface="Segoe UI Light"/>
              </a:rPr>
              <a:t>Use various tools to explore data</a:t>
            </a:r>
          </a:p>
          <a:p>
            <a:pPr marL="514350" indent="-514350">
              <a:lnSpc>
                <a:spcPct val="100000"/>
              </a:lnSpc>
              <a:spcBef>
                <a:spcPts val="1000"/>
              </a:spcBef>
              <a:buAutoNum type="arabicPeriod"/>
            </a:pPr>
            <a:endParaRPr lang="en-US" sz="3200" dirty="0">
              <a:solidFill>
                <a:srgbClr val="00B050"/>
              </a:solidFill>
              <a:latin typeface="Segoe UI Light"/>
            </a:endParaRPr>
          </a:p>
        </p:txBody>
      </p:sp>
      <p:sp>
        <p:nvSpPr>
          <p:cNvPr id="7" name="Title 1"/>
          <p:cNvSpPr txBox="1">
            <a:spLocks/>
          </p:cNvSpPr>
          <p:nvPr/>
        </p:nvSpPr>
        <p:spPr>
          <a:xfrm>
            <a:off x="0" y="0"/>
            <a:ext cx="7787812" cy="158326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sz="5400" dirty="0">
                <a:solidFill>
                  <a:srgbClr val="005AA1"/>
                </a:solidFill>
              </a:rPr>
              <a:t>Section</a:t>
            </a:r>
            <a:r>
              <a:rPr sz="5400" dirty="0">
                <a:solidFill>
                  <a:srgbClr val="005AA1"/>
                </a:solidFill>
              </a:rPr>
              <a:t> 2 Learning Objectives</a:t>
            </a:r>
            <a:endParaRPr sz="4800" dirty="0">
              <a:solidFill>
                <a:srgbClr val="005AA1"/>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6772410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Exploring your data</a:t>
            </a: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30172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4450580" y="1000624"/>
            <a:ext cx="7514284" cy="476540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how to source and document data locations</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feature selection</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Azure Storage Options</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Use various methods to ingest data into Azure Storage</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Examine data stored in Azure Storage</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Use various tools to explore data</a:t>
            </a:r>
          </a:p>
        </p:txBody>
      </p:sp>
    </p:spTree>
    <p:extLst>
      <p:ext uri="{BB962C8B-B14F-4D97-AF65-F5344CB8AC3E}">
        <p14:creationId xmlns:p14="http://schemas.microsoft.com/office/powerpoint/2010/main" val="5552470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115230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 y="101465"/>
            <a:ext cx="3533963" cy="206813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nvPr>
        </p:nvGraphicFramePr>
        <p:xfrm>
          <a:off x="3900860" y="218011"/>
          <a:ext cx="8029573" cy="654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62240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3" y="30223"/>
            <a:ext cx="4289544" cy="2510690"/>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6" name="Diagram 35"/>
          <p:cNvGraphicFramePr/>
          <p:nvPr>
            <p:extLst/>
          </p:nvPr>
        </p:nvGraphicFramePr>
        <p:xfrm>
          <a:off x="3866311" y="121118"/>
          <a:ext cx="8100961" cy="669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43314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1: </a:t>
            </a:r>
            <a:br>
              <a:rPr lang="en-US" dirty="0"/>
            </a:br>
            <a:r>
              <a:rPr lang="en-US" sz="4400" dirty="0"/>
              <a:t>Sourcing and Vetting Data</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1467235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Inspecting data</a:t>
            </a:r>
          </a:p>
        </p:txBody>
      </p:sp>
      <p:sp>
        <p:nvSpPr>
          <p:cNvPr id="5" name="Text Placeholder 3"/>
          <p:cNvSpPr txBox="1">
            <a:spLocks/>
          </p:cNvSpPr>
          <p:nvPr/>
        </p:nvSpPr>
        <p:spPr>
          <a:xfrm>
            <a:off x="5078776" y="1380855"/>
            <a:ext cx="6172528" cy="4897259"/>
          </a:xfrm>
          <a:prstGeom prst="rect">
            <a:avLst/>
          </a:prstGeom>
        </p:spPr>
        <p:txBody>
          <a:bodyPr vert="horz" wrap="square" lIns="149217" tIns="93260" rIns="149217" bIns="93260" rtlCol="0" anchor="t">
            <a:spAutoFit/>
          </a:bodyPr>
          <a:lstStyle>
            <a:lvl1pPr marL="336145" marR="0" indent="-336145" algn="l" defTabSz="914367" rtl="0" eaLnBrk="1" fontAlgn="auto" latinLnBrk="0" hangingPunct="1">
              <a:lnSpc>
                <a:spcPct val="90000"/>
              </a:lnSpc>
              <a:spcBef>
                <a:spcPct val="20000"/>
              </a:spcBef>
              <a:spcAft>
                <a:spcPts val="0"/>
              </a:spcAft>
              <a:buClr>
                <a:schemeClr val="tx2"/>
              </a:buClr>
              <a:buSzPct val="90000"/>
              <a:buFont typeface="Wingdings" panose="05000000000000000000" pitchFamily="2" charset="2"/>
              <a:buChar char="§"/>
              <a:tabLst/>
              <a:defRPr sz="3921" kern="1200" spc="0" baseline="0">
                <a:gradFill>
                  <a:gsLst>
                    <a:gs pos="13869">
                      <a:schemeClr val="tx2"/>
                    </a:gs>
                    <a:gs pos="42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63">
              <a:buNone/>
            </a:pPr>
            <a:r>
              <a:rPr lang="en-US" sz="4080" dirty="0"/>
              <a:t>Keys to quality source data</a:t>
            </a:r>
          </a:p>
          <a:p>
            <a:pPr marL="0" indent="0" defTabSz="932563">
              <a:buNone/>
            </a:pPr>
            <a:endParaRPr lang="en-US" sz="4080" dirty="0"/>
          </a:p>
          <a:p>
            <a:pPr marL="342834" indent="-342834" defTabSz="932563"/>
            <a:r>
              <a:rPr lang="en-US" sz="4080" dirty="0"/>
              <a:t>Authority</a:t>
            </a:r>
          </a:p>
          <a:p>
            <a:pPr marL="342834" indent="-342834" defTabSz="932563"/>
            <a:r>
              <a:rPr lang="en-US" sz="4080" dirty="0"/>
              <a:t>Spread</a:t>
            </a:r>
          </a:p>
          <a:p>
            <a:pPr marL="342834" indent="-342834" defTabSz="932563"/>
            <a:r>
              <a:rPr lang="en-US" sz="4080" dirty="0"/>
              <a:t>Consistency</a:t>
            </a:r>
          </a:p>
          <a:p>
            <a:pPr marL="342834" indent="-342834" defTabSz="932563"/>
            <a:r>
              <a:rPr lang="en-US" sz="4080" dirty="0"/>
              <a:t>Types and Units</a:t>
            </a:r>
          </a:p>
          <a:p>
            <a:pPr marL="342834" indent="-342834" defTabSz="932563"/>
            <a:r>
              <a:rPr lang="en-US" sz="4080" dirty="0"/>
              <a:t>Representation</a:t>
            </a:r>
          </a:p>
        </p:txBody>
      </p:sp>
      <p:pic>
        <p:nvPicPr>
          <p:cNvPr id="11" name="Picture 10"/>
          <p:cNvPicPr>
            <a:picLocks noChangeAspect="1"/>
          </p:cNvPicPr>
          <p:nvPr/>
        </p:nvPicPr>
        <p:blipFill>
          <a:blip r:embed="rId3"/>
          <a:stretch>
            <a:fillRect/>
          </a:stretch>
        </p:blipFill>
        <p:spPr>
          <a:xfrm>
            <a:off x="-581771" y="926389"/>
            <a:ext cx="6153067" cy="6153067"/>
          </a:xfrm>
          <a:prstGeom prst="rect">
            <a:avLst/>
          </a:prstGeom>
        </p:spPr>
      </p:pic>
    </p:spTree>
    <p:extLst>
      <p:ext uri="{BB962C8B-B14F-4D97-AF65-F5344CB8AC3E}">
        <p14:creationId xmlns:p14="http://schemas.microsoft.com/office/powerpoint/2010/main" val="256539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78819" y="1963168"/>
            <a:ext cx="11834554" cy="4634458"/>
          </a:xfrm>
        </p:spPr>
        <p:txBody>
          <a:bodyPr>
            <a:normAutofit/>
          </a:bodyPr>
          <a:lstStyle/>
          <a:p>
            <a:pPr marL="742807" indent="-742807">
              <a:buFont typeface="+mj-lt"/>
              <a:buAutoNum type="arabicPeriod"/>
            </a:pPr>
            <a:r>
              <a:rPr lang="en-US" sz="5399" dirty="0">
                <a:latin typeface="+mj-lt"/>
              </a:rPr>
              <a:t>Register data sources</a:t>
            </a:r>
          </a:p>
          <a:p>
            <a:pPr marL="742807" indent="-742807">
              <a:buFont typeface="+mj-lt"/>
              <a:buAutoNum type="arabicPeriod"/>
            </a:pPr>
            <a:r>
              <a:rPr lang="en-US" sz="5399" dirty="0">
                <a:latin typeface="+mj-lt"/>
              </a:rPr>
              <a:t>Tag the data descriptions</a:t>
            </a:r>
          </a:p>
          <a:p>
            <a:pPr marL="742807" indent="-742807">
              <a:buFont typeface="+mj-lt"/>
              <a:buAutoNum type="arabicPeriod"/>
            </a:pPr>
            <a:r>
              <a:rPr lang="en-US" sz="5399" dirty="0">
                <a:latin typeface="+mj-lt"/>
              </a:rPr>
              <a:t>Make it easy to find data in context</a:t>
            </a:r>
          </a:p>
          <a:p>
            <a:pPr marL="742807" indent="-742807">
              <a:buFont typeface="+mj-lt"/>
              <a:buAutoNum type="arabicPeriod"/>
            </a:pPr>
            <a:r>
              <a:rPr lang="en-US" sz="5399" dirty="0">
                <a:latin typeface="+mj-lt"/>
              </a:rPr>
              <a:t>Use the data – keep it secure</a:t>
            </a:r>
          </a:p>
          <a:p>
            <a:pPr marL="742807" indent="-742807">
              <a:buFont typeface="+mj-lt"/>
              <a:buAutoNum type="arabicPeriod"/>
            </a:pPr>
            <a:endParaRPr lang="en-US" sz="4799" dirty="0">
              <a:latin typeface="+mj-lt"/>
            </a:endParaRPr>
          </a:p>
        </p:txBody>
      </p:sp>
      <p:sp>
        <p:nvSpPr>
          <p:cNvPr id="2" name="Title 1"/>
          <p:cNvSpPr>
            <a:spLocks noGrp="1"/>
          </p:cNvSpPr>
          <p:nvPr>
            <p:ph type="title"/>
          </p:nvPr>
        </p:nvSpPr>
        <p:spPr>
          <a:xfrm>
            <a:off x="146421" y="136389"/>
            <a:ext cx="12166951" cy="1075198"/>
          </a:xfrm>
        </p:spPr>
        <p:txBody>
          <a:bodyPr vert="horz" wrap="square" lIns="146262" tIns="91414" rIns="146262" bIns="91414" rtlCol="0" anchor="t">
            <a:noAutofit/>
          </a:bodyPr>
          <a:lstStyle/>
          <a:p>
            <a:pPr defTabSz="950225" fontAlgn="base">
              <a:spcAft>
                <a:spcPct val="0"/>
              </a:spcAft>
            </a:pPr>
            <a:r>
              <a:rPr lang="en-US" sz="5999" spc="-104" dirty="0">
                <a:ln w="3175">
                  <a:noFill/>
                </a:ln>
                <a:solidFill>
                  <a:srgbClr val="7030A0"/>
                </a:solidFill>
                <a:ea typeface="ＭＳ Ｐゴシック" charset="0"/>
                <a:cs typeface="Segoe UI" pitchFamily="34" charset="0"/>
              </a:rPr>
              <a:t>Azure Data Catalog</a:t>
            </a:r>
          </a:p>
        </p:txBody>
      </p:sp>
      <p:pic>
        <p:nvPicPr>
          <p:cNvPr id="5" name="Picture 4"/>
          <p:cNvPicPr>
            <a:picLocks noChangeAspect="1"/>
          </p:cNvPicPr>
          <p:nvPr/>
        </p:nvPicPr>
        <p:blipFill>
          <a:blip r:embed="rId3"/>
          <a:stretch>
            <a:fillRect/>
          </a:stretch>
        </p:blipFill>
        <p:spPr>
          <a:xfrm>
            <a:off x="10103887" y="1059208"/>
            <a:ext cx="1511998" cy="2008126"/>
          </a:xfrm>
          <a:prstGeom prst="rect">
            <a:avLst/>
          </a:prstGeom>
        </p:spPr>
      </p:pic>
    </p:spTree>
    <p:extLst>
      <p:ext uri="{BB962C8B-B14F-4D97-AF65-F5344CB8AC3E}">
        <p14:creationId xmlns:p14="http://schemas.microsoft.com/office/powerpoint/2010/main" val="21121208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Adding and searching data on the Azure Data Catalog</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29406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2.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79205F35F1AF40BCD07C4F58D4AC80" ma:contentTypeVersion="6" ma:contentTypeDescription="Create a new document." ma:contentTypeScope="" ma:versionID="928b465a6c3029e92fc4756b1ec87666">
  <xsd:schema xmlns:xsd="http://www.w3.org/2001/XMLSchema" xmlns:xs="http://www.w3.org/2001/XMLSchema" xmlns:p="http://schemas.microsoft.com/office/2006/metadata/properties" xmlns:ns1="http://schemas.microsoft.com/sharepoint/v3" xmlns:ns2="9bc6b55d-a734-43bd-8eab-fb065c703cf5" targetNamespace="http://schemas.microsoft.com/office/2006/metadata/properties" ma:root="true" ma:fieldsID="0d30a3c16de9f4b741f5fd3773089e2c" ns1:_="" ns2:_="">
    <xsd:import namespace="http://schemas.microsoft.com/sharepoint/v3"/>
    <xsd:import namespace="9bc6b55d-a734-43bd-8eab-fb065c703cf5"/>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b55d-a734-43bd-8eab-fb065c703c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bc6b55d-a734-43bd-8eab-fb065c703cf5">
      <UserInfo>
        <DisplayName>Buddy Phillips</DisplayName>
        <AccountId>143</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1686393-5BB6-4CE1-9E36-AED1751102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70C1CB-4151-4513-B821-D3177442A19F}">
  <ds:schemaRefs>
    <ds:schemaRef ds:uri="http://schemas.microsoft.com/sharepoint/v3/contenttype/forms"/>
  </ds:schemaRefs>
</ds:datastoreItem>
</file>

<file path=customXml/itemProps3.xml><?xml version="1.0" encoding="utf-8"?>
<ds:datastoreItem xmlns:ds="http://schemas.openxmlformats.org/officeDocument/2006/customXml" ds:itemID="{04B7DC90-CA01-41AB-9E38-D6BECBB3019F}">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9bc6b55d-a734-43bd-8eab-fb065c703cf5"/>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1471</Words>
  <Application>Microsoft Office PowerPoint</Application>
  <PresentationFormat>Custom</PresentationFormat>
  <Paragraphs>246</Paragraphs>
  <Slides>21</Slides>
  <Notes>21</Notes>
  <HiddenSlides>0</HiddenSlides>
  <MMClips>0</MMClips>
  <ScaleCrop>false</ScaleCrop>
  <HeadingPairs>
    <vt:vector size="8" baseType="variant">
      <vt:variant>
        <vt:lpstr>Fonts Used</vt:lpstr>
      </vt:variant>
      <vt:variant>
        <vt:i4>13</vt:i4>
      </vt:variant>
      <vt:variant>
        <vt:lpstr>Theme</vt:lpstr>
      </vt:variant>
      <vt:variant>
        <vt:i4>5</vt:i4>
      </vt:variant>
      <vt:variant>
        <vt:lpstr>Embedded OLE Servers</vt:lpstr>
      </vt:variant>
      <vt:variant>
        <vt:i4>1</vt:i4>
      </vt:variant>
      <vt:variant>
        <vt:lpstr>Slide Titles</vt:lpstr>
      </vt:variant>
      <vt:variant>
        <vt:i4>21</vt:i4>
      </vt:variant>
    </vt:vector>
  </HeadingPairs>
  <TitlesOfParts>
    <vt:vector size="40" baseType="lpstr">
      <vt:lpstr>ＭＳ Ｐゴシック</vt:lpstr>
      <vt:lpstr>SimSun</vt:lpstr>
      <vt:lpstr>Arial</vt:lpstr>
      <vt:lpstr>Calibri</vt:lpstr>
      <vt:lpstr>Calibri Light</vt:lpstr>
      <vt:lpstr>Cambria</vt:lpstr>
      <vt:lpstr>Courier New</vt:lpstr>
      <vt:lpstr>Myriad Pro</vt:lpstr>
      <vt:lpstr>Segoe UI</vt:lpstr>
      <vt:lpstr>Segoe UI Light</vt:lpstr>
      <vt:lpstr>Times New Roman</vt:lpstr>
      <vt:lpstr>Verdana</vt:lpstr>
      <vt:lpstr>Wingdings</vt:lpstr>
      <vt:lpstr>1_WHITE TEMPLATE</vt:lpstr>
      <vt:lpstr>2_WHITE TEMPLATE</vt:lpstr>
      <vt:lpstr>FY15 Enterprise identity theme</vt:lpstr>
      <vt:lpstr>Office Theme</vt:lpstr>
      <vt:lpstr>1_SQLintersection</vt:lpstr>
      <vt:lpstr>think-cell Slide</vt:lpstr>
      <vt:lpstr>PowerPoint Presentation</vt:lpstr>
      <vt:lpstr>PowerPoint Presentation</vt:lpstr>
      <vt:lpstr>The Data Science Process and Platform</vt:lpstr>
      <vt:lpstr>The Team Data Science Process </vt:lpstr>
      <vt:lpstr>The Cortana Intelligence Platform</vt:lpstr>
      <vt:lpstr>Module 1:  Sourcing and Vetting Data</vt:lpstr>
      <vt:lpstr>Inspecting data</vt:lpstr>
      <vt:lpstr>Azure Data Catalog</vt:lpstr>
      <vt:lpstr>Lab:</vt:lpstr>
      <vt:lpstr>Module 2:  Azure Storage Options</vt:lpstr>
      <vt:lpstr>Storage Scenarios</vt:lpstr>
      <vt:lpstr>PowerPoint Presentation</vt:lpstr>
      <vt:lpstr>PowerPoint Presentation</vt:lpstr>
      <vt:lpstr>Lab:</vt:lpstr>
      <vt:lpstr>Module 3:  Data Ingestion</vt:lpstr>
      <vt:lpstr>Options for data ingestion</vt:lpstr>
      <vt:lpstr>Connect on-prem to &lt;anything&gt;</vt:lpstr>
      <vt:lpstr>Module 4:  Data Exploration</vt:lpstr>
      <vt:lpstr>Exploring Data</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2016-06-28T18:13:10Z</dcterms:created>
  <dcterms:modified xsi:type="dcterms:W3CDTF">2017-02-14T13:01:22Z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1cd454bacc149bfbcfd764edd279de7">
    <vt:lpwstr/>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216;#customer ready|8986c41d-21c5-4f8f-8a12-ea4625b46858</vt:lpwstr>
  </property>
  <property fmtid="{D5CDD505-2E9C-101B-9397-08002B2CF9AE}" pid="7" name="ItemType">
    <vt:lpwstr>163;#product information|a62e948d-5e4b-4b97-9627-6d1d79eb3f6c</vt:lpwstr>
  </property>
  <property fmtid="{D5CDD505-2E9C-101B-9397-08002B2CF9AE}" pid="8" name="ContentTypeId">
    <vt:lpwstr>0x0101009D79205F35F1AF40BCD07C4F58D4AC80</vt:lpwstr>
  </property>
  <property fmtid="{D5CDD505-2E9C-101B-9397-08002B2CF9AE}" pid="9" name="bc28b5f076654a3b96073bbbebfeb8c9">
    <vt:lpwstr/>
  </property>
  <property fmtid="{D5CDD505-2E9C-101B-9397-08002B2CF9AE}" pid="10" name="LearningDeliveryMethod">
    <vt:lpwstr/>
  </property>
  <property fmtid="{D5CDD505-2E9C-101B-9397-08002B2CF9AE}" pid="11" name="SalesGeography">
    <vt:lpwstr/>
  </property>
  <property fmtid="{D5CDD505-2E9C-101B-9397-08002B2CF9AE}" pid="12" name="Product">
    <vt:lpwstr/>
  </property>
  <property fmtid="{D5CDD505-2E9C-101B-9397-08002B2CF9AE}" pid="13" name="j4d667fb28274e85b2214f6e751c8d1f">
    <vt:lpwstr/>
  </property>
  <property fmtid="{D5CDD505-2E9C-101B-9397-08002B2CF9AE}" pid="14" name="MSProducts">
    <vt:lpwstr/>
  </property>
  <property fmtid="{D5CDD505-2E9C-101B-9397-08002B2CF9AE}" pid="15" name="Industries">
    <vt:lpwstr/>
  </property>
  <property fmtid="{D5CDD505-2E9C-101B-9397-08002B2CF9AE}" pid="16" name="Event Location">
    <vt:lpwstr/>
  </property>
  <property fmtid="{D5CDD505-2E9C-101B-9397-08002B2CF9AE}" pid="17" name="Roles">
    <vt:lpwstr/>
  </property>
  <property fmtid="{D5CDD505-2E9C-101B-9397-08002B2CF9AE}" pid="18" name="Event1">
    <vt:lpwstr>622;#Unassigned|2c8af875-f38a-40b8-a0a9-056aed3fc8c0</vt:lpwstr>
  </property>
  <property fmtid="{D5CDD505-2E9C-101B-9397-08002B2CF9AE}" pid="19" name="Audience">
    <vt:lpwstr/>
  </property>
  <property fmtid="{D5CDD505-2E9C-101B-9397-08002B2CF9AE}" pid="20" name="Competitors">
    <vt:lpwstr/>
  </property>
  <property fmtid="{D5CDD505-2E9C-101B-9397-08002B2CF9AE}" pid="21" name="SMSGDomain">
    <vt:lpwstr>2654;#Cloud and Enterprise|adc2fe87-c79a-4ded-a449-3f86b954069d;#217;#Microsoft Azure Domain|d600a391-d529-4311-892b-2c05c1ab2538</vt:lpwstr>
  </property>
  <property fmtid="{D5CDD505-2E9C-101B-9397-08002B2CF9AE}" pid="22" name="ItemRetentionFormula">
    <vt:lpwstr/>
  </property>
  <property fmtid="{D5CDD505-2E9C-101B-9397-08002B2CF9AE}" pid="23" name="SMSGTags">
    <vt:lpwstr/>
  </property>
  <property fmtid="{D5CDD505-2E9C-101B-9397-08002B2CF9AE}" pid="24" name="BusinessArchitecture">
    <vt:lpwstr>2658;#machine learning|912b89bd-3197-4d37-838b-dea3c299099a</vt:lpwstr>
  </property>
  <property fmtid="{D5CDD505-2E9C-101B-9397-08002B2CF9AE}" pid="25" name="j031aa32f4154c8c9a646efae715ebde">
    <vt:lpwstr/>
  </property>
  <property fmtid="{D5CDD505-2E9C-101B-9397-08002B2CF9AE}" pid="26" name="Products">
    <vt:lpwstr>218;#Microsoft Azure|669a3112-5edf-444b-a003-630063601f07;#3468;#Cortana|9ddf2d0d-10f8-4f45-a03c-9a1a5aa2df6a</vt:lpwstr>
  </property>
  <property fmtid="{D5CDD505-2E9C-101B-9397-08002B2CF9AE}" pid="27" name="_dlc_DocIdItemGuid">
    <vt:lpwstr>ec15fabd-7d43-442c-b40b-9c150e05b277</vt:lpwstr>
  </property>
  <property fmtid="{D5CDD505-2E9C-101B-9397-08002B2CF9AE}" pid="28" name="EnterpriseDomainTags">
    <vt:lpwstr/>
  </property>
  <property fmtid="{D5CDD505-2E9C-101B-9397-08002B2CF9AE}" pid="29" name="l311460e3fdf46688abc31ddb7bdc05a">
    <vt:lpwstr/>
  </property>
  <property fmtid="{D5CDD505-2E9C-101B-9397-08002B2CF9AE}" pid="30" name="Campaign">
    <vt:lpwstr/>
  </property>
  <property fmtid="{D5CDD505-2E9C-101B-9397-08002B2CF9AE}" pid="31" name="Segments">
    <vt:lpwstr/>
  </property>
  <property fmtid="{D5CDD505-2E9C-101B-9397-08002B2CF9AE}" pid="32" name="ActivitiesAndPrograms">
    <vt:lpwstr/>
  </property>
  <property fmtid="{D5CDD505-2E9C-101B-9397-08002B2CF9AE}" pid="33" name="Partners">
    <vt:lpwstr/>
  </property>
  <property fmtid="{D5CDD505-2E9C-101B-9397-08002B2CF9AE}" pid="34" name="WorkflowChangePath">
    <vt:lpwstr>4c942473-d120-4286-a51a-b65ad3d92ffb,20;</vt:lpwstr>
  </property>
  <property fmtid="{D5CDD505-2E9C-101B-9397-08002B2CF9AE}" pid="35" name="la4444b61d19467597d63190b69ac227">
    <vt:lpwstr/>
  </property>
  <property fmtid="{D5CDD505-2E9C-101B-9397-08002B2CF9AE}" pid="36" name="Topics">
    <vt:lpwstr>2716;#features|94b87768-f145-4764-adbd-fec700e47348</vt:lpwstr>
  </property>
  <property fmtid="{D5CDD505-2E9C-101B-9397-08002B2CF9AE}" pid="37" name="Groups">
    <vt:lpwstr>222;#Microsoft Azure Marketing|0958c357-5252-473f-8b4e-42f27525a99d</vt:lpwstr>
  </property>
  <property fmtid="{D5CDD505-2E9C-101B-9397-08002B2CF9AE}" pid="38" name="MSProductsTaxHTField0">
    <vt:lpwstr/>
  </property>
  <property fmtid="{D5CDD505-2E9C-101B-9397-08002B2CF9AE}" pid="39" name="Event Venue">
    <vt:lpwstr/>
  </property>
  <property fmtid="{D5CDD505-2E9C-101B-9397-08002B2CF9AE}" pid="40" name="Track">
    <vt:lpwstr/>
  </property>
  <property fmtid="{D5CDD505-2E9C-101B-9397-08002B2CF9AE}" pid="41" name="_docset_NoMedatataSyncRequired">
    <vt:lpwstr>False</vt:lpwstr>
  </property>
  <property fmtid="{D5CDD505-2E9C-101B-9397-08002B2CF9AE}" pid="42" name="Languages">
    <vt:lpwstr/>
  </property>
  <property fmtid="{D5CDD505-2E9C-101B-9397-08002B2CF9AE}" pid="43" name="messageframeworktype">
    <vt:lpwstr/>
  </property>
  <property fmtid="{D5CDD505-2E9C-101B-9397-08002B2CF9AE}" pid="44" name="MSLanguage">
    <vt:lpwstr/>
  </property>
  <property fmtid="{D5CDD505-2E9C-101B-9397-08002B2CF9AE}" pid="45" name="cb7870d3641f4a52807a63577a9c1b08">
    <vt:lpwstr/>
  </property>
  <property fmtid="{D5CDD505-2E9C-101B-9397-08002B2CF9AE}" pid="46" name="TechnicalLevel">
    <vt:lpwstr/>
  </property>
  <property fmtid="{D5CDD505-2E9C-101B-9397-08002B2CF9AE}" pid="47" name="IsMyDocuments">
    <vt:bool>true</vt:bool>
  </property>
  <property fmtid="{D5CDD505-2E9C-101B-9397-08002B2CF9AE}" pid="48" name="Audiences">
    <vt:lpwstr/>
  </property>
  <property fmtid="{D5CDD505-2E9C-101B-9397-08002B2CF9AE}" pid="49" name="LearningOrganization">
    <vt:lpwstr/>
  </property>
  <property fmtid="{D5CDD505-2E9C-101B-9397-08002B2CF9AE}" pid="50" name="EmployeeRole">
    <vt:lpwstr/>
  </property>
</Properties>
</file>