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19" r:id="rId5"/>
    <p:sldMasterId id="2147484427" r:id="rId6"/>
    <p:sldMasterId id="2147484434" r:id="rId7"/>
    <p:sldMasterId id="2147484448" r:id="rId8"/>
    <p:sldMasterId id="2147484461" r:id="rId9"/>
  </p:sldMasterIdLst>
  <p:notesMasterIdLst>
    <p:notesMasterId r:id="rId29"/>
  </p:notesMasterIdLst>
  <p:handoutMasterIdLst>
    <p:handoutMasterId r:id="rId30"/>
  </p:handoutMasterIdLst>
  <p:sldIdLst>
    <p:sldId id="1558" r:id="rId10"/>
    <p:sldId id="1505" r:id="rId11"/>
    <p:sldId id="1559" r:id="rId12"/>
    <p:sldId id="1560" r:id="rId13"/>
    <p:sldId id="1561" r:id="rId14"/>
    <p:sldId id="1514" r:id="rId15"/>
    <p:sldId id="1545" r:id="rId16"/>
    <p:sldId id="1546" r:id="rId17"/>
    <p:sldId id="1547" r:id="rId18"/>
    <p:sldId id="1548" r:id="rId19"/>
    <p:sldId id="1549" r:id="rId20"/>
    <p:sldId id="1550" r:id="rId21"/>
    <p:sldId id="1556" r:id="rId22"/>
    <p:sldId id="1515" r:id="rId23"/>
    <p:sldId id="1553" r:id="rId24"/>
    <p:sldId id="1557" r:id="rId25"/>
    <p:sldId id="1516" r:id="rId26"/>
    <p:sldId id="1551" r:id="rId27"/>
    <p:sldId id="150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1"/>
    <a:srgbClr val="002864"/>
    <a:srgbClr val="002050"/>
    <a:srgbClr val="00BCF2"/>
    <a:srgbClr val="FFCC00"/>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7105" autoAdjust="0"/>
  </p:normalViewPr>
  <p:slideViewPr>
    <p:cSldViewPr snapToGrid="0">
      <p:cViewPr varScale="1">
        <p:scale>
          <a:sx n="59" d="100"/>
          <a:sy n="59" d="100"/>
        </p:scale>
        <p:origin x="1050" y="6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2/14/2017 8:00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321432"/>
            <a:ext cx="6096000" cy="413676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en-us/documentation/services/machine-learn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for-beginners-the-5-questions-data-science-answe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what-is-ml-studio/"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server-cloud/products/r-serv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pe.msdn.microsoft.com/en-us/microsoft-r/index?branch=master&amp;f=255&amp;MSPPError=-214721739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data-factory-azure-ml-batch-execution-activ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walkthrough-5-publish-web-servi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plan-sample-scenario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algorithm-choi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sdn.microsoft.com/library/dn905974.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266414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Guided tutorials: </a:t>
            </a:r>
            <a:r>
              <a:rPr lang="en-US" dirty="0">
                <a:hlinkClick r:id="rId3"/>
              </a:rPr>
              <a:t>https://azure.microsoft.com/en-us/documentation/services/machine-learning/</a:t>
            </a:r>
            <a:r>
              <a:rPr lang="en-US" dirty="0"/>
              <a:t> </a:t>
            </a:r>
          </a:p>
          <a:p>
            <a:pPr marL="342900" indent="-342900">
              <a:buFont typeface="+mj-lt"/>
              <a:buAutoNum type="arabicPeriod"/>
            </a:pPr>
            <a:r>
              <a:rPr lang="en-US" dirty="0"/>
              <a:t>Microsoft Azure Virtual </a:t>
            </a:r>
            <a:r>
              <a:rPr lang="en-US"/>
              <a:t>Academy course: https://mva.microsoft.com/en-US/training-courses/microsoft-azure-machine-learning-jump-start-8425?l=ehQZFoKz_7904984382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1843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Beginning Series: </a:t>
            </a:r>
            <a:r>
              <a:rPr lang="en-US" dirty="0">
                <a:hlinkClick r:id="rId3"/>
              </a:rPr>
              <a:t>https://azure.microsoft.com/en-us/documentation/articles/machine-learning-data-science-for-beginners-the-5-questions-data-science-answers/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32928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Designing an experiment in the Studio: </a:t>
            </a:r>
            <a:r>
              <a:rPr lang="en-US" dirty="0">
                <a:hlinkClick r:id="rId3"/>
              </a:rPr>
              <a:t>https://azure.microsoft.com/en-us/documentation/articles/machine-learning-what-is-ml-studio/</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7344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Open the </a:t>
            </a:r>
            <a:r>
              <a:rPr lang="en-US" sz="1800" b="1" kern="1200" dirty="0">
                <a:solidFill>
                  <a:schemeClr val="tx1"/>
                </a:solidFill>
                <a:latin typeface="Segoe UI Light" pitchFamily="34" charset="0"/>
                <a:ea typeface="+mn-ea"/>
                <a:cs typeface="+mn-cs"/>
              </a:rPr>
              <a:t>AML Student Workbook </a:t>
            </a:r>
            <a:r>
              <a:rPr lang="en-US" sz="1800" kern="1200" dirty="0">
                <a:solidFill>
                  <a:schemeClr val="tx1"/>
                </a:solidFill>
                <a:latin typeface="Segoe UI Light" pitchFamily="34" charset="0"/>
                <a:ea typeface="+mn-ea"/>
                <a:cs typeface="+mn-cs"/>
              </a:rPr>
              <a:t>from your \Resources folder</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Follow the instructions you find there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6108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Primary documentation: </a:t>
            </a:r>
            <a:r>
              <a:rPr lang="en-US" sz="1800" dirty="0">
                <a:hlinkClick r:id="rId3"/>
              </a:rPr>
              <a:t>https://www.microsoft.com/en-us/server-cloud/products/r-server/</a:t>
            </a:r>
            <a:r>
              <a:rPr lang="en-US" sz="18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38301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Getting started with Microsoft R Server: </a:t>
            </a:r>
            <a:r>
              <a:rPr lang="en-US" dirty="0">
                <a:hlinkClick r:id="rId3"/>
              </a:rPr>
              <a:t>https://ppe.msdn.microsoft.com/en-us/microsoft-r/index?branch=master&amp;f=255&amp;MSPPError=-2147217396</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8670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Open the </a:t>
            </a:r>
            <a:r>
              <a:rPr lang="en-US" sz="1800" b="1" kern="1200" dirty="0">
                <a:solidFill>
                  <a:schemeClr val="tx1"/>
                </a:solidFill>
                <a:latin typeface="Segoe UI Light" pitchFamily="34" charset="0"/>
                <a:ea typeface="+mn-ea"/>
                <a:cs typeface="+mn-cs"/>
              </a:rPr>
              <a:t>MRS Student Workbook </a:t>
            </a:r>
            <a:r>
              <a:rPr lang="en-US" sz="1800" kern="1200" dirty="0">
                <a:solidFill>
                  <a:schemeClr val="tx1"/>
                </a:solidFill>
                <a:latin typeface="Segoe UI Light" pitchFamily="34" charset="0"/>
                <a:ea typeface="+mn-ea"/>
                <a:cs typeface="+mn-cs"/>
              </a:rPr>
              <a:t>document from your \Resources file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Locate the section marked “</a:t>
            </a:r>
            <a:r>
              <a:rPr lang="en-US" sz="1800" b="1" kern="1200" dirty="0">
                <a:solidFill>
                  <a:schemeClr val="tx1"/>
                </a:solidFill>
                <a:latin typeface="Segoe UI Light" pitchFamily="34" charset="0"/>
                <a:ea typeface="+mn-ea"/>
                <a:cs typeface="+mn-cs"/>
              </a:rPr>
              <a:t>Predictive Modeling with MRS</a:t>
            </a:r>
            <a:r>
              <a:rPr lang="en-US" sz="1800" kern="1200" dirty="0">
                <a:solidFill>
                  <a:schemeClr val="tx1"/>
                </a:solidFill>
                <a:latin typeface="Segoe UI Light" pitchFamily="34" charset="0"/>
                <a:ea typeface="+mn-ea"/>
                <a:cs typeface="+mn-cs"/>
              </a:rPr>
              <a:t>” and follow the instructions there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655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Create Predictive Pipelines using Azure ML Activities in ADF: </a:t>
            </a:r>
            <a:r>
              <a:rPr lang="en-US" dirty="0">
                <a:hlinkClick r:id="rId3"/>
              </a:rPr>
              <a:t>https://azure.microsoft.com/en-us/documentation/articles/data-factory-azure-ml-batch-execution-activity/</a:t>
            </a:r>
            <a:r>
              <a:rPr lang="en-US" b="1" dirty="0"/>
              <a:t>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312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Deploying the Azure ML Model: </a:t>
            </a:r>
            <a:r>
              <a:rPr lang="en-US" sz="1800" dirty="0">
                <a:hlinkClick r:id="rId3"/>
              </a:rPr>
              <a:t>https://azure.microsoft.com/en-us/documentation/articles/machine-learning-walkthrough-5-publish-web-service/</a:t>
            </a:r>
            <a:r>
              <a:rPr lang="en-US" sz="18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388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Azure ML and how experiments are created</a:t>
            </a:r>
          </a:p>
          <a:p>
            <a:pPr marL="445862" lvl="1" indent="-228600">
              <a:buFont typeface="+mj-lt"/>
              <a:buAutoNum type="arabicPeriod"/>
            </a:pPr>
            <a:r>
              <a:rPr lang="en-US" sz="1600" baseline="0" dirty="0"/>
              <a:t>Understand how MRS can be used to perform Machine Learning experiments</a:t>
            </a:r>
          </a:p>
          <a:p>
            <a:pPr marL="445862" lvl="1" indent="-228600">
              <a:buFont typeface="+mj-lt"/>
              <a:buAutoNum type="arabicPeriod"/>
            </a:pPr>
            <a:r>
              <a:rPr lang="en-US" sz="1600" baseline="0" dirty="0"/>
              <a:t>Use ADF to schedule Azure ML Activities</a:t>
            </a:r>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3611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26241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105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Example paths for using Azure ML: </a:t>
            </a:r>
            <a:r>
              <a:rPr lang="en-US" dirty="0">
                <a:hlinkClick r:id="rId3"/>
              </a:rPr>
              <a:t>https://azure.microsoft.com/en-us/documentation/articles/machine-learning-data-science-plan-sample-scenarios/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2393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Choosing an Algorithm for Machine Learning: </a:t>
            </a:r>
            <a:r>
              <a:rPr lang="en-US" dirty="0">
                <a:hlinkClick r:id="rId3"/>
              </a:rPr>
              <a:t>https://azure.microsoft.com/en-us/documentation/articles/machine-learning-algorithm-choice/</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6701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Regression: Predict a real value for each item (stock/currency value, temperature). – How much/how many?</a:t>
            </a:r>
          </a:p>
          <a:p>
            <a:pPr marL="342900" indent="-342900">
              <a:buFont typeface="+mj-lt"/>
              <a:buAutoNum type="arabicPeriod"/>
            </a:pPr>
            <a:r>
              <a:rPr lang="en-US" dirty="0"/>
              <a:t>Classification: Assign a category to each item (Chinese | French | Indian | Italian | Japanese restaurant). – Which Category?</a:t>
            </a:r>
          </a:p>
          <a:p>
            <a:pPr marL="342900" indent="-342900">
              <a:buFont typeface="+mj-lt"/>
              <a:buAutoNum type="arabicPeriod"/>
            </a:pPr>
            <a:r>
              <a:rPr lang="en-US" dirty="0"/>
              <a:t>Clustering/Recommendation: Partition items into homogeneous groups (clustering twitter posts by topic). – Which Groups?</a:t>
            </a:r>
          </a:p>
          <a:p>
            <a:pPr marL="342900" indent="-342900">
              <a:buFont typeface="+mj-lt"/>
              <a:buAutoNum type="arabicPeriod"/>
            </a:pPr>
            <a:r>
              <a:rPr lang="en-US" dirty="0"/>
              <a:t>Anomaly: Identify when something unexpected happens. – Is this weird? </a:t>
            </a:r>
          </a:p>
          <a:p>
            <a:pPr marL="342900" indent="-342900">
              <a:buFont typeface="+mj-lt"/>
              <a:buAutoNum type="arabicPeriod"/>
            </a:pPr>
            <a:r>
              <a:rPr lang="en-US" dirty="0"/>
              <a:t>Reinforcement Learning: Make an appropriate action for some new data. – Which action?</a:t>
            </a:r>
          </a:p>
          <a:p>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6402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Algorithm Documentation: </a:t>
            </a:r>
            <a:r>
              <a:rPr lang="en-US" dirty="0">
                <a:hlinkClick r:id="rId3"/>
              </a:rPr>
              <a:t>https://msdn.microsoft.com/library/dn905974.aspx</a:t>
            </a:r>
            <a:r>
              <a:rPr lang="en-US" dirty="0"/>
              <a:t> </a:t>
            </a:r>
          </a:p>
          <a:p>
            <a:pPr marL="342900" indent="-342900">
              <a:buFont typeface="+mj-lt"/>
              <a:buAutoNum type="arabicPeriod"/>
            </a:pPr>
            <a:r>
              <a:rPr lang="en-US"/>
              <a:t>Exploring: https://azuremlsimpleds.azurewebsites.net/simpleds/ </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2770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2165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273071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124113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2827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4606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11252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56464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7791148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103826"/>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4150173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722698536"/>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371023351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0529499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60032678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2473303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9463708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73388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8815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639067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7548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536722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9454524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86280469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417608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98528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116688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778268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6443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855192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0126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7734738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053679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47586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544947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16352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233311815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079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7140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8429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8535507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0787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17443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1299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9.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oleObject" Target="../embeddings/oleObject1.bin"/><Relationship Id="rId2" Type="http://schemas.openxmlformats.org/officeDocument/2006/relationships/slideLayout" Target="../slideLayouts/slideLayout21.xml"/><Relationship Id="rId16" Type="http://schemas.openxmlformats.org/officeDocument/2006/relationships/tags" Target="../tags/tag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vmlDrawing" Target="../drawings/vmlDrawing1.v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1" r:id="rId1"/>
    <p:sldLayoutId id="2147484247" r:id="rId2"/>
    <p:sldLayoutId id="2147484256" r:id="rId3"/>
    <p:sldLayoutId id="2147484268" r:id="rId4"/>
    <p:sldLayoutId id="2147484416" r:id="rId5"/>
    <p:sldLayoutId id="2147484417" r:id="rId6"/>
    <p:sldLayoutId id="2147484418"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267963894"/>
      </p:ext>
    </p:extLst>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5" r:id="rId5"/>
    <p:sldLayoutId id="214748442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64419786"/>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4"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960184084"/>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2/14/2017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3985550853"/>
      </p:ext>
    </p:extLst>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34440051"/>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slideLayout" Target="../slideLayouts/slideLayout25.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20.emf"/></Relationships>
</file>

<file path=ppt/slides/_rels/slide1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63.png"/><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emf"/><Relationship Id="rId18" Type="http://schemas.openxmlformats.org/officeDocument/2006/relationships/image" Target="../media/image51.emf"/><Relationship Id="rId3" Type="http://schemas.openxmlformats.org/officeDocument/2006/relationships/image" Target="../media/image36.emf"/><Relationship Id="rId21" Type="http://schemas.openxmlformats.org/officeDocument/2006/relationships/image" Target="../media/image54.emf"/><Relationship Id="rId7" Type="http://schemas.openxmlformats.org/officeDocument/2006/relationships/image" Target="../media/image40.emf"/><Relationship Id="rId12" Type="http://schemas.openxmlformats.org/officeDocument/2006/relationships/image" Target="../media/image45.emf"/><Relationship Id="rId17" Type="http://schemas.openxmlformats.org/officeDocument/2006/relationships/image" Target="../media/image50.emf"/><Relationship Id="rId2" Type="http://schemas.openxmlformats.org/officeDocument/2006/relationships/notesSlide" Target="../notesSlides/notesSlide8.xml"/><Relationship Id="rId16" Type="http://schemas.openxmlformats.org/officeDocument/2006/relationships/image" Target="../media/image49.emf"/><Relationship Id="rId20" Type="http://schemas.openxmlformats.org/officeDocument/2006/relationships/image" Target="../media/image53.emf"/><Relationship Id="rId1" Type="http://schemas.openxmlformats.org/officeDocument/2006/relationships/slideLayout" Target="../slideLayouts/slideLayout16.xml"/><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5" Type="http://schemas.openxmlformats.org/officeDocument/2006/relationships/image" Target="../media/image48.emf"/><Relationship Id="rId10" Type="http://schemas.openxmlformats.org/officeDocument/2006/relationships/image" Target="../media/image43.emf"/><Relationship Id="rId19" Type="http://schemas.openxmlformats.org/officeDocument/2006/relationships/image" Target="../media/image52.emf"/><Relationship Id="rId4" Type="http://schemas.openxmlformats.org/officeDocument/2006/relationships/image" Target="../media/image37.emf"/><Relationship Id="rId9" Type="http://schemas.openxmlformats.org/officeDocument/2006/relationships/image" Target="../media/image42.emf"/><Relationship Id="rId14" Type="http://schemas.openxmlformats.org/officeDocument/2006/relationships/image" Target="../media/image47.emf"/><Relationship Id="rId22" Type="http://schemas.openxmlformats.org/officeDocument/2006/relationships/image" Target="../media/image55.emf"/></Relationships>
</file>

<file path=ppt/slides/_rels/slide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58.emf"/><Relationship Id="rId4" Type="http://schemas.openxmlformats.org/officeDocument/2006/relationships/image" Target="../media/image5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8"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Modeling for Machine Learning and Data Mining</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391702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Azure ML Environment</a:t>
            </a:r>
          </a:p>
        </p:txBody>
      </p:sp>
      <p:sp>
        <p:nvSpPr>
          <p:cNvPr id="4" name="Rectangle 3"/>
          <p:cNvSpPr/>
          <p:nvPr/>
        </p:nvSpPr>
        <p:spPr>
          <a:xfrm>
            <a:off x="747937" y="1516132"/>
            <a:ext cx="6636968" cy="4448798"/>
          </a:xfrm>
          <a:prstGeom prst="rect">
            <a:avLst/>
          </a:prstGeom>
        </p:spPr>
        <p:txBody>
          <a:bodyPr wrap="square">
            <a:spAutoFit/>
          </a:bodyPr>
          <a:lstStyle/>
          <a:p>
            <a:pPr defTabSz="932597">
              <a:defRPr/>
            </a:pPr>
            <a:r>
              <a:rPr lang="en-US" sz="4080" kern="0" dirty="0">
                <a:solidFill>
                  <a:srgbClr val="5ACBF0"/>
                </a:solidFill>
              </a:rPr>
              <a:t>Development Environment</a:t>
            </a:r>
          </a:p>
          <a:p>
            <a:pPr marL="466298" indent="-466298" defTabSz="932597">
              <a:buFont typeface="Arial" panose="020B0604020202020204" pitchFamily="34" charset="0"/>
              <a:buChar char="•"/>
              <a:defRPr/>
            </a:pPr>
            <a:r>
              <a:rPr lang="en-US" sz="3264" kern="0" dirty="0">
                <a:solidFill>
                  <a:srgbClr val="5ACBF0"/>
                </a:solidFill>
              </a:rPr>
              <a:t>Creating Experiments</a:t>
            </a:r>
          </a:p>
          <a:p>
            <a:pPr marL="466298" indent="-466298" defTabSz="932597">
              <a:buFont typeface="Arial" panose="020B0604020202020204" pitchFamily="34" charset="0"/>
              <a:buChar char="•"/>
              <a:defRPr/>
            </a:pPr>
            <a:r>
              <a:rPr lang="en-US" sz="3264" kern="0" dirty="0">
                <a:solidFill>
                  <a:srgbClr val="5ACBF0"/>
                </a:solidFill>
              </a:rPr>
              <a:t>Sharing a Workspace</a:t>
            </a:r>
          </a:p>
          <a:p>
            <a:pPr defTabSz="932597">
              <a:defRPr/>
            </a:pPr>
            <a:endParaRPr lang="en-US" sz="3264" kern="0" dirty="0">
              <a:solidFill>
                <a:srgbClr val="00B050"/>
              </a:solidFill>
            </a:endParaRPr>
          </a:p>
          <a:p>
            <a:pPr defTabSz="932597">
              <a:defRPr/>
            </a:pPr>
            <a:r>
              <a:rPr lang="en-US" sz="4080" kern="0" dirty="0">
                <a:solidFill>
                  <a:srgbClr val="7030A0"/>
                </a:solidFill>
              </a:rPr>
              <a:t>Deployment Environment</a:t>
            </a:r>
          </a:p>
          <a:p>
            <a:pPr marL="466298" indent="-466298" defTabSz="932597">
              <a:buFont typeface="Arial" panose="020B0604020202020204" pitchFamily="34" charset="0"/>
              <a:buChar char="•"/>
              <a:defRPr/>
            </a:pPr>
            <a:r>
              <a:rPr lang="en-US" sz="3264" kern="0" dirty="0">
                <a:solidFill>
                  <a:srgbClr val="7030A0"/>
                </a:solidFill>
              </a:rPr>
              <a:t>Publishing the Model</a:t>
            </a:r>
          </a:p>
          <a:p>
            <a:pPr marL="466298" indent="-466298" defTabSz="932597">
              <a:buFont typeface="Arial" panose="020B0604020202020204" pitchFamily="34" charset="0"/>
              <a:buChar char="•"/>
              <a:defRPr/>
            </a:pPr>
            <a:r>
              <a:rPr lang="en-US" sz="3264" kern="0" dirty="0">
                <a:solidFill>
                  <a:srgbClr val="7030A0"/>
                </a:solidFill>
              </a:rPr>
              <a:t>Using the API</a:t>
            </a:r>
          </a:p>
          <a:p>
            <a:pPr marL="466298" indent="-466298" defTabSz="932597">
              <a:buFont typeface="Arial" panose="020B0604020202020204" pitchFamily="34" charset="0"/>
              <a:buChar char="•"/>
              <a:defRPr/>
            </a:pPr>
            <a:r>
              <a:rPr lang="en-US" sz="3264" kern="0" dirty="0">
                <a:solidFill>
                  <a:srgbClr val="7030A0"/>
                </a:solidFill>
              </a:rPr>
              <a:t>Consuming in various tools</a:t>
            </a:r>
          </a:p>
        </p:txBody>
      </p:sp>
      <p:pic>
        <p:nvPicPr>
          <p:cNvPr id="5" name="Picture 4"/>
          <p:cNvPicPr>
            <a:picLocks noChangeAspect="1"/>
          </p:cNvPicPr>
          <p:nvPr/>
        </p:nvPicPr>
        <p:blipFill>
          <a:blip r:embed="rId3"/>
          <a:stretch>
            <a:fillRect/>
          </a:stretch>
        </p:blipFill>
        <p:spPr>
          <a:xfrm>
            <a:off x="6940572" y="1626907"/>
            <a:ext cx="3801706" cy="1567115"/>
          </a:xfrm>
          <a:prstGeom prst="rect">
            <a:avLst/>
          </a:prstGeom>
        </p:spPr>
      </p:pic>
      <p:pic>
        <p:nvPicPr>
          <p:cNvPr id="6" name="Picture 5"/>
          <p:cNvPicPr>
            <a:picLocks noChangeAspect="1"/>
          </p:cNvPicPr>
          <p:nvPr/>
        </p:nvPicPr>
        <p:blipFill>
          <a:blip r:embed="rId4"/>
          <a:stretch>
            <a:fillRect/>
          </a:stretch>
        </p:blipFill>
        <p:spPr>
          <a:xfrm>
            <a:off x="7176440" y="2956766"/>
            <a:ext cx="3565837" cy="3565837"/>
          </a:xfrm>
          <a:prstGeom prst="rect">
            <a:avLst/>
          </a:prstGeom>
        </p:spPr>
      </p:pic>
    </p:spTree>
    <p:extLst>
      <p:ext uri="{BB962C8B-B14F-4D97-AF65-F5344CB8AC3E}">
        <p14:creationId xmlns:p14="http://schemas.microsoft.com/office/powerpoint/2010/main" val="2301004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Experiment</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32597">
              <a:spcAft>
                <a:spcPts val="612"/>
              </a:spcAft>
              <a:defRPr/>
            </a:pPr>
            <a:r>
              <a:rPr lang="en-US" sz="2856" b="1" dirty="0">
                <a:solidFill>
                  <a:srgbClr val="FFFF00"/>
                </a:solidFill>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b="1" dirty="0">
                <a:solidFill>
                  <a:srgbClr val="FFFF00"/>
                </a:solidFill>
                <a:latin typeface="Segoe UI"/>
              </a:rPr>
              <a:t>Create</a:t>
            </a:r>
          </a:p>
          <a:p>
            <a:pPr defTabSz="932597">
              <a:spcAft>
                <a:spcPts val="612"/>
              </a:spcAft>
              <a:defRPr/>
            </a:pPr>
            <a:r>
              <a:rPr lang="en-US" sz="2448" b="1" dirty="0">
                <a:solidFill>
                  <a:srgbClr val="FFFF00"/>
                </a:solidFill>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dirty="0">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dirty="0">
                <a:latin typeface="Segoe UI"/>
              </a:rPr>
              <a:t>Consume Model</a:t>
            </a:r>
          </a:p>
        </p:txBody>
      </p:sp>
    </p:spTree>
    <p:extLst>
      <p:ext uri="{BB962C8B-B14F-4D97-AF65-F5344CB8AC3E}">
        <p14:creationId xmlns:p14="http://schemas.microsoft.com/office/powerpoint/2010/main" val="330882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9" idx="2"/>
            <a:endCxn id="17" idx="0"/>
          </p:cNvCxnSpPr>
          <p:nvPr/>
        </p:nvCxnSpPr>
        <p:spPr>
          <a:xfrm rot="16200000" flipH="1">
            <a:off x="5634576" y="2951102"/>
            <a:ext cx="663258" cy="2309667"/>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2"/>
            <a:endCxn id="48" idx="0"/>
          </p:cNvCxnSpPr>
          <p:nvPr/>
        </p:nvCxnSpPr>
        <p:spPr>
          <a:xfrm rot="16200000" flipH="1">
            <a:off x="8100120" y="4913291"/>
            <a:ext cx="601230" cy="1209863"/>
          </a:xfrm>
          <a:prstGeom prst="bentConnector3">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5482" y="295275"/>
            <a:ext cx="4541530" cy="1614675"/>
          </a:xfrm>
        </p:spPr>
        <p:txBody>
          <a:bodyPr/>
          <a:lstStyle/>
          <a:p>
            <a:r>
              <a:rPr lang="en-US" dirty="0"/>
              <a:t>Basic Azure ML Elements</a:t>
            </a:r>
          </a:p>
        </p:txBody>
      </p:sp>
      <p:grpSp>
        <p:nvGrpSpPr>
          <p:cNvPr id="23" name="Group 22"/>
          <p:cNvGrpSpPr/>
          <p:nvPr/>
        </p:nvGrpSpPr>
        <p:grpSpPr>
          <a:xfrm>
            <a:off x="8233662" y="158714"/>
            <a:ext cx="3117106" cy="810327"/>
            <a:chOff x="7975830" y="155617"/>
            <a:chExt cx="3056264" cy="794510"/>
          </a:xfrm>
        </p:grpSpPr>
        <p:sp>
          <p:nvSpPr>
            <p:cNvPr id="3" name="Rounded Rectangle 2"/>
            <p:cNvSpPr/>
            <p:nvPr/>
          </p:nvSpPr>
          <p:spPr bwMode="auto">
            <a:xfrm>
              <a:off x="7975830" y="1556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Import Data</a:t>
              </a:r>
            </a:p>
          </p:txBody>
        </p:sp>
        <p:sp>
          <p:nvSpPr>
            <p:cNvPr id="13" name="Oval 12"/>
            <p:cNvSpPr/>
            <p:nvPr/>
          </p:nvSpPr>
          <p:spPr bwMode="auto">
            <a:xfrm>
              <a:off x="9328116" y="76664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8233662" y="1537544"/>
            <a:ext cx="3117106" cy="912675"/>
            <a:chOff x="7975830" y="1507533"/>
            <a:chExt cx="3056264" cy="894861"/>
          </a:xfrm>
        </p:grpSpPr>
        <p:sp>
          <p:nvSpPr>
            <p:cNvPr id="7" name="Rounded Rectangle 6"/>
            <p:cNvSpPr/>
            <p:nvPr/>
          </p:nvSpPr>
          <p:spPr bwMode="auto">
            <a:xfrm>
              <a:off x="7975830" y="16132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Preprocess</a:t>
              </a:r>
            </a:p>
          </p:txBody>
        </p:sp>
        <p:sp>
          <p:nvSpPr>
            <p:cNvPr id="12" name="Oval 11"/>
            <p:cNvSpPr/>
            <p:nvPr/>
          </p:nvSpPr>
          <p:spPr bwMode="auto">
            <a:xfrm>
              <a:off x="9327329" y="1507533"/>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9327329" y="221890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3252819" y="3077208"/>
            <a:ext cx="3117106" cy="801295"/>
            <a:chOff x="3430994" y="2998521"/>
            <a:chExt cx="3056264" cy="785655"/>
          </a:xfrm>
        </p:grpSpPr>
        <p:sp>
          <p:nvSpPr>
            <p:cNvPr id="9" name="Rounded Rectangle 8"/>
            <p:cNvSpPr/>
            <p:nvPr/>
          </p:nvSpPr>
          <p:spPr bwMode="auto">
            <a:xfrm>
              <a:off x="3430994" y="2998521"/>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Algorithm</a:t>
              </a:r>
            </a:p>
          </p:txBody>
        </p:sp>
        <p:sp>
          <p:nvSpPr>
            <p:cNvPr id="16" name="Oval 15"/>
            <p:cNvSpPr/>
            <p:nvPr/>
          </p:nvSpPr>
          <p:spPr bwMode="auto">
            <a:xfrm>
              <a:off x="4859171" y="3600690"/>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6237249" y="4437565"/>
            <a:ext cx="3117106" cy="898159"/>
            <a:chOff x="6114641" y="4350949"/>
            <a:chExt cx="3056264" cy="880628"/>
          </a:xfrm>
        </p:grpSpPr>
        <p:sp>
          <p:nvSpPr>
            <p:cNvPr id="10" name="Rounded Rectangle 9"/>
            <p:cNvSpPr/>
            <p:nvPr/>
          </p:nvSpPr>
          <p:spPr bwMode="auto">
            <a:xfrm>
              <a:off x="6114641" y="4432274"/>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Train Model</a:t>
              </a:r>
            </a:p>
          </p:txBody>
        </p:sp>
        <p:sp>
          <p:nvSpPr>
            <p:cNvPr id="17" name="Oval 16"/>
            <p:cNvSpPr/>
            <p:nvPr/>
          </p:nvSpPr>
          <p:spPr bwMode="auto">
            <a:xfrm>
              <a:off x="6893257"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8032081"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7563177" y="504809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8233662" y="3007749"/>
            <a:ext cx="3117106" cy="931508"/>
            <a:chOff x="7975830" y="2829858"/>
            <a:chExt cx="3056264" cy="913326"/>
          </a:xfrm>
        </p:grpSpPr>
        <p:sp>
          <p:nvSpPr>
            <p:cNvPr id="8" name="Rounded Rectangle 7"/>
            <p:cNvSpPr/>
            <p:nvPr/>
          </p:nvSpPr>
          <p:spPr bwMode="auto">
            <a:xfrm>
              <a:off x="7975830" y="2949042"/>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Split Data</a:t>
              </a:r>
            </a:p>
          </p:txBody>
        </p:sp>
        <p:sp>
          <p:nvSpPr>
            <p:cNvPr id="14" name="Oval 13"/>
            <p:cNvSpPr/>
            <p:nvPr/>
          </p:nvSpPr>
          <p:spPr bwMode="auto">
            <a:xfrm>
              <a:off x="9327329" y="282985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542421" y="354079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10194807" y="355969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0" name="Straight Arrow Connector 29"/>
          <p:cNvCxnSpPr/>
          <p:nvPr/>
        </p:nvCxnSpPr>
        <p:spPr>
          <a:xfrm>
            <a:off x="9693240" y="1043041"/>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7" name="Straight Arrow Connector 36"/>
          <p:cNvCxnSpPr/>
          <p:nvPr/>
        </p:nvCxnSpPr>
        <p:spPr>
          <a:xfrm>
            <a:off x="9701739" y="2504309"/>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9" name="Elbow Connector 38"/>
          <p:cNvCxnSpPr>
            <a:stCxn id="21" idx="5"/>
            <a:endCxn id="18" idx="0"/>
          </p:cNvCxnSpPr>
          <p:nvPr/>
        </p:nvCxnSpPr>
        <p:spPr>
          <a:xfrm rot="5400000">
            <a:off x="8351076" y="3824028"/>
            <a:ext cx="544996" cy="682080"/>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582236" y="3967606"/>
            <a:ext cx="36099" cy="180246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9" name="Group 48"/>
          <p:cNvGrpSpPr/>
          <p:nvPr/>
        </p:nvGrpSpPr>
        <p:grpSpPr>
          <a:xfrm>
            <a:off x="8192860" y="5798423"/>
            <a:ext cx="3117106" cy="798999"/>
            <a:chOff x="8032081" y="5685245"/>
            <a:chExt cx="3056264" cy="783403"/>
          </a:xfrm>
        </p:grpSpPr>
        <p:grpSp>
          <p:nvGrpSpPr>
            <p:cNvPr id="28" name="Group 27"/>
            <p:cNvGrpSpPr/>
            <p:nvPr/>
          </p:nvGrpSpPr>
          <p:grpSpPr>
            <a:xfrm>
              <a:off x="8032081" y="5685245"/>
              <a:ext cx="3056264" cy="783403"/>
              <a:chOff x="8706235" y="5668189"/>
              <a:chExt cx="3056264" cy="783403"/>
            </a:xfrm>
          </p:grpSpPr>
          <p:sp>
            <p:nvSpPr>
              <p:cNvPr id="11" name="Rounded Rectangle 10"/>
              <p:cNvSpPr/>
              <p:nvPr/>
            </p:nvSpPr>
            <p:spPr bwMode="auto">
              <a:xfrm>
                <a:off x="8706235" y="5768099"/>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Score Model</a:t>
                </a:r>
              </a:p>
            </p:txBody>
          </p:sp>
          <p:sp>
            <p:nvSpPr>
              <p:cNvPr id="20" name="Oval 19"/>
              <p:cNvSpPr/>
              <p:nvPr/>
            </p:nvSpPr>
            <p:spPr bwMode="auto">
              <a:xfrm>
                <a:off x="10980313" y="566818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8" name="Oval 47"/>
            <p:cNvSpPr/>
            <p:nvPr/>
          </p:nvSpPr>
          <p:spPr bwMode="auto">
            <a:xfrm>
              <a:off x="8741098" y="570526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739998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Optional: Create and Run an Experiment in Azure ML</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75775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Microsoft R Server for Machine Learning</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flipH="1">
            <a:off x="4543157" y="1853396"/>
            <a:ext cx="3050268" cy="24455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36" kern="0" dirty="0">
                <a:solidFill>
                  <a:sysClr val="windowText" lastClr="000000"/>
                </a:solidFill>
              </a:rPr>
              <a:t>MRS, SQL </a:t>
            </a:r>
            <a:r>
              <a:rPr lang="en-US" sz="1836" kern="0" dirty="0" err="1">
                <a:solidFill>
                  <a:sysClr val="windowText" lastClr="000000"/>
                </a:solidFill>
              </a:rPr>
              <a:t>Srvr</a:t>
            </a:r>
            <a:r>
              <a:rPr lang="en-US" sz="1836" kern="0">
                <a:solidFill>
                  <a:sysClr val="windowText" lastClr="000000"/>
                </a:solidFill>
              </a:rPr>
              <a:t>, HDI</a:t>
            </a:r>
            <a:endParaRPr kumimoji="0" lang="en-US" sz="1836" b="0" i="0" u="none" strike="noStrike" kern="0" cap="none" spc="0" normalizeH="0" baseline="0" noProof="0" dirty="0">
              <a:ln>
                <a:noFill/>
              </a:ln>
              <a:solidFill>
                <a:sysClr val="windowText" lastClr="000000"/>
              </a:solidFill>
              <a:effectLst/>
              <a:uLnTx/>
              <a:uFillTx/>
            </a:endParaRPr>
          </a:p>
        </p:txBody>
      </p:sp>
      <p:sp>
        <p:nvSpPr>
          <p:cNvPr id="30" name="Rectangle 29"/>
          <p:cNvSpPr/>
          <p:nvPr/>
        </p:nvSpPr>
        <p:spPr>
          <a:xfrm>
            <a:off x="5085654" y="2426609"/>
            <a:ext cx="390590" cy="1806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a:ln>
                  <a:noFill/>
                </a:ln>
                <a:solidFill>
                  <a:schemeClr val="lt1">
                    <a:alpha val="99000"/>
                  </a:schemeClr>
                </a:solidFill>
                <a:effectLst/>
                <a:uLnTx/>
                <a:uFillTx/>
              </a:rPr>
              <a:t>Microsoft R</a:t>
            </a:r>
          </a:p>
        </p:txBody>
      </p:sp>
      <p:grpSp>
        <p:nvGrpSpPr>
          <p:cNvPr id="51" name="Group 50"/>
          <p:cNvGrpSpPr/>
          <p:nvPr/>
        </p:nvGrpSpPr>
        <p:grpSpPr>
          <a:xfrm>
            <a:off x="5553664" y="2426609"/>
            <a:ext cx="1969113" cy="390591"/>
            <a:chOff x="1977009" y="2114550"/>
            <a:chExt cx="1555069" cy="382967"/>
          </a:xfrm>
          <a:solidFill>
            <a:schemeClr val="bg2">
              <a:lumMod val="20000"/>
              <a:lumOff val="80000"/>
            </a:schemeClr>
          </a:solidFill>
        </p:grpSpPr>
        <p:sp>
          <p:nvSpPr>
            <p:cNvPr id="53" name="Rectangle 52"/>
            <p:cNvSpPr/>
            <p:nvPr/>
          </p:nvSpPr>
          <p:spPr>
            <a:xfrm rot="5400000">
              <a:off x="2156785" y="1934775"/>
              <a:ext cx="382966" cy="742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bg1">
                      <a:lumMod val="75000"/>
                      <a:alpha val="80000"/>
                    </a:schemeClr>
                  </a:solidFill>
                  <a:effectLst/>
                  <a:uLnTx/>
                  <a:uFillTx/>
                </a:rPr>
                <a:t>DevelopR</a:t>
              </a:r>
              <a:endParaRPr kumimoji="0" lang="en-US" sz="1326" b="1" i="0" u="none" strike="noStrike" kern="0" cap="none" spc="0" normalizeH="0" baseline="0" noProof="0" dirty="0">
                <a:ln>
                  <a:noFill/>
                </a:ln>
                <a:solidFill>
                  <a:schemeClr val="bg1">
                    <a:lumMod val="75000"/>
                    <a:alpha val="80000"/>
                  </a:schemeClr>
                </a:solidFill>
                <a:effectLst/>
                <a:uLnTx/>
                <a:uFillTx/>
              </a:endParaRPr>
            </a:p>
          </p:txBody>
        </p:sp>
        <p:sp>
          <p:nvSpPr>
            <p:cNvPr id="54" name="Rectangle 53"/>
            <p:cNvSpPr/>
            <p:nvPr/>
          </p:nvSpPr>
          <p:spPr>
            <a:xfrm rot="5400000">
              <a:off x="2969336" y="1934773"/>
              <a:ext cx="382966" cy="7425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bg1">
                      <a:lumMod val="75000"/>
                      <a:alpha val="80000"/>
                    </a:schemeClr>
                  </a:solidFill>
                  <a:effectLst/>
                  <a:uLnTx/>
                  <a:uFillTx/>
                </a:rPr>
                <a:t>DeployR</a:t>
              </a:r>
              <a:endParaRPr kumimoji="0" lang="en-US" sz="1326" b="1" i="0" u="none" strike="noStrike" kern="0" cap="none" spc="0" normalizeH="0" baseline="0" noProof="0" dirty="0">
                <a:ln>
                  <a:noFill/>
                </a:ln>
                <a:solidFill>
                  <a:schemeClr val="bg1">
                    <a:lumMod val="75000"/>
                    <a:alpha val="80000"/>
                  </a:schemeClr>
                </a:solidFill>
                <a:effectLst/>
                <a:uLnTx/>
                <a:uFillTx/>
              </a:endParaRPr>
            </a:p>
          </p:txBody>
        </p:sp>
      </p:grpSp>
      <p:sp>
        <p:nvSpPr>
          <p:cNvPr id="31" name="Rectangle 30"/>
          <p:cNvSpPr/>
          <p:nvPr/>
        </p:nvSpPr>
        <p:spPr>
          <a:xfrm>
            <a:off x="4613806" y="2426607"/>
            <a:ext cx="390590" cy="1806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a:ln>
                  <a:noFill/>
                </a:ln>
                <a:solidFill>
                  <a:schemeClr val="lt1">
                    <a:alpha val="99000"/>
                  </a:schemeClr>
                </a:solidFill>
                <a:effectLst/>
                <a:uLnTx/>
                <a:uFillTx/>
              </a:rPr>
              <a:t>R+CRAN</a:t>
            </a:r>
          </a:p>
        </p:txBody>
      </p:sp>
      <p:sp>
        <p:nvSpPr>
          <p:cNvPr id="34" name="Rectangle 33"/>
          <p:cNvSpPr/>
          <p:nvPr/>
        </p:nvSpPr>
        <p:spPr>
          <a:xfrm rot="5400000">
            <a:off x="6344168" y="3054421"/>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DistributedR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37" name="Rectangle 36"/>
          <p:cNvSpPr/>
          <p:nvPr/>
        </p:nvSpPr>
        <p:spPr>
          <a:xfrm rot="5400000">
            <a:off x="6344168" y="2582478"/>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ScaleR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41" name="Rectangle 40"/>
          <p:cNvSpPr/>
          <p:nvPr/>
        </p:nvSpPr>
        <p:spPr>
          <a:xfrm rot="5400000">
            <a:off x="6344168" y="2110533"/>
            <a:ext cx="390590" cy="1966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3260" tIns="0" bIns="9326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26" b="1" i="0" u="none" strike="noStrike" kern="0" cap="none" spc="0" normalizeH="0" baseline="0" noProof="0" dirty="0" err="1">
                <a:ln>
                  <a:noFill/>
                </a:ln>
                <a:solidFill>
                  <a:schemeClr val="lt1">
                    <a:alpha val="99000"/>
                  </a:schemeClr>
                </a:solidFill>
                <a:effectLst/>
                <a:uLnTx/>
                <a:uFillTx/>
              </a:rPr>
              <a:t>ConnectR</a:t>
            </a:r>
            <a:endParaRPr kumimoji="0" lang="en-US" sz="1326" b="1" i="0" u="none" strike="noStrike" kern="0" cap="none" spc="0" normalizeH="0" baseline="0" noProof="0" dirty="0">
              <a:ln>
                <a:noFill/>
              </a:ln>
              <a:solidFill>
                <a:schemeClr val="lt1">
                  <a:alpha val="99000"/>
                </a:schemeClr>
              </a:solidFill>
              <a:effectLst/>
              <a:uLnTx/>
              <a:uFillTx/>
            </a:endParaRPr>
          </a:p>
        </p:txBody>
      </p:sp>
      <p:sp>
        <p:nvSpPr>
          <p:cNvPr id="8" name="Title 7"/>
          <p:cNvSpPr>
            <a:spLocks noGrp="1"/>
          </p:cNvSpPr>
          <p:nvPr>
            <p:ph type="title"/>
          </p:nvPr>
        </p:nvSpPr>
        <p:spPr>
          <a:xfrm>
            <a:off x="338518" y="156931"/>
            <a:ext cx="11765507" cy="778866"/>
          </a:xfrm>
        </p:spPr>
        <p:txBody>
          <a:bodyPr vert="horz" wrap="square" lIns="146304" tIns="91440" rIns="146304" bIns="91440" rtlCol="0" anchor="t">
            <a:noAutofit/>
          </a:bodyPr>
          <a:lstStyle/>
          <a:p>
            <a:r>
              <a:rPr lang="en-US" dirty="0"/>
              <a:t>The Microsoft R Server Platform</a:t>
            </a:r>
            <a:br>
              <a:rPr lang="en-US" dirty="0"/>
            </a:br>
            <a:r>
              <a:rPr lang="en-US" sz="4000" dirty="0"/>
              <a:t>Parallelization &amp; Data Constructs</a:t>
            </a:r>
            <a:endParaRPr lang="en-US" sz="4800" dirty="0"/>
          </a:p>
        </p:txBody>
      </p:sp>
      <p:sp>
        <p:nvSpPr>
          <p:cNvPr id="19" name="Rectangle 18"/>
          <p:cNvSpPr/>
          <p:nvPr/>
        </p:nvSpPr>
        <p:spPr>
          <a:xfrm>
            <a:off x="8802183" y="1112150"/>
            <a:ext cx="2652091" cy="2723441"/>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ConnectR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High-speed &amp; direct connectors</a:t>
            </a:r>
          </a:p>
          <a:p>
            <a:pPr marL="0" marR="0" lvl="1" indent="0" defTabSz="914400" eaLnBrk="1" fontAlgn="auto" latinLnBrk="0" hangingPunct="1">
              <a:lnSpc>
                <a:spcPct val="90000"/>
              </a:lnSpc>
              <a:spcBef>
                <a:spcPts val="612"/>
              </a:spcBef>
              <a:spcAft>
                <a:spcPts val="0"/>
              </a:spcAft>
              <a:buClr>
                <a:schemeClr val="accent1"/>
              </a:buClr>
              <a:buSzPct val="100000"/>
              <a:buFontTx/>
              <a:buNone/>
              <a:tabLst/>
              <a:defRPr/>
            </a:pPr>
            <a:r>
              <a:rPr kumimoji="0" lang="en-US" sz="1428" b="1" i="0" u="none" strike="noStrike" kern="0" cap="none" spc="0" normalizeH="0" baseline="0" noProof="0" dirty="0">
                <a:ln>
                  <a:noFill/>
                </a:ln>
                <a:solidFill>
                  <a:schemeClr val="accent1"/>
                </a:solidFill>
                <a:effectLst/>
                <a:uLnTx/>
                <a:uFillTx/>
              </a:rPr>
              <a:t>Available for:</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High-performance XDF</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SAS, SPSS, delimited &amp; fixed format text data files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Hadoop HDFS (text &amp; XDF)</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err="1">
                <a:ln>
                  <a:noFill/>
                </a:ln>
                <a:solidFill>
                  <a:srgbClr val="515254"/>
                </a:solidFill>
                <a:effectLst/>
                <a:uLnTx/>
                <a:uFillTx/>
              </a:rPr>
              <a:t>Teradata</a:t>
            </a:r>
            <a:r>
              <a:rPr kumimoji="0" lang="en-US" sz="1428" b="0" i="0" u="none" strike="noStrike" kern="0" cap="none" spc="0" normalizeH="0" baseline="0" noProof="0" dirty="0">
                <a:ln>
                  <a:noFill/>
                </a:ln>
                <a:solidFill>
                  <a:srgbClr val="515254"/>
                </a:solidFill>
                <a:effectLst/>
                <a:uLnTx/>
                <a:uFillTx/>
              </a:rPr>
              <a:t> Database &amp; Aster</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EDWs and ADWs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ODBC</a:t>
            </a:r>
          </a:p>
        </p:txBody>
      </p:sp>
      <p:sp>
        <p:nvSpPr>
          <p:cNvPr id="21" name="Rectangle 20"/>
          <p:cNvSpPr/>
          <p:nvPr/>
        </p:nvSpPr>
        <p:spPr>
          <a:xfrm>
            <a:off x="4689230" y="4401186"/>
            <a:ext cx="4017109" cy="2593339"/>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ScaleR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Ready-to-Use high-performance </a:t>
            </a:r>
            <a:br>
              <a:rPr kumimoji="0" lang="en-US" sz="1428" b="0" i="0" u="none" strike="noStrike" kern="0" cap="none" spc="0" normalizeH="0" baseline="0" noProof="0" dirty="0">
                <a:ln>
                  <a:noFill/>
                </a:ln>
                <a:solidFill>
                  <a:srgbClr val="515254"/>
                </a:solidFill>
                <a:effectLst/>
                <a:uLnTx/>
                <a:uFillTx/>
              </a:rPr>
            </a:br>
            <a:r>
              <a:rPr kumimoji="0" lang="en-US" sz="1428" b="0" i="0" u="none" strike="noStrike" kern="0" cap="none" spc="0" normalizeH="0" baseline="0" noProof="0" dirty="0">
                <a:ln>
                  <a:noFill/>
                </a:ln>
                <a:solidFill>
                  <a:srgbClr val="515254"/>
                </a:solidFill>
                <a:effectLst/>
                <a:uLnTx/>
                <a:uFillTx/>
              </a:rPr>
              <a:t>big data big analytics </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Fully-parallelized analytics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Data prep &amp; data distillation</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Descriptive statistics &amp; statistical tests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Range of predictive functions </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User tools for distributing customized R algorithms across nodes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Wide data sets supported – thousands of variables </a:t>
            </a:r>
          </a:p>
        </p:txBody>
      </p:sp>
      <p:cxnSp>
        <p:nvCxnSpPr>
          <p:cNvPr id="9" name="Straight Connector 8"/>
          <p:cNvCxnSpPr/>
          <p:nvPr/>
        </p:nvCxnSpPr>
        <p:spPr>
          <a:xfrm>
            <a:off x="5308945" y="3575516"/>
            <a:ext cx="5517" cy="82454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314462" y="3576191"/>
            <a:ext cx="229761" cy="3255"/>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62546" y="1333359"/>
            <a:ext cx="0" cy="177627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513164" y="3092134"/>
            <a:ext cx="260170" cy="170"/>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86664" y="3794985"/>
            <a:ext cx="3182287" cy="3003600"/>
          </a:xfrm>
          <a:prstGeom prst="rect">
            <a:avLst/>
          </a:prstGeom>
        </p:spPr>
        <p:txBody>
          <a:bodyPr wrap="square">
            <a:spAutoFit/>
          </a:bodyPr>
          <a:lstStyle/>
          <a:p>
            <a:pPr marL="0" marR="0" lvl="0" indent="0" defTabSz="914400"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err="1">
                <a:ln>
                  <a:noFill/>
                </a:ln>
                <a:solidFill>
                  <a:srgbClr val="F15D22"/>
                </a:solidFill>
                <a:effectLst/>
                <a:uLnTx/>
                <a:uFillTx/>
              </a:rPr>
              <a:t>DistributedR</a:t>
            </a:r>
            <a:endParaRPr kumimoji="0" lang="en-US" sz="1836" b="1" i="0" u="none" strike="noStrike" kern="0" cap="none" spc="0" normalizeH="0" baseline="0" noProof="0" dirty="0">
              <a:ln>
                <a:noFill/>
              </a:ln>
              <a:solidFill>
                <a:srgbClr val="F15D22"/>
              </a:solidFill>
              <a:effectLst/>
              <a:uLnTx/>
              <a:uFillTx/>
            </a:endParaRP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Distributed computing framework</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Delivers cross-platform portability </a:t>
            </a:r>
          </a:p>
          <a:p>
            <a:pPr marL="0" marR="0" lvl="1" indent="0" defTabSz="914400" eaLnBrk="1" fontAlgn="auto" latinLnBrk="0" hangingPunct="1">
              <a:lnSpc>
                <a:spcPct val="90000"/>
              </a:lnSpc>
              <a:spcBef>
                <a:spcPts val="0"/>
              </a:spcBef>
              <a:spcAft>
                <a:spcPts val="306"/>
              </a:spcAft>
              <a:buClr>
                <a:srgbClr val="515254"/>
              </a:buClr>
              <a:buSzPct val="100000"/>
              <a:buFontTx/>
              <a:buNone/>
              <a:tabLst/>
              <a:defRPr/>
            </a:pPr>
            <a:r>
              <a:rPr kumimoji="0" lang="en-US" sz="1428" b="1" i="0" u="none" strike="noStrike" kern="0" cap="none" spc="0" normalizeH="0" baseline="0" noProof="0" dirty="0">
                <a:ln>
                  <a:noFill/>
                </a:ln>
                <a:solidFill>
                  <a:schemeClr val="accent1"/>
                </a:solidFill>
                <a:effectLst/>
                <a:uLnTx/>
                <a:uFillTx/>
              </a:rPr>
              <a:t>Available on:</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Windows Servers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Red Hat and </a:t>
            </a:r>
            <a:r>
              <a:rPr kumimoji="0" lang="en-US" sz="1428" b="0" i="0" u="none" strike="noStrike" kern="0" cap="none" spc="0" normalizeH="0" baseline="0" noProof="0" dirty="0" err="1">
                <a:ln>
                  <a:noFill/>
                </a:ln>
                <a:solidFill>
                  <a:srgbClr val="515254"/>
                </a:solidFill>
                <a:effectLst/>
                <a:uLnTx/>
                <a:uFillTx/>
              </a:rPr>
              <a:t>SuSE</a:t>
            </a:r>
            <a:r>
              <a:rPr kumimoji="0" lang="en-US" sz="1428" b="0" i="0" u="none" strike="noStrike" kern="0" cap="none" spc="0" normalizeH="0" baseline="0" noProof="0" dirty="0">
                <a:ln>
                  <a:noFill/>
                </a:ln>
                <a:solidFill>
                  <a:srgbClr val="515254"/>
                </a:solidFill>
                <a:effectLst/>
                <a:uLnTx/>
                <a:uFillTx/>
              </a:rPr>
              <a:t> Linux Servers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IBM Platform LSF Linux</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Microsoft HPC Clusters</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Teradata Database</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Cloudera Hadoop</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Hortonworks Hadoop</a:t>
            </a:r>
          </a:p>
          <a:p>
            <a:pPr marL="116575" marR="0" lvl="1" indent="-116575" defTabSz="914400"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MapR Hadoop</a:t>
            </a:r>
          </a:p>
        </p:txBody>
      </p:sp>
      <p:cxnSp>
        <p:nvCxnSpPr>
          <p:cNvPr id="42" name="Straight Connector 41"/>
          <p:cNvCxnSpPr/>
          <p:nvPr/>
        </p:nvCxnSpPr>
        <p:spPr>
          <a:xfrm flipH="1">
            <a:off x="7522777" y="3954585"/>
            <a:ext cx="1285161" cy="8979"/>
          </a:xfrm>
          <a:prstGeom prst="line">
            <a:avLst/>
          </a:prstGeom>
          <a:ln w="38100">
            <a:solidFill>
              <a:schemeClr val="accent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468681" y="3500987"/>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47" name="Oval 46"/>
          <p:cNvSpPr/>
          <p:nvPr/>
        </p:nvSpPr>
        <p:spPr>
          <a:xfrm>
            <a:off x="7451039" y="3015848"/>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48" name="Oval 47"/>
          <p:cNvSpPr/>
          <p:nvPr/>
        </p:nvSpPr>
        <p:spPr>
          <a:xfrm>
            <a:off x="7451039" y="3899023"/>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cxnSp>
        <p:nvCxnSpPr>
          <p:cNvPr id="52" name="Straight Connector 51"/>
          <p:cNvCxnSpPr/>
          <p:nvPr/>
        </p:nvCxnSpPr>
        <p:spPr>
          <a:xfrm>
            <a:off x="4543157" y="2358664"/>
            <a:ext cx="305026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7760677" y="1328615"/>
            <a:ext cx="1062892" cy="781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98169" y="1867902"/>
            <a:ext cx="3742384" cy="2353273"/>
          </a:xfrm>
          <a:prstGeom prst="rect">
            <a:avLst/>
          </a:prstGeom>
        </p:spPr>
        <p:txBody>
          <a:bodyPr wrap="square">
            <a:spAutoFit/>
          </a:bodyPr>
          <a:lstStyle/>
          <a:p>
            <a:pPr marL="0" marR="0" lvl="0" indent="0" defTabSz="932597"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a:ln>
                  <a:noFill/>
                </a:ln>
                <a:solidFill>
                  <a:srgbClr val="F15D22"/>
                </a:solidFill>
                <a:effectLst/>
                <a:uLnTx/>
                <a:uFillTx/>
              </a:rPr>
              <a:t>R+CRAN</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Open source R interpreter</a:t>
            </a:r>
          </a:p>
          <a:p>
            <a:pPr marL="307757" marR="0" lvl="2"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R 3.1.2</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Freely-available huge range of R algorithms</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Algorithms callable by </a:t>
            </a:r>
            <a:r>
              <a:rPr kumimoji="0" lang="en-US" sz="1428" b="0" i="0" u="none" strike="noStrike" kern="0" cap="none" spc="0" normalizeH="0" baseline="0" noProof="0" dirty="0" err="1">
                <a:ln>
                  <a:noFill/>
                </a:ln>
                <a:solidFill>
                  <a:srgbClr val="515254"/>
                </a:solidFill>
                <a:effectLst/>
                <a:uLnTx/>
                <a:uFillTx/>
              </a:rPr>
              <a:t>RevoR</a:t>
            </a:r>
            <a:endParaRPr kumimoji="0" lang="en-US" sz="1428" b="0" i="0" u="none" strike="noStrike" kern="0" cap="none" spc="0" normalizeH="0" baseline="0" noProof="0" dirty="0">
              <a:ln>
                <a:noFill/>
              </a:ln>
              <a:solidFill>
                <a:srgbClr val="515254"/>
              </a:solidFill>
              <a:effectLst/>
              <a:uLnTx/>
              <a:uFillTx/>
            </a:endParaRP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Embeddable in R scripts</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100% Compatible with existing R scripts, functions and packages</a:t>
            </a:r>
          </a:p>
          <a:p>
            <a:pPr marL="0" marR="0" lvl="1" indent="0" defTabSz="932597" eaLnBrk="1" fontAlgn="auto" latinLnBrk="0" hangingPunct="1">
              <a:lnSpc>
                <a:spcPct val="90000"/>
              </a:lnSpc>
              <a:spcBef>
                <a:spcPts val="0"/>
              </a:spcBef>
              <a:spcAft>
                <a:spcPts val="306"/>
              </a:spcAft>
              <a:buClr>
                <a:srgbClr val="515254"/>
              </a:buClr>
              <a:buSzPct val="100000"/>
              <a:buFontTx/>
              <a:buNone/>
              <a:tabLst/>
              <a:defRPr/>
            </a:pPr>
            <a:endParaRPr kumimoji="0" lang="en-US" sz="1122" b="0" i="0" u="none" strike="noStrike" kern="0" cap="none" spc="0" normalizeH="0" baseline="0" noProof="0" dirty="0">
              <a:ln>
                <a:noFill/>
              </a:ln>
              <a:solidFill>
                <a:srgbClr val="515254"/>
              </a:solidFill>
              <a:effectLst/>
              <a:uLnTx/>
              <a:uFillTx/>
            </a:endParaRPr>
          </a:p>
        </p:txBody>
      </p:sp>
      <p:sp>
        <p:nvSpPr>
          <p:cNvPr id="44" name="Rectangle 43"/>
          <p:cNvSpPr/>
          <p:nvPr/>
        </p:nvSpPr>
        <p:spPr>
          <a:xfrm>
            <a:off x="257739" y="4071840"/>
            <a:ext cx="2652091" cy="1648465"/>
          </a:xfrm>
          <a:prstGeom prst="rect">
            <a:avLst/>
          </a:prstGeom>
        </p:spPr>
        <p:txBody>
          <a:bodyPr wrap="square">
            <a:spAutoFit/>
          </a:bodyPr>
          <a:lstStyle/>
          <a:p>
            <a:pPr marL="0" marR="0" lvl="0" indent="0" defTabSz="932597" eaLnBrk="1" fontAlgn="auto" latinLnBrk="0" hangingPunct="1">
              <a:lnSpc>
                <a:spcPct val="90000"/>
              </a:lnSpc>
              <a:spcBef>
                <a:spcPts val="612"/>
              </a:spcBef>
              <a:spcAft>
                <a:spcPts val="306"/>
              </a:spcAft>
              <a:buClr>
                <a:srgbClr val="F15D22"/>
              </a:buClr>
              <a:buSzTx/>
              <a:buFontTx/>
              <a:buNone/>
              <a:tabLst/>
              <a:defRPr/>
            </a:pPr>
            <a:r>
              <a:rPr kumimoji="0" lang="en-US" sz="1836" b="1" i="0" u="none" strike="noStrike" kern="0" cap="none" spc="0" normalizeH="0" baseline="0" noProof="0" dirty="0">
                <a:ln>
                  <a:noFill/>
                </a:ln>
                <a:solidFill>
                  <a:srgbClr val="F15D22"/>
                </a:solidFill>
                <a:effectLst/>
                <a:uLnTx/>
                <a:uFillTx/>
              </a:rPr>
              <a:t>Microsoft 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Performance enhanced R interpreter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Based on open source R</a:t>
            </a:r>
          </a:p>
          <a:p>
            <a:pPr marL="116575" marR="0" lvl="1" indent="-116575" defTabSz="932597" eaLnBrk="1" fontAlgn="auto" latinLnBrk="0" hangingPunct="1">
              <a:lnSpc>
                <a:spcPct val="90000"/>
              </a:lnSpc>
              <a:spcBef>
                <a:spcPts val="0"/>
              </a:spcBef>
              <a:spcAft>
                <a:spcPts val="306"/>
              </a:spcAft>
              <a:buClr>
                <a:srgbClr val="515254"/>
              </a:buClr>
              <a:buSzPct val="100000"/>
              <a:buFont typeface="Arial" panose="020B0604020202020204" pitchFamily="34" charset="0"/>
              <a:buChar char="•"/>
              <a:tabLst/>
              <a:defRPr/>
            </a:pPr>
            <a:r>
              <a:rPr kumimoji="0" lang="en-US" sz="1428" b="0" i="0" u="none" strike="noStrike" kern="0" cap="none" spc="0" normalizeH="0" baseline="0" noProof="0" dirty="0">
                <a:ln>
                  <a:noFill/>
                </a:ln>
                <a:solidFill>
                  <a:srgbClr val="515254"/>
                </a:solidFill>
                <a:effectLst/>
                <a:uLnTx/>
                <a:uFillTx/>
              </a:rPr>
              <a:t>Adds high-performance math library to speed up linear algebra functions </a:t>
            </a:r>
          </a:p>
        </p:txBody>
      </p:sp>
      <p:sp>
        <p:nvSpPr>
          <p:cNvPr id="12" name="Rectangle 11"/>
          <p:cNvSpPr/>
          <p:nvPr/>
        </p:nvSpPr>
        <p:spPr bwMode="auto">
          <a:xfrm>
            <a:off x="1211384" y="1789723"/>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6" name="Rectangle 55"/>
          <p:cNvSpPr/>
          <p:nvPr/>
        </p:nvSpPr>
        <p:spPr bwMode="auto">
          <a:xfrm>
            <a:off x="4575904" y="2497015"/>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7" name="Rectangle 56"/>
          <p:cNvSpPr/>
          <p:nvPr/>
        </p:nvSpPr>
        <p:spPr bwMode="auto">
          <a:xfrm>
            <a:off x="847969" y="3989753"/>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Rectangle 57"/>
          <p:cNvSpPr/>
          <p:nvPr/>
        </p:nvSpPr>
        <p:spPr bwMode="auto">
          <a:xfrm>
            <a:off x="5064362" y="3696676"/>
            <a:ext cx="531446" cy="484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GB"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12" idx="3"/>
            <a:endCxn id="56" idx="1"/>
          </p:cNvCxnSpPr>
          <p:nvPr/>
        </p:nvCxnSpPr>
        <p:spPr>
          <a:xfrm>
            <a:off x="1742830" y="2032000"/>
            <a:ext cx="2833074" cy="707292"/>
          </a:xfrm>
          <a:prstGeom prst="bentConnector3">
            <a:avLst>
              <a:gd name="adj1"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cxnSpLocks/>
            <a:endCxn id="58" idx="1"/>
          </p:cNvCxnSpPr>
          <p:nvPr/>
        </p:nvCxnSpPr>
        <p:spPr>
          <a:xfrm flipV="1">
            <a:off x="1742830" y="3938953"/>
            <a:ext cx="3321532" cy="294077"/>
          </a:xfrm>
          <a:prstGeom prst="bentConnector3">
            <a:avLst>
              <a:gd name="adj1"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19112" y="2676464"/>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
        <p:nvSpPr>
          <p:cNvPr id="61" name="Oval 60"/>
          <p:cNvSpPr/>
          <p:nvPr/>
        </p:nvSpPr>
        <p:spPr>
          <a:xfrm>
            <a:off x="5015389" y="3883941"/>
            <a:ext cx="143478" cy="1434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951986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Optional: Machine Learning with MRS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17458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Azure Data Factory and Azure ML</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the Model</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856" b="1" i="0" u="none" strike="noStrike" kern="0" cap="none" spc="0" normalizeH="0" baseline="0" noProof="0" dirty="0">
                <a:ln>
                  <a:noFill/>
                </a:ln>
                <a:solidFill>
                  <a:srgbClr val="FFFF00"/>
                </a:solidFill>
                <a:effectLst/>
                <a:uLnTx/>
                <a:uFillTx/>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Create</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Consume Model</a:t>
            </a:r>
          </a:p>
        </p:txBody>
      </p:sp>
    </p:spTree>
    <p:extLst>
      <p:ext uri="{BB962C8B-B14F-4D97-AF65-F5344CB8AC3E}">
        <p14:creationId xmlns:p14="http://schemas.microsoft.com/office/powerpoint/2010/main" val="33519566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84447" y="2118224"/>
            <a:ext cx="7514284" cy="339580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ML and how experiments are created</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MRS can be used to perform Machine Learning experiments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ADF to schedule Azure ML Activities</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401648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Azure ML and how experiments are created</a:t>
            </a:r>
          </a:p>
          <a:p>
            <a:pPr marL="514350" indent="-514350">
              <a:lnSpc>
                <a:spcPct val="100000"/>
              </a:lnSpc>
              <a:spcBef>
                <a:spcPts val="1000"/>
              </a:spcBef>
              <a:buAutoNum type="arabicPeriod"/>
            </a:pPr>
            <a:r>
              <a:rPr lang="en-US" sz="3200" dirty="0">
                <a:solidFill>
                  <a:srgbClr val="00B050"/>
                </a:solidFill>
                <a:latin typeface="Segoe UI Light"/>
              </a:rPr>
              <a:t>Understand how MRS can be used to perform Machine Learning experiments</a:t>
            </a:r>
          </a:p>
          <a:p>
            <a:pPr marL="514350" indent="-514350">
              <a:lnSpc>
                <a:spcPct val="100000"/>
              </a:lnSpc>
              <a:spcBef>
                <a:spcPts val="1000"/>
              </a:spcBef>
              <a:buAutoNum type="arabicPeriod"/>
            </a:pPr>
            <a:r>
              <a:rPr lang="en-US" sz="3200" dirty="0">
                <a:solidFill>
                  <a:srgbClr val="00B050"/>
                </a:solidFill>
                <a:latin typeface="Segoe UI Light"/>
              </a:rPr>
              <a:t>Use ADF to schedule Azure ML Activities</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4</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33151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6314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58583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Azure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29" y="10928"/>
            <a:ext cx="11887878" cy="917575"/>
          </a:xfrm>
        </p:spPr>
        <p:txBody>
          <a:bodyPr/>
          <a:lstStyle/>
          <a:p>
            <a:r>
              <a:rPr lang="en-US" dirty="0"/>
              <a:t>Machine Learning in 5 Minutes</a:t>
            </a:r>
          </a:p>
        </p:txBody>
      </p:sp>
      <p:sp>
        <p:nvSpPr>
          <p:cNvPr id="4" name="Rectangle 3"/>
          <p:cNvSpPr/>
          <p:nvPr/>
        </p:nvSpPr>
        <p:spPr bwMode="auto">
          <a:xfrm>
            <a:off x="865892" y="1032277"/>
            <a:ext cx="7793748" cy="5594291"/>
          </a:xfrm>
          <a:prstGeom prst="rect">
            <a:avLst/>
          </a:prstGeom>
          <a:solidFill>
            <a:srgbClr val="505050">
              <a:lumMod val="60000"/>
              <a:lumOff val="40000"/>
            </a:srgbClr>
          </a:solidFill>
          <a:ln w="10795" cap="flat" cmpd="sng" algn="ctr">
            <a:noFill/>
            <a:prstDash val="solid"/>
            <a:headEnd type="none" w="med" len="med"/>
            <a:tailEnd type="none" w="med" len="med"/>
          </a:ln>
          <a:effectLst>
            <a:outerShdw blurRad="76200" dir="18900000" sy="23000" kx="-1200000" algn="bl" rotWithShape="0">
              <a:prstClr val="black">
                <a:alpha val="20000"/>
              </a:prstClr>
            </a:outerShdw>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6" name="TextBox 5"/>
          <p:cNvSpPr txBox="1"/>
          <p:nvPr/>
        </p:nvSpPr>
        <p:spPr>
          <a:xfrm>
            <a:off x="989316" y="1032277"/>
            <a:ext cx="4245116" cy="704737"/>
          </a:xfrm>
          <a:prstGeom prst="rect">
            <a:avLst/>
          </a:prstGeom>
          <a:noFill/>
        </p:spPr>
        <p:txBody>
          <a:bodyPr wrap="square" lIns="186494" tIns="149195" rIns="186494" bIns="149195" rtlCol="0">
            <a:spAutoFit/>
          </a:bodyPr>
          <a:lstStyle/>
          <a:p>
            <a:pPr defTabSz="950776">
              <a:lnSpc>
                <a:spcPct val="90000"/>
              </a:lnSpc>
              <a:defRPr/>
            </a:pPr>
            <a:r>
              <a:rPr lang="en-US" sz="2856" kern="0" dirty="0">
                <a:solidFill>
                  <a:srgbClr val="FFFF00"/>
                </a:solidFill>
              </a:rPr>
              <a:t>The Formal one:</a:t>
            </a:r>
            <a:endParaRPr lang="en-US" sz="3264" kern="0" dirty="0">
              <a:solidFill>
                <a:srgbClr val="FFFF00"/>
              </a:solidFill>
            </a:endParaRPr>
          </a:p>
        </p:txBody>
      </p:sp>
      <p:sp>
        <p:nvSpPr>
          <p:cNvPr id="7" name="Rectangle 6"/>
          <p:cNvSpPr/>
          <p:nvPr/>
        </p:nvSpPr>
        <p:spPr>
          <a:xfrm>
            <a:off x="1082212" y="1586998"/>
            <a:ext cx="7361108" cy="2335312"/>
          </a:xfrm>
          <a:prstGeom prst="rect">
            <a:avLst/>
          </a:prstGeom>
        </p:spPr>
        <p:txBody>
          <a:bodyPr wrap="square">
            <a:spAutoFit/>
          </a:bodyPr>
          <a:lstStyle/>
          <a:p>
            <a:pPr defTabSz="932597">
              <a:defRPr/>
            </a:pPr>
            <a:r>
              <a:rPr lang="en-US" sz="2856" kern="0" dirty="0">
                <a:solidFill>
                  <a:sysClr val="windowText" lastClr="000000"/>
                </a:solidFill>
              </a:rPr>
              <a:t>“A computer program is said to learn from experience</a:t>
            </a:r>
            <a:r>
              <a:rPr lang="en-US" sz="2856" kern="0" dirty="0">
                <a:solidFill>
                  <a:srgbClr val="FFFF00"/>
                </a:solidFill>
              </a:rPr>
              <a:t> E </a:t>
            </a:r>
            <a:r>
              <a:rPr lang="en-US" sz="2856" kern="0" dirty="0">
                <a:solidFill>
                  <a:sysClr val="windowText" lastClr="000000"/>
                </a:solidFill>
              </a:rPr>
              <a:t>with respect to some class of tasks </a:t>
            </a:r>
            <a:r>
              <a:rPr lang="en-US" sz="2856" kern="0" dirty="0">
                <a:solidFill>
                  <a:srgbClr val="FFFF00"/>
                </a:solidFill>
              </a:rPr>
              <a:t>T </a:t>
            </a:r>
            <a:r>
              <a:rPr lang="en-US" sz="2856" kern="0" dirty="0">
                <a:solidFill>
                  <a:sysClr val="windowText" lastClr="000000"/>
                </a:solidFill>
              </a:rPr>
              <a:t>and performance measure </a:t>
            </a:r>
            <a:r>
              <a:rPr lang="en-US" sz="2856" kern="0" dirty="0">
                <a:solidFill>
                  <a:srgbClr val="FFFF00"/>
                </a:solidFill>
              </a:rPr>
              <a:t>P </a:t>
            </a:r>
            <a:r>
              <a:rPr lang="en-US" sz="2856" kern="0" dirty="0">
                <a:solidFill>
                  <a:sysClr val="windowText" lastClr="000000"/>
                </a:solidFill>
              </a:rPr>
              <a:t>if its performance at tasks in </a:t>
            </a:r>
            <a:r>
              <a:rPr lang="en-US" sz="2856" kern="0" dirty="0">
                <a:solidFill>
                  <a:srgbClr val="FFFF00"/>
                </a:solidFill>
              </a:rPr>
              <a:t>T</a:t>
            </a:r>
            <a:r>
              <a:rPr lang="en-US" sz="2856" kern="0" dirty="0">
                <a:solidFill>
                  <a:sysClr val="windowText" lastClr="000000"/>
                </a:solidFill>
              </a:rPr>
              <a:t>, as measured by </a:t>
            </a:r>
            <a:r>
              <a:rPr lang="en-US" sz="2856" kern="0" dirty="0">
                <a:solidFill>
                  <a:srgbClr val="FFFF00"/>
                </a:solidFill>
              </a:rPr>
              <a:t>P</a:t>
            </a:r>
            <a:r>
              <a:rPr lang="en-US" sz="2856" kern="0" dirty="0">
                <a:solidFill>
                  <a:sysClr val="windowText" lastClr="000000"/>
                </a:solidFill>
              </a:rPr>
              <a:t>, improves with experience </a:t>
            </a:r>
            <a:r>
              <a:rPr lang="en-US" sz="2856" kern="0" dirty="0">
                <a:solidFill>
                  <a:srgbClr val="FFFF00"/>
                </a:solidFill>
              </a:rPr>
              <a:t>E</a:t>
            </a:r>
            <a:r>
              <a:rPr lang="en-US" sz="2856" kern="0" dirty="0">
                <a:solidFill>
                  <a:sysClr val="windowText" lastClr="000000"/>
                </a:solidFill>
              </a:rPr>
              <a:t>.”</a:t>
            </a:r>
          </a:p>
        </p:txBody>
      </p:sp>
      <p:sp>
        <p:nvSpPr>
          <p:cNvPr id="8" name="Rectangle 7"/>
          <p:cNvSpPr/>
          <p:nvPr/>
        </p:nvSpPr>
        <p:spPr>
          <a:xfrm>
            <a:off x="1082211" y="4702068"/>
            <a:ext cx="7361108" cy="1438856"/>
          </a:xfrm>
          <a:prstGeom prst="rect">
            <a:avLst/>
          </a:prstGeom>
        </p:spPr>
        <p:txBody>
          <a:bodyPr wrap="square">
            <a:spAutoFit/>
          </a:bodyPr>
          <a:lstStyle/>
          <a:p>
            <a:pPr defTabSz="932597">
              <a:defRPr/>
            </a:pPr>
            <a:r>
              <a:rPr lang="en-US" sz="2856" kern="0" dirty="0">
                <a:solidFill>
                  <a:sysClr val="windowText" lastClr="000000"/>
                </a:solidFill>
              </a:rPr>
              <a:t>Look at data. Do the thing. Better? </a:t>
            </a:r>
            <a:r>
              <a:rPr lang="en-US" sz="2856" kern="0" dirty="0">
                <a:solidFill>
                  <a:srgbClr val="CDF4FF">
                    <a:lumMod val="90000"/>
                  </a:srgbClr>
                </a:solidFill>
              </a:rPr>
              <a:t>No? Look at the data. Do something different. </a:t>
            </a:r>
            <a:r>
              <a:rPr lang="en-US" sz="2856" kern="0" dirty="0">
                <a:solidFill>
                  <a:sysClr val="windowText" lastClr="000000"/>
                </a:solidFill>
              </a:rPr>
              <a:t>Better? Yes? </a:t>
            </a:r>
            <a:r>
              <a:rPr lang="en-US" sz="2856" i="1" kern="0" dirty="0">
                <a:solidFill>
                  <a:sysClr val="windowText" lastClr="000000"/>
                </a:solidFill>
              </a:rPr>
              <a:t>Do that again</a:t>
            </a:r>
            <a:r>
              <a:rPr lang="en-US" sz="2856" kern="0" dirty="0">
                <a:solidFill>
                  <a:sysClr val="windowText" lastClr="000000"/>
                </a:solidFill>
              </a:rPr>
              <a:t>. </a:t>
            </a:r>
            <a:r>
              <a:rPr lang="en-US" sz="2856" kern="0" dirty="0">
                <a:solidFill>
                  <a:srgbClr val="CDF4FF">
                    <a:lumMod val="90000"/>
                  </a:srgbClr>
                </a:solidFill>
              </a:rPr>
              <a:t>(Repeat)</a:t>
            </a:r>
          </a:p>
        </p:txBody>
      </p:sp>
      <p:sp>
        <p:nvSpPr>
          <p:cNvPr id="9" name="TextBox 8"/>
          <p:cNvSpPr txBox="1"/>
          <p:nvPr/>
        </p:nvSpPr>
        <p:spPr>
          <a:xfrm>
            <a:off x="921115" y="4158754"/>
            <a:ext cx="4938710" cy="704737"/>
          </a:xfrm>
          <a:prstGeom prst="rect">
            <a:avLst/>
          </a:prstGeom>
          <a:noFill/>
        </p:spPr>
        <p:txBody>
          <a:bodyPr wrap="square" lIns="186494" tIns="149195" rIns="186494" bIns="149195" rtlCol="0">
            <a:spAutoFit/>
          </a:bodyPr>
          <a:lstStyle/>
          <a:p>
            <a:pPr defTabSz="950776">
              <a:lnSpc>
                <a:spcPct val="90000"/>
              </a:lnSpc>
              <a:defRPr/>
            </a:pPr>
            <a:r>
              <a:rPr lang="en-US" sz="2856" kern="0" dirty="0">
                <a:solidFill>
                  <a:srgbClr val="CDF4FF">
                    <a:lumMod val="90000"/>
                  </a:srgbClr>
                </a:solidFill>
              </a:rPr>
              <a:t>A Practical Example:</a:t>
            </a:r>
            <a:endParaRPr lang="en-US" sz="3264" kern="0" dirty="0">
              <a:solidFill>
                <a:srgbClr val="CDF4FF">
                  <a:lumMod val="90000"/>
                </a:srgbClr>
              </a:solidFill>
            </a:endParaRPr>
          </a:p>
        </p:txBody>
      </p:sp>
      <p:pic>
        <p:nvPicPr>
          <p:cNvPr id="10" name="Picture 9"/>
          <p:cNvPicPr>
            <a:picLocks noChangeAspect="1"/>
          </p:cNvPicPr>
          <p:nvPr/>
        </p:nvPicPr>
        <p:blipFill>
          <a:blip r:embed="rId3"/>
          <a:stretch>
            <a:fillRect/>
          </a:stretch>
        </p:blipFill>
        <p:spPr>
          <a:xfrm>
            <a:off x="9219492" y="1118414"/>
            <a:ext cx="2896909" cy="4187924"/>
          </a:xfrm>
          <a:prstGeom prst="rect">
            <a:avLst/>
          </a:prstGeom>
        </p:spPr>
      </p:pic>
    </p:spTree>
    <p:extLst>
      <p:ext uri="{BB962C8B-B14F-4D97-AF65-F5344CB8AC3E}">
        <p14:creationId xmlns:p14="http://schemas.microsoft.com/office/powerpoint/2010/main" val="106787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5250"/>
            <a:ext cx="11887200" cy="917575"/>
          </a:xfrm>
        </p:spPr>
        <p:txBody>
          <a:bodyPr/>
          <a:lstStyle/>
          <a:p>
            <a:r>
              <a:rPr lang="en-US" dirty="0">
                <a:solidFill>
                  <a:schemeClr val="bg2"/>
                </a:solidFill>
              </a:rPr>
              <a:t>Machine Learning Capabilities</a:t>
            </a:r>
          </a:p>
        </p:txBody>
      </p:sp>
      <p:sp>
        <p:nvSpPr>
          <p:cNvPr id="6" name="TextBox 5"/>
          <p:cNvSpPr txBox="1"/>
          <p:nvPr/>
        </p:nvSpPr>
        <p:spPr>
          <a:xfrm>
            <a:off x="1212629" y="999751"/>
            <a:ext cx="2861657" cy="1029915"/>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category</a:t>
            </a:r>
          </a:p>
          <a:p>
            <a:pPr algn="ctr" defTabSz="932046">
              <a:lnSpc>
                <a:spcPct val="90000"/>
              </a:lnSpc>
              <a:defRPr/>
            </a:pPr>
            <a:r>
              <a:rPr lang="en-US" sz="2400" i="1" kern="0" dirty="0">
                <a:solidFill>
                  <a:srgbClr val="7030A0"/>
                </a:solidFill>
              </a:rPr>
              <a:t>(Classification)</a:t>
            </a:r>
            <a:endParaRPr lang="en-US" sz="2800" i="1" kern="0" dirty="0">
              <a:solidFill>
                <a:srgbClr val="7030A0"/>
              </a:solidFill>
            </a:endParaRPr>
          </a:p>
        </p:txBody>
      </p:sp>
      <p:sp>
        <p:nvSpPr>
          <p:cNvPr id="14" name="TextBox 13"/>
          <p:cNvSpPr txBox="1"/>
          <p:nvPr/>
        </p:nvSpPr>
        <p:spPr>
          <a:xfrm>
            <a:off x="5382010" y="1028630"/>
            <a:ext cx="2861657" cy="1425434"/>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How much/many</a:t>
            </a:r>
          </a:p>
          <a:p>
            <a:pPr algn="ctr" defTabSz="932046">
              <a:lnSpc>
                <a:spcPct val="90000"/>
              </a:lnSpc>
              <a:defRPr/>
            </a:pPr>
            <a:r>
              <a:rPr lang="en-US" sz="2400" i="1" kern="0" dirty="0">
                <a:solidFill>
                  <a:srgbClr val="7030A0"/>
                </a:solidFill>
              </a:rPr>
              <a:t>(Regression)</a:t>
            </a:r>
          </a:p>
        </p:txBody>
      </p:sp>
      <p:sp>
        <p:nvSpPr>
          <p:cNvPr id="17" name="TextBox 16"/>
          <p:cNvSpPr txBox="1"/>
          <p:nvPr/>
        </p:nvSpPr>
        <p:spPr>
          <a:xfrm>
            <a:off x="9114416" y="1028630"/>
            <a:ext cx="2844805" cy="1368931"/>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group</a:t>
            </a:r>
          </a:p>
          <a:p>
            <a:pPr algn="ctr" defTabSz="932046">
              <a:lnSpc>
                <a:spcPct val="90000"/>
              </a:lnSpc>
              <a:defRPr/>
            </a:pPr>
            <a:r>
              <a:rPr lang="en-US" sz="2400" kern="0" dirty="0">
                <a:solidFill>
                  <a:srgbClr val="7030A0"/>
                </a:solidFill>
              </a:rPr>
              <a:t>(Clustering,</a:t>
            </a:r>
          </a:p>
          <a:p>
            <a:pPr algn="ctr" defTabSz="932046">
              <a:lnSpc>
                <a:spcPct val="90000"/>
              </a:lnSpc>
              <a:defRPr/>
            </a:pPr>
            <a:r>
              <a:rPr lang="en-US" sz="2400" kern="0" dirty="0">
                <a:solidFill>
                  <a:srgbClr val="7030A0"/>
                </a:solidFill>
              </a:rPr>
              <a:t>Recommender)</a:t>
            </a:r>
          </a:p>
        </p:txBody>
      </p:sp>
      <p:sp>
        <p:nvSpPr>
          <p:cNvPr id="20" name="TextBox 19"/>
          <p:cNvSpPr txBox="1"/>
          <p:nvPr/>
        </p:nvSpPr>
        <p:spPr>
          <a:xfrm>
            <a:off x="5304865" y="4022749"/>
            <a:ext cx="2861657" cy="1029915"/>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Is it odd </a:t>
            </a:r>
          </a:p>
          <a:p>
            <a:pPr algn="ctr" defTabSz="932046">
              <a:lnSpc>
                <a:spcPct val="90000"/>
              </a:lnSpc>
              <a:defRPr/>
            </a:pPr>
            <a:r>
              <a:rPr lang="en-US" sz="2400" i="1" kern="0" dirty="0">
                <a:solidFill>
                  <a:srgbClr val="7030A0"/>
                </a:solidFill>
              </a:rPr>
              <a:t>(Anomaly)</a:t>
            </a:r>
            <a:endParaRPr lang="en-US" sz="2800" i="1" kern="0" dirty="0">
              <a:solidFill>
                <a:srgbClr val="7030A0"/>
              </a:solidFill>
            </a:endParaRPr>
          </a:p>
        </p:txBody>
      </p:sp>
      <p:sp>
        <p:nvSpPr>
          <p:cNvPr id="21" name="TextBox 20"/>
          <p:cNvSpPr txBox="1"/>
          <p:nvPr/>
        </p:nvSpPr>
        <p:spPr>
          <a:xfrm>
            <a:off x="9097565" y="4006315"/>
            <a:ext cx="2861657" cy="1368931"/>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action</a:t>
            </a:r>
          </a:p>
          <a:p>
            <a:pPr algn="ctr" defTabSz="932046">
              <a:lnSpc>
                <a:spcPct val="90000"/>
              </a:lnSpc>
              <a:defRPr/>
            </a:pPr>
            <a:r>
              <a:rPr lang="en-US" sz="2400" kern="0" dirty="0">
                <a:solidFill>
                  <a:srgbClr val="7030A0"/>
                </a:solidFill>
              </a:rPr>
              <a:t>(Reinforcement Learning)</a:t>
            </a:r>
            <a:endParaRPr lang="en-US" sz="2800" kern="0" dirty="0">
              <a:solidFill>
                <a:srgbClr val="7030A0"/>
              </a:solidFill>
            </a:endParaRPr>
          </a:p>
        </p:txBody>
      </p:sp>
      <p:pic>
        <p:nvPicPr>
          <p:cNvPr id="26" name="Picture 25"/>
          <p:cNvPicPr>
            <a:picLocks noChangeAspect="1"/>
          </p:cNvPicPr>
          <p:nvPr/>
        </p:nvPicPr>
        <p:blipFill>
          <a:blip r:embed="rId3"/>
          <a:stretch>
            <a:fillRect/>
          </a:stretch>
        </p:blipFill>
        <p:spPr>
          <a:xfrm>
            <a:off x="9522742" y="2339500"/>
            <a:ext cx="1920726" cy="1193460"/>
          </a:xfrm>
          <a:prstGeom prst="rect">
            <a:avLst/>
          </a:prstGeom>
        </p:spPr>
      </p:pic>
      <p:grpSp>
        <p:nvGrpSpPr>
          <p:cNvPr id="7" name="Group 6"/>
          <p:cNvGrpSpPr/>
          <p:nvPr/>
        </p:nvGrpSpPr>
        <p:grpSpPr>
          <a:xfrm>
            <a:off x="5896472" y="5088141"/>
            <a:ext cx="1464526" cy="1830019"/>
            <a:chOff x="3192511" y="4640128"/>
            <a:chExt cx="1481274" cy="2171250"/>
          </a:xfrm>
        </p:grpSpPr>
        <p:pic>
          <p:nvPicPr>
            <p:cNvPr id="27" name="Picture 26"/>
            <p:cNvPicPr>
              <a:picLocks noChangeAspect="1"/>
            </p:cNvPicPr>
            <p:nvPr/>
          </p:nvPicPr>
          <p:blipFill>
            <a:blip r:embed="rId4"/>
            <a:stretch>
              <a:fillRect/>
            </a:stretch>
          </p:blipFill>
          <p:spPr>
            <a:xfrm>
              <a:off x="3559365" y="4911411"/>
              <a:ext cx="160110" cy="1899967"/>
            </a:xfrm>
            <a:prstGeom prst="rect">
              <a:avLst/>
            </a:prstGeom>
          </p:spPr>
        </p:pic>
        <p:pic>
          <p:nvPicPr>
            <p:cNvPr id="28" name="Picture 27"/>
            <p:cNvPicPr>
              <a:picLocks noChangeAspect="1"/>
            </p:cNvPicPr>
            <p:nvPr/>
          </p:nvPicPr>
          <p:blipFill>
            <a:blip r:embed="rId5"/>
            <a:stretch>
              <a:fillRect/>
            </a:stretch>
          </p:blipFill>
          <p:spPr>
            <a:xfrm>
              <a:off x="3192511" y="4640128"/>
              <a:ext cx="225000" cy="2171250"/>
            </a:xfrm>
            <a:prstGeom prst="rect">
              <a:avLst/>
            </a:prstGeom>
          </p:spPr>
        </p:pic>
        <p:pic>
          <p:nvPicPr>
            <p:cNvPr id="29" name="Picture 28"/>
            <p:cNvPicPr>
              <a:picLocks noChangeAspect="1"/>
            </p:cNvPicPr>
            <p:nvPr/>
          </p:nvPicPr>
          <p:blipFill>
            <a:blip r:embed="rId6"/>
            <a:stretch>
              <a:fillRect/>
            </a:stretch>
          </p:blipFill>
          <p:spPr>
            <a:xfrm>
              <a:off x="3861328" y="5101378"/>
              <a:ext cx="180000" cy="1710000"/>
            </a:xfrm>
            <a:prstGeom prst="rect">
              <a:avLst/>
            </a:prstGeom>
          </p:spPr>
        </p:pic>
        <p:pic>
          <p:nvPicPr>
            <p:cNvPr id="30" name="Picture 29"/>
            <p:cNvPicPr>
              <a:picLocks noChangeAspect="1"/>
            </p:cNvPicPr>
            <p:nvPr/>
          </p:nvPicPr>
          <p:blipFill>
            <a:blip r:embed="rId7"/>
            <a:stretch>
              <a:fillRect/>
            </a:stretch>
          </p:blipFill>
          <p:spPr>
            <a:xfrm>
              <a:off x="4183182" y="6035128"/>
              <a:ext cx="180000" cy="776250"/>
            </a:xfrm>
            <a:prstGeom prst="rect">
              <a:avLst/>
            </a:prstGeom>
          </p:spPr>
        </p:pic>
        <p:pic>
          <p:nvPicPr>
            <p:cNvPr id="31" name="Picture 30"/>
            <p:cNvPicPr>
              <a:picLocks noChangeAspect="1"/>
            </p:cNvPicPr>
            <p:nvPr/>
          </p:nvPicPr>
          <p:blipFill>
            <a:blip r:embed="rId8"/>
            <a:stretch>
              <a:fillRect/>
            </a:stretch>
          </p:blipFill>
          <p:spPr>
            <a:xfrm>
              <a:off x="4505035" y="5585128"/>
              <a:ext cx="168750" cy="1226250"/>
            </a:xfrm>
            <a:prstGeom prst="rect">
              <a:avLst/>
            </a:prstGeom>
          </p:spPr>
        </p:pic>
      </p:grpSp>
      <p:pic>
        <p:nvPicPr>
          <p:cNvPr id="32" name="Picture 31"/>
          <p:cNvPicPr>
            <a:picLocks noChangeAspect="1"/>
          </p:cNvPicPr>
          <p:nvPr/>
        </p:nvPicPr>
        <p:blipFill>
          <a:blip r:embed="rId9"/>
          <a:stretch>
            <a:fillRect/>
          </a:stretch>
        </p:blipFill>
        <p:spPr>
          <a:xfrm>
            <a:off x="10306900" y="5644813"/>
            <a:ext cx="406867" cy="1154973"/>
          </a:xfrm>
          <a:prstGeom prst="rect">
            <a:avLst/>
          </a:prstGeom>
        </p:spPr>
      </p:pic>
      <p:sp>
        <p:nvSpPr>
          <p:cNvPr id="4" name="Freeform 3"/>
          <p:cNvSpPr/>
          <p:nvPr/>
        </p:nvSpPr>
        <p:spPr bwMode="auto">
          <a:xfrm rot="8332671">
            <a:off x="9475356" y="6229838"/>
            <a:ext cx="574609"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4">
              <a:defRPr/>
            </a:pPr>
            <a:endParaRPr lang="en-US" kern="0">
              <a:solidFill>
                <a:sysClr val="windowText" lastClr="000000"/>
              </a:solidFill>
            </a:endParaRPr>
          </a:p>
        </p:txBody>
      </p:sp>
      <p:sp>
        <p:nvSpPr>
          <p:cNvPr id="33" name="Freeform 32"/>
          <p:cNvSpPr/>
          <p:nvPr/>
        </p:nvSpPr>
        <p:spPr bwMode="auto">
          <a:xfrm rot="12268142" flipH="1">
            <a:off x="10849420" y="6146557"/>
            <a:ext cx="522795"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4127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4">
              <a:defRPr/>
            </a:pPr>
            <a:endParaRPr lang="en-US" kern="0">
              <a:solidFill>
                <a:sysClr val="windowText" lastClr="000000"/>
              </a:solidFill>
            </a:endParaRPr>
          </a:p>
        </p:txBody>
      </p:sp>
      <p:pic>
        <p:nvPicPr>
          <p:cNvPr id="34" name="Picture 33"/>
          <p:cNvPicPr>
            <a:picLocks noChangeAspect="1"/>
          </p:cNvPicPr>
          <p:nvPr/>
        </p:nvPicPr>
        <p:blipFill>
          <a:blip r:embed="rId10"/>
          <a:stretch>
            <a:fillRect/>
          </a:stretch>
        </p:blipFill>
        <p:spPr>
          <a:xfrm>
            <a:off x="5485233" y="1762989"/>
            <a:ext cx="2989645" cy="1994824"/>
          </a:xfrm>
          <a:prstGeom prst="rect">
            <a:avLst/>
          </a:prstGeom>
        </p:spPr>
      </p:pic>
      <p:pic>
        <p:nvPicPr>
          <p:cNvPr id="35" name="Picture 34"/>
          <p:cNvPicPr>
            <a:picLocks noChangeAspect="1"/>
          </p:cNvPicPr>
          <p:nvPr/>
        </p:nvPicPr>
        <p:blipFill>
          <a:blip r:embed="rId11"/>
          <a:stretch>
            <a:fillRect/>
          </a:stretch>
        </p:blipFill>
        <p:spPr>
          <a:xfrm>
            <a:off x="420621" y="4006315"/>
            <a:ext cx="1476449" cy="820249"/>
          </a:xfrm>
          <a:prstGeom prst="rect">
            <a:avLst/>
          </a:prstGeom>
        </p:spPr>
      </p:pic>
      <p:pic>
        <p:nvPicPr>
          <p:cNvPr id="36" name="Picture 35"/>
          <p:cNvPicPr>
            <a:picLocks noChangeAspect="1"/>
          </p:cNvPicPr>
          <p:nvPr/>
        </p:nvPicPr>
        <p:blipFill>
          <a:blip r:embed="rId11"/>
          <a:stretch>
            <a:fillRect/>
          </a:stretch>
        </p:blipFill>
        <p:spPr>
          <a:xfrm>
            <a:off x="1938637" y="4006315"/>
            <a:ext cx="1476449" cy="820249"/>
          </a:xfrm>
          <a:prstGeom prst="rect">
            <a:avLst/>
          </a:prstGeom>
        </p:spPr>
      </p:pic>
      <p:pic>
        <p:nvPicPr>
          <p:cNvPr id="37" name="Picture 36"/>
          <p:cNvPicPr>
            <a:picLocks noChangeAspect="1"/>
          </p:cNvPicPr>
          <p:nvPr/>
        </p:nvPicPr>
        <p:blipFill>
          <a:blip r:embed="rId11"/>
          <a:stretch>
            <a:fillRect/>
          </a:stretch>
        </p:blipFill>
        <p:spPr>
          <a:xfrm>
            <a:off x="3546083" y="4006315"/>
            <a:ext cx="1476449" cy="820249"/>
          </a:xfrm>
          <a:prstGeom prst="rect">
            <a:avLst/>
          </a:prstGeom>
        </p:spPr>
      </p:pic>
      <p:grpSp>
        <p:nvGrpSpPr>
          <p:cNvPr id="8" name="Group 7"/>
          <p:cNvGrpSpPr/>
          <p:nvPr/>
        </p:nvGrpSpPr>
        <p:grpSpPr>
          <a:xfrm>
            <a:off x="4117997" y="2053712"/>
            <a:ext cx="520130" cy="741650"/>
            <a:chOff x="588624" y="4368127"/>
            <a:chExt cx="1156032" cy="1654525"/>
          </a:xfrm>
        </p:grpSpPr>
        <p:pic>
          <p:nvPicPr>
            <p:cNvPr id="38" name="Picture 37"/>
            <p:cNvPicPr>
              <a:picLocks noChangeAspect="1"/>
            </p:cNvPicPr>
            <p:nvPr/>
          </p:nvPicPr>
          <p:blipFill>
            <a:blip r:embed="rId12"/>
            <a:stretch>
              <a:fillRect/>
            </a:stretch>
          </p:blipFill>
          <p:spPr>
            <a:xfrm>
              <a:off x="588624" y="4368127"/>
              <a:ext cx="494456" cy="1635508"/>
            </a:xfrm>
            <a:prstGeom prst="rect">
              <a:avLst/>
            </a:prstGeom>
          </p:spPr>
        </p:pic>
        <p:pic>
          <p:nvPicPr>
            <p:cNvPr id="39" name="Picture 38"/>
            <p:cNvPicPr>
              <a:picLocks noChangeAspect="1"/>
            </p:cNvPicPr>
            <p:nvPr/>
          </p:nvPicPr>
          <p:blipFill>
            <a:blip r:embed="rId13"/>
            <a:stretch>
              <a:fillRect/>
            </a:stretch>
          </p:blipFill>
          <p:spPr>
            <a:xfrm>
              <a:off x="1269217" y="4368127"/>
              <a:ext cx="475439" cy="1654525"/>
            </a:xfrm>
            <a:prstGeom prst="rect">
              <a:avLst/>
            </a:prstGeom>
          </p:spPr>
        </p:pic>
      </p:grpSp>
      <p:grpSp>
        <p:nvGrpSpPr>
          <p:cNvPr id="9" name="Group 8"/>
          <p:cNvGrpSpPr/>
          <p:nvPr/>
        </p:nvGrpSpPr>
        <p:grpSpPr>
          <a:xfrm>
            <a:off x="3931356" y="2854997"/>
            <a:ext cx="705904" cy="1101340"/>
            <a:chOff x="4024153" y="4543621"/>
            <a:chExt cx="1005604" cy="1605804"/>
          </a:xfrm>
        </p:grpSpPr>
        <p:pic>
          <p:nvPicPr>
            <p:cNvPr id="40" name="Picture 39"/>
            <p:cNvPicPr>
              <a:picLocks noChangeAspect="1"/>
            </p:cNvPicPr>
            <p:nvPr/>
          </p:nvPicPr>
          <p:blipFill>
            <a:blip r:embed="rId14"/>
            <a:stretch>
              <a:fillRect/>
            </a:stretch>
          </p:blipFill>
          <p:spPr>
            <a:xfrm>
              <a:off x="4024153" y="4543621"/>
              <a:ext cx="169032" cy="1605804"/>
            </a:xfrm>
            <a:prstGeom prst="rect">
              <a:avLst/>
            </a:prstGeom>
          </p:spPr>
        </p:pic>
        <p:pic>
          <p:nvPicPr>
            <p:cNvPr id="41" name="Picture 40"/>
            <p:cNvPicPr>
              <a:picLocks noChangeAspect="1"/>
            </p:cNvPicPr>
            <p:nvPr/>
          </p:nvPicPr>
          <p:blipFill>
            <a:blip r:embed="rId15"/>
            <a:stretch>
              <a:fillRect/>
            </a:stretch>
          </p:blipFill>
          <p:spPr>
            <a:xfrm>
              <a:off x="4290475" y="4543621"/>
              <a:ext cx="183119" cy="1591720"/>
            </a:xfrm>
            <a:prstGeom prst="rect">
              <a:avLst/>
            </a:prstGeom>
          </p:spPr>
        </p:pic>
        <p:pic>
          <p:nvPicPr>
            <p:cNvPr id="42" name="Picture 41"/>
            <p:cNvPicPr>
              <a:picLocks noChangeAspect="1"/>
            </p:cNvPicPr>
            <p:nvPr/>
          </p:nvPicPr>
          <p:blipFill>
            <a:blip r:embed="rId16"/>
            <a:stretch>
              <a:fillRect/>
            </a:stretch>
          </p:blipFill>
          <p:spPr>
            <a:xfrm>
              <a:off x="4569066" y="4543621"/>
              <a:ext cx="169032" cy="1479031"/>
            </a:xfrm>
            <a:prstGeom prst="rect">
              <a:avLst/>
            </a:prstGeom>
          </p:spPr>
        </p:pic>
        <p:pic>
          <p:nvPicPr>
            <p:cNvPr id="43" name="Picture 42"/>
            <p:cNvPicPr>
              <a:picLocks noChangeAspect="1"/>
            </p:cNvPicPr>
            <p:nvPr/>
          </p:nvPicPr>
          <p:blipFill>
            <a:blip r:embed="rId17"/>
            <a:stretch>
              <a:fillRect/>
            </a:stretch>
          </p:blipFill>
          <p:spPr>
            <a:xfrm>
              <a:off x="4846638" y="4543621"/>
              <a:ext cx="183119" cy="1338172"/>
            </a:xfrm>
            <a:prstGeom prst="rect">
              <a:avLst/>
            </a:prstGeom>
          </p:spPr>
        </p:pic>
      </p:grpSp>
      <p:pic>
        <p:nvPicPr>
          <p:cNvPr id="44" name="Picture 43"/>
          <p:cNvPicPr>
            <a:picLocks noChangeAspect="1"/>
          </p:cNvPicPr>
          <p:nvPr/>
        </p:nvPicPr>
        <p:blipFill>
          <a:blip r:embed="rId18"/>
          <a:stretch>
            <a:fillRect/>
          </a:stretch>
        </p:blipFill>
        <p:spPr>
          <a:xfrm>
            <a:off x="2468468" y="2972517"/>
            <a:ext cx="449602" cy="813109"/>
          </a:xfrm>
          <a:prstGeom prst="rect">
            <a:avLst/>
          </a:prstGeom>
        </p:spPr>
      </p:pic>
      <p:grpSp>
        <p:nvGrpSpPr>
          <p:cNvPr id="12" name="Group 11"/>
          <p:cNvGrpSpPr/>
          <p:nvPr/>
        </p:nvGrpSpPr>
        <p:grpSpPr>
          <a:xfrm>
            <a:off x="621664" y="2595485"/>
            <a:ext cx="1074364" cy="1177298"/>
            <a:chOff x="317225" y="1677441"/>
            <a:chExt cx="2115319" cy="2272079"/>
          </a:xfrm>
        </p:grpSpPr>
        <p:pic>
          <p:nvPicPr>
            <p:cNvPr id="45" name="Picture 44"/>
            <p:cNvPicPr>
              <a:picLocks noChangeAspect="1"/>
            </p:cNvPicPr>
            <p:nvPr/>
          </p:nvPicPr>
          <p:blipFill>
            <a:blip r:embed="rId19"/>
            <a:stretch>
              <a:fillRect/>
            </a:stretch>
          </p:blipFill>
          <p:spPr>
            <a:xfrm>
              <a:off x="960437" y="1880438"/>
              <a:ext cx="1472107" cy="1232461"/>
            </a:xfrm>
            <a:prstGeom prst="rect">
              <a:avLst/>
            </a:prstGeom>
          </p:spPr>
        </p:pic>
        <p:pic>
          <p:nvPicPr>
            <p:cNvPr id="46" name="Picture 45"/>
            <p:cNvPicPr>
              <a:picLocks noChangeAspect="1"/>
            </p:cNvPicPr>
            <p:nvPr/>
          </p:nvPicPr>
          <p:blipFill>
            <a:blip r:embed="rId20"/>
            <a:stretch>
              <a:fillRect/>
            </a:stretch>
          </p:blipFill>
          <p:spPr>
            <a:xfrm>
              <a:off x="317225" y="1677441"/>
              <a:ext cx="1083142" cy="1097394"/>
            </a:xfrm>
            <a:prstGeom prst="rect">
              <a:avLst/>
            </a:prstGeom>
          </p:spPr>
        </p:pic>
        <p:pic>
          <p:nvPicPr>
            <p:cNvPr id="47" name="Picture 46"/>
            <p:cNvPicPr>
              <a:picLocks noChangeAspect="1"/>
            </p:cNvPicPr>
            <p:nvPr/>
          </p:nvPicPr>
          <p:blipFill>
            <a:blip r:embed="rId21"/>
            <a:stretch>
              <a:fillRect/>
            </a:stretch>
          </p:blipFill>
          <p:spPr>
            <a:xfrm>
              <a:off x="324951" y="2852126"/>
              <a:ext cx="1083142" cy="1097394"/>
            </a:xfrm>
            <a:prstGeom prst="rect">
              <a:avLst/>
            </a:prstGeom>
          </p:spPr>
        </p:pic>
      </p:grpSp>
      <p:pic>
        <p:nvPicPr>
          <p:cNvPr id="48" name="Picture 47"/>
          <p:cNvPicPr>
            <a:picLocks noChangeAspect="1"/>
          </p:cNvPicPr>
          <p:nvPr/>
        </p:nvPicPr>
        <p:blipFill>
          <a:blip r:embed="rId22"/>
          <a:stretch>
            <a:fillRect/>
          </a:stretch>
        </p:blipFill>
        <p:spPr>
          <a:xfrm>
            <a:off x="2151627" y="2123838"/>
            <a:ext cx="1095495" cy="627990"/>
          </a:xfrm>
          <a:prstGeom prst="rect">
            <a:avLst/>
          </a:prstGeom>
        </p:spPr>
      </p:pic>
    </p:spTree>
    <p:extLst>
      <p:ext uri="{BB962C8B-B14F-4D97-AF65-F5344CB8AC3E}">
        <p14:creationId xmlns:p14="http://schemas.microsoft.com/office/powerpoint/2010/main" val="3659965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7" grpId="0"/>
      <p:bldP spid="20" grpId="0"/>
      <p:bldP spid="21" grpId="0"/>
      <p:bldP spid="4"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272400" y="1189504"/>
            <a:ext cx="8914209" cy="5533568"/>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4299" dirty="0">
                <a:solidFill>
                  <a:srgbClr val="00B050"/>
                </a:solidFill>
                <a:latin typeface="Segoe UI Light"/>
              </a:rPr>
              <a:t>Split into two main categories:</a:t>
            </a:r>
          </a:p>
          <a:p>
            <a:pPr marL="0" indent="0" defTabSz="932563">
              <a:buNone/>
              <a:defRPr/>
            </a:pPr>
            <a:endParaRPr lang="en-US" sz="3599" dirty="0">
              <a:solidFill>
                <a:srgbClr val="002864"/>
              </a:solidFill>
              <a:latin typeface="Segoe UI Light"/>
            </a:endParaRPr>
          </a:p>
          <a:p>
            <a:pPr marL="584088" lvl="1" indent="-241253" defTabSz="932563">
              <a:defRPr/>
            </a:pPr>
            <a:r>
              <a:rPr lang="en-US" sz="3199" dirty="0">
                <a:solidFill>
                  <a:srgbClr val="0070C0"/>
                </a:solidFill>
                <a:latin typeface="Segoe UI"/>
              </a:rPr>
              <a:t>Supervised learning</a:t>
            </a:r>
          </a:p>
          <a:p>
            <a:pPr marL="799946" lvl="2" indent="-228557" defTabSz="932563">
              <a:defRPr/>
            </a:pPr>
            <a:r>
              <a:rPr lang="en-US" sz="2800" dirty="0">
                <a:solidFill>
                  <a:srgbClr val="0070C0"/>
                </a:solidFill>
                <a:latin typeface="Segoe UI"/>
              </a:rPr>
              <a:t>Predicting the future</a:t>
            </a:r>
          </a:p>
          <a:p>
            <a:pPr marL="799946" lvl="2" indent="-228557" defTabSz="932563">
              <a:defRPr/>
            </a:pPr>
            <a:r>
              <a:rPr lang="en-US" sz="2800" dirty="0">
                <a:solidFill>
                  <a:srgbClr val="0070C0"/>
                </a:solidFill>
                <a:latin typeface="Segoe UI"/>
              </a:rPr>
              <a:t>Learn from known past examples to predict future</a:t>
            </a:r>
          </a:p>
          <a:p>
            <a:pPr marL="799946" lvl="2" indent="-228557" defTabSz="932563">
              <a:defRPr/>
            </a:pPr>
            <a:r>
              <a:rPr lang="en-US" sz="2800" dirty="0">
                <a:solidFill>
                  <a:srgbClr val="0070C0"/>
                </a:solidFill>
                <a:latin typeface="Segoe UI"/>
              </a:rPr>
              <a:t>Labels provided</a:t>
            </a:r>
          </a:p>
          <a:p>
            <a:pPr marL="584088" lvl="1" indent="-241253" defTabSz="932563">
              <a:defRPr/>
            </a:pPr>
            <a:endParaRPr lang="en-US" sz="3199" dirty="0">
              <a:solidFill>
                <a:srgbClr val="002864"/>
              </a:solidFill>
              <a:latin typeface="Segoe UI"/>
            </a:endParaRPr>
          </a:p>
          <a:p>
            <a:pPr marL="584088" lvl="1" indent="-241253" defTabSz="932563">
              <a:defRPr/>
            </a:pPr>
            <a:r>
              <a:rPr lang="en-US" sz="3199" dirty="0">
                <a:solidFill>
                  <a:srgbClr val="7030A0"/>
                </a:solidFill>
                <a:latin typeface="Segoe UI"/>
              </a:rPr>
              <a:t>Unsupervised learning</a:t>
            </a:r>
          </a:p>
          <a:p>
            <a:pPr marL="799946" lvl="2" indent="-228557" defTabSz="932563">
              <a:defRPr/>
            </a:pPr>
            <a:r>
              <a:rPr lang="en-US" sz="2800" dirty="0">
                <a:solidFill>
                  <a:srgbClr val="7030A0"/>
                </a:solidFill>
                <a:latin typeface="Segoe UI"/>
              </a:rPr>
              <a:t>Making sense of data</a:t>
            </a:r>
          </a:p>
          <a:p>
            <a:pPr marL="799946" lvl="2" indent="-228557" defTabSz="932563">
              <a:defRPr/>
            </a:pPr>
            <a:r>
              <a:rPr lang="en-US" sz="2800" dirty="0">
                <a:solidFill>
                  <a:srgbClr val="7030A0"/>
                </a:solidFill>
                <a:latin typeface="Segoe UI"/>
              </a:rPr>
              <a:t>Understanding the past</a:t>
            </a:r>
          </a:p>
          <a:p>
            <a:pPr marL="799946" lvl="2" indent="-228557" defTabSz="932563">
              <a:defRPr/>
            </a:pPr>
            <a:r>
              <a:rPr lang="en-US" sz="2800" dirty="0">
                <a:solidFill>
                  <a:srgbClr val="7030A0"/>
                </a:solidFill>
                <a:latin typeface="Segoe UI"/>
              </a:rPr>
              <a:t>Learning the structure of data</a:t>
            </a:r>
          </a:p>
          <a:p>
            <a:pPr marL="799946" lvl="2" indent="-228557" defTabSz="932563">
              <a:defRPr/>
            </a:pPr>
            <a:r>
              <a:rPr lang="en-US" sz="2800" dirty="0">
                <a:solidFill>
                  <a:srgbClr val="7030A0"/>
                </a:solidFill>
                <a:latin typeface="Segoe UI"/>
              </a:rPr>
              <a:t>Labels no provided</a:t>
            </a:r>
          </a:p>
        </p:txBody>
      </p:sp>
      <p:sp>
        <p:nvSpPr>
          <p:cNvPr id="3" name="Title 1"/>
          <p:cNvSpPr txBox="1">
            <a:spLocks/>
          </p:cNvSpPr>
          <p:nvPr/>
        </p:nvSpPr>
        <p:spPr>
          <a:xfrm>
            <a:off x="270085" y="289967"/>
            <a:ext cx="11654187"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799" b="1" dirty="0">
                <a:solidFill>
                  <a:srgbClr val="002864"/>
                </a:solidFill>
                <a:latin typeface="Segoe UI Light"/>
              </a:rPr>
              <a:t>Machine Learning Algorithms</a:t>
            </a:r>
          </a:p>
        </p:txBody>
      </p:sp>
      <p:pic>
        <p:nvPicPr>
          <p:cNvPr id="4" name="Picture 3"/>
          <p:cNvPicPr>
            <a:picLocks noChangeAspect="1"/>
          </p:cNvPicPr>
          <p:nvPr/>
        </p:nvPicPr>
        <p:blipFill>
          <a:blip r:embed="rId3"/>
          <a:stretch>
            <a:fillRect/>
          </a:stretch>
        </p:blipFill>
        <p:spPr>
          <a:xfrm>
            <a:off x="10578808" y="2126742"/>
            <a:ext cx="1234054" cy="1990647"/>
          </a:xfrm>
          <a:prstGeom prst="rect">
            <a:avLst/>
          </a:prstGeom>
        </p:spPr>
      </p:pic>
      <p:pic>
        <p:nvPicPr>
          <p:cNvPr id="5" name="Picture 4"/>
          <p:cNvPicPr>
            <a:picLocks noChangeAspect="1"/>
          </p:cNvPicPr>
          <p:nvPr/>
        </p:nvPicPr>
        <p:blipFill>
          <a:blip r:embed="rId4"/>
          <a:stretch>
            <a:fillRect/>
          </a:stretch>
        </p:blipFill>
        <p:spPr>
          <a:xfrm flipH="1">
            <a:off x="10692872" y="4956532"/>
            <a:ext cx="1035914" cy="1526972"/>
          </a:xfrm>
          <a:prstGeom prst="rect">
            <a:avLst/>
          </a:prstGeom>
        </p:spPr>
      </p:pic>
      <p:pic>
        <p:nvPicPr>
          <p:cNvPr id="8" name="Picture 7"/>
          <p:cNvPicPr>
            <a:picLocks noChangeAspect="1"/>
          </p:cNvPicPr>
          <p:nvPr/>
        </p:nvPicPr>
        <p:blipFill>
          <a:blip r:embed="rId5"/>
          <a:stretch>
            <a:fillRect/>
          </a:stretch>
        </p:blipFill>
        <p:spPr>
          <a:xfrm>
            <a:off x="9693386" y="1587707"/>
            <a:ext cx="704948" cy="1338754"/>
          </a:xfrm>
          <a:prstGeom prst="rect">
            <a:avLst/>
          </a:prstGeom>
        </p:spPr>
      </p:pic>
      <p:pic>
        <p:nvPicPr>
          <p:cNvPr id="9" name="Picture 8"/>
          <p:cNvPicPr>
            <a:picLocks noChangeAspect="1"/>
          </p:cNvPicPr>
          <p:nvPr/>
        </p:nvPicPr>
        <p:blipFill>
          <a:blip r:embed="rId5"/>
          <a:stretch>
            <a:fillRect/>
          </a:stretch>
        </p:blipFill>
        <p:spPr>
          <a:xfrm>
            <a:off x="9686251" y="4663421"/>
            <a:ext cx="704948" cy="1338754"/>
          </a:xfrm>
          <a:prstGeom prst="rect">
            <a:avLst/>
          </a:prstGeom>
        </p:spPr>
      </p:pic>
    </p:spTree>
    <p:extLst>
      <p:ext uri="{BB962C8B-B14F-4D97-AF65-F5344CB8AC3E}">
        <p14:creationId xmlns:p14="http://schemas.microsoft.com/office/powerpoint/2010/main" val="993627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a386001cfb475e71d9c289d83f4224ff">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56d52bee22a2d005e8866caae1afc15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83C830-5CE3-494B-8273-D209C7DDB282}">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9bc6b55d-a734-43bd-8eab-fb065c703cf5"/>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D6D246E-F842-43DB-B18A-4D718AC7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CB9E75-A460-42D0-BC11-EC531E59AB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1212</Words>
  <Application>Microsoft Office PowerPoint</Application>
  <PresentationFormat>Custom</PresentationFormat>
  <Paragraphs>254</Paragraphs>
  <Slides>19</Slides>
  <Notes>19</Notes>
  <HiddenSlides>0</HiddenSlides>
  <MMClips>0</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1</vt:i4>
      </vt:variant>
      <vt:variant>
        <vt:lpstr>Slide Titles</vt:lpstr>
      </vt:variant>
      <vt:variant>
        <vt:i4>19</vt:i4>
      </vt:variant>
    </vt:vector>
  </HeadingPairs>
  <TitlesOfParts>
    <vt:vector size="37" baseType="lpstr">
      <vt:lpstr>SimSun</vt:lpstr>
      <vt:lpstr>Arial</vt:lpstr>
      <vt:lpstr>Calibri</vt:lpstr>
      <vt:lpstr>Calibri Light</vt:lpstr>
      <vt:lpstr>Cambria</vt:lpstr>
      <vt:lpstr>Courier New</vt:lpstr>
      <vt:lpstr>Myriad Pro</vt:lpstr>
      <vt:lpstr>Segoe UI</vt:lpstr>
      <vt:lpstr>Segoe UI Light</vt:lpstr>
      <vt:lpstr>Verdana</vt:lpstr>
      <vt:lpstr>Wingdings</vt:lpstr>
      <vt:lpstr>COLOR TEMPLATE</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Azure ML</vt:lpstr>
      <vt:lpstr>Machine Learning in 5 Minutes</vt:lpstr>
      <vt:lpstr>Machine Learning Capabilities</vt:lpstr>
      <vt:lpstr>PowerPoint Presentation</vt:lpstr>
      <vt:lpstr>The Azure ML Environment</vt:lpstr>
      <vt:lpstr>Creating an Experiment</vt:lpstr>
      <vt:lpstr>Basic Azure ML Elements</vt:lpstr>
      <vt:lpstr>Lab:</vt:lpstr>
      <vt:lpstr>Module 2:  Microsoft R Server for Machine Learning</vt:lpstr>
      <vt:lpstr>The Microsoft R Server Platform Parallelization &amp; Data Constructs</vt:lpstr>
      <vt:lpstr>Lab:</vt:lpstr>
      <vt:lpstr>Module 3:  Azure Data Factory and Azure ML</vt:lpstr>
      <vt:lpstr>Deploying the Model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2016-06-29T18:21:09Z</dcterms:created>
  <dcterms:modified xsi:type="dcterms:W3CDTF">2017-02-14T13:00:52Z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