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419" r:id="rId5"/>
    <p:sldMasterId id="2147484427" r:id="rId6"/>
    <p:sldMasterId id="2147484434" r:id="rId7"/>
    <p:sldMasterId id="2147484448" r:id="rId8"/>
    <p:sldMasterId id="2147484461" r:id="rId9"/>
  </p:sldMasterIdLst>
  <p:notesMasterIdLst>
    <p:notesMasterId r:id="rId30"/>
  </p:notesMasterIdLst>
  <p:handoutMasterIdLst>
    <p:handoutMasterId r:id="rId31"/>
  </p:handoutMasterIdLst>
  <p:sldIdLst>
    <p:sldId id="1558" r:id="rId10"/>
    <p:sldId id="1505" r:id="rId11"/>
    <p:sldId id="1559" r:id="rId12"/>
    <p:sldId id="1560" r:id="rId13"/>
    <p:sldId id="1561" r:id="rId14"/>
    <p:sldId id="1514" r:id="rId15"/>
    <p:sldId id="1545" r:id="rId16"/>
    <p:sldId id="1546" r:id="rId17"/>
    <p:sldId id="1547" r:id="rId18"/>
    <p:sldId id="1548" r:id="rId19"/>
    <p:sldId id="1549" r:id="rId20"/>
    <p:sldId id="1550" r:id="rId21"/>
    <p:sldId id="1556" r:id="rId22"/>
    <p:sldId id="1515" r:id="rId23"/>
    <p:sldId id="1562" r:id="rId24"/>
    <p:sldId id="1563" r:id="rId25"/>
    <p:sldId id="1557" r:id="rId26"/>
    <p:sldId id="1516" r:id="rId27"/>
    <p:sldId id="1551" r:id="rId28"/>
    <p:sldId id="1502"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A1"/>
    <a:srgbClr val="002864"/>
    <a:srgbClr val="002050"/>
    <a:srgbClr val="00BCF2"/>
    <a:srgbClr val="FFCC00"/>
    <a:srgbClr val="FCB713"/>
    <a:srgbClr val="0078D7"/>
    <a:srgbClr val="0D7595"/>
    <a:srgbClr val="5ACBF0"/>
    <a:srgbClr val="003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7105" autoAdjust="0"/>
  </p:normalViewPr>
  <p:slideViewPr>
    <p:cSldViewPr snapToGrid="0">
      <p:cViewPr varScale="1">
        <p:scale>
          <a:sx n="101" d="100"/>
          <a:sy n="101" d="100"/>
        </p:scale>
        <p:origin x="48" y="9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image" Target="../media/image23.png"/><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image" Target="../media/image23.png"/><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FF8BA2A-500B-413D-8B7A-0FD72A53075A}">
      <dgm:prSet phldrT="[Text]" custT="1"/>
      <dgm:spPr/>
      <dgm:t>
        <a:bodyPr/>
        <a:lstStyle/>
        <a:p>
          <a:pPr algn="ctr"/>
          <a:r>
            <a:rPr lang="en-US" sz="2800" dirty="0">
              <a:latin typeface="+mj-lt"/>
            </a:rPr>
            <a:t>Business Understanding</a:t>
          </a:r>
        </a:p>
      </dgm:t>
    </dgm:pt>
    <dgm:pt modelId="{A445CB5E-895F-4150-B184-2C8283752FC5}" type="parTrans" cxnId="{A346880C-19BB-492E-86E8-A5888A7956E2}">
      <dgm:prSet/>
      <dgm:spPr/>
      <dgm:t>
        <a:bodyPr/>
        <a:lstStyle/>
        <a:p>
          <a:endParaRPr lang="en-US">
            <a:latin typeface="+mj-lt"/>
          </a:endParaRPr>
        </a:p>
      </dgm:t>
    </dgm:pt>
    <dgm:pt modelId="{F4903262-3BB8-4A76-A3AA-54C0993BC220}" type="sibTrans" cxnId="{A346880C-19BB-492E-86E8-A5888A7956E2}">
      <dgm:prSet/>
      <dgm:spPr/>
      <dgm:t>
        <a:bodyPr/>
        <a:lstStyle/>
        <a:p>
          <a:endParaRPr lang="en-US">
            <a:latin typeface="+mj-lt"/>
          </a:endParaRPr>
        </a:p>
      </dgm:t>
    </dgm:pt>
    <dgm:pt modelId="{8589F281-C004-49C2-9A17-144391E503DE}">
      <dgm:prSet phldrT="[Text]" custT="1"/>
      <dgm:spPr/>
      <dgm:t>
        <a:bodyPr/>
        <a:lstStyle/>
        <a:p>
          <a:r>
            <a:rPr lang="en-US" sz="2000" dirty="0">
              <a:latin typeface="+mj-lt"/>
            </a:rPr>
            <a:t>Define Objectives</a:t>
          </a:r>
        </a:p>
      </dgm:t>
    </dgm:pt>
    <dgm:pt modelId="{68ACA663-A4B5-4322-A79B-E6FDA765E412}" type="parTrans" cxnId="{B844C6F1-2818-4F3A-97BB-A513A7A6487D}">
      <dgm:prSet/>
      <dgm:spPr/>
      <dgm:t>
        <a:bodyPr/>
        <a:lstStyle/>
        <a:p>
          <a:endParaRPr lang="en-US">
            <a:latin typeface="+mj-lt"/>
          </a:endParaRPr>
        </a:p>
      </dgm:t>
    </dgm:pt>
    <dgm:pt modelId="{C3FF912E-6EAA-40C0-8E91-AAAED8175040}" type="sibTrans" cxnId="{B844C6F1-2818-4F3A-97BB-A513A7A6487D}">
      <dgm:prSet/>
      <dgm:spPr/>
      <dgm:t>
        <a:bodyPr/>
        <a:lstStyle/>
        <a:p>
          <a:endParaRPr lang="en-US">
            <a:latin typeface="+mj-lt"/>
          </a:endParaRPr>
        </a:p>
      </dgm:t>
    </dgm:pt>
    <dgm:pt modelId="{7C9DA717-4609-4F35-9627-FBCE587B2E07}">
      <dgm:prSet phldrT="[Text]" custT="1"/>
      <dgm:spPr/>
      <dgm:t>
        <a:bodyPr/>
        <a:lstStyle/>
        <a:p>
          <a:r>
            <a:rPr lang="en-US" sz="2000" dirty="0">
              <a:latin typeface="+mj-lt"/>
            </a:rPr>
            <a:t>Identify Data Sources</a:t>
          </a:r>
        </a:p>
      </dgm:t>
    </dgm:pt>
    <dgm:pt modelId="{E5D39B11-6038-4BAB-A377-66C89B23A4FE}" type="parTrans" cxnId="{220E0694-B595-46BE-BDB9-2B1763BF7F42}">
      <dgm:prSet/>
      <dgm:spPr/>
      <dgm:t>
        <a:bodyPr/>
        <a:lstStyle/>
        <a:p>
          <a:endParaRPr lang="en-US">
            <a:latin typeface="+mj-lt"/>
          </a:endParaRPr>
        </a:p>
      </dgm:t>
    </dgm:pt>
    <dgm:pt modelId="{C70C4ADA-4F3B-4BCA-9873-A32F1BD4BEED}" type="sibTrans" cxnId="{220E0694-B595-46BE-BDB9-2B1763BF7F42}">
      <dgm:prSet/>
      <dgm:spPr/>
      <dgm:t>
        <a:bodyPr/>
        <a:lstStyle/>
        <a:p>
          <a:endParaRPr lang="en-US">
            <a:latin typeface="+mj-lt"/>
          </a:endParaRPr>
        </a:p>
      </dgm:t>
    </dgm:pt>
    <dgm:pt modelId="{F1A8E0FB-6830-44B9-AD5D-2C6541803F4D}">
      <dgm:prSet phldrT="[Text]" custT="1"/>
      <dgm:spPr/>
      <dgm:t>
        <a:bodyPr/>
        <a:lstStyle/>
        <a:p>
          <a:pPr algn="ctr"/>
          <a:r>
            <a:rPr lang="en-US" sz="2800" dirty="0">
              <a:latin typeface="+mj-lt"/>
            </a:rPr>
            <a:t>Data Acquisition and Understanding</a:t>
          </a:r>
        </a:p>
      </dgm:t>
    </dgm:pt>
    <dgm:pt modelId="{BA9882FF-0D62-440B-AE35-07B5440B7352}" type="parTrans" cxnId="{DA864F5A-43C0-4EAB-ACD8-C653DCDBC285}">
      <dgm:prSet/>
      <dgm:spPr/>
      <dgm:t>
        <a:bodyPr/>
        <a:lstStyle/>
        <a:p>
          <a:endParaRPr lang="en-US">
            <a:latin typeface="+mj-lt"/>
          </a:endParaRPr>
        </a:p>
      </dgm:t>
    </dgm:pt>
    <dgm:pt modelId="{BE3BCC92-A824-45B0-AD74-589AA75A91ED}" type="sibTrans" cxnId="{DA864F5A-43C0-4EAB-ACD8-C653DCDBC285}">
      <dgm:prSet/>
      <dgm:spPr/>
      <dgm:t>
        <a:bodyPr/>
        <a:lstStyle/>
        <a:p>
          <a:endParaRPr lang="en-US">
            <a:latin typeface="+mj-lt"/>
          </a:endParaRPr>
        </a:p>
      </dgm:t>
    </dgm:pt>
    <dgm:pt modelId="{6DCAF490-84DF-45AB-95F8-850141BC8BDF}">
      <dgm:prSet phldrT="[Text]" custT="1"/>
      <dgm:spPr/>
      <dgm:t>
        <a:bodyPr/>
        <a:lstStyle/>
        <a:p>
          <a:r>
            <a:rPr lang="en-US" sz="2000" dirty="0">
              <a:latin typeface="+mj-lt"/>
            </a:rPr>
            <a:t>Ingest Data</a:t>
          </a:r>
        </a:p>
      </dgm:t>
    </dgm:pt>
    <dgm:pt modelId="{313354FE-947E-4C91-850E-55158EB5406E}" type="parTrans" cxnId="{DB01149F-013B-4AAC-83B8-EA5A02812FB1}">
      <dgm:prSet/>
      <dgm:spPr/>
      <dgm:t>
        <a:bodyPr/>
        <a:lstStyle/>
        <a:p>
          <a:endParaRPr lang="en-US">
            <a:latin typeface="+mj-lt"/>
          </a:endParaRPr>
        </a:p>
      </dgm:t>
    </dgm:pt>
    <dgm:pt modelId="{263CB43B-A0A5-48BB-9C20-6635267C3C22}" type="sibTrans" cxnId="{DB01149F-013B-4AAC-83B8-EA5A02812FB1}">
      <dgm:prSet/>
      <dgm:spPr/>
      <dgm:t>
        <a:bodyPr/>
        <a:lstStyle/>
        <a:p>
          <a:endParaRPr lang="en-US">
            <a:latin typeface="+mj-lt"/>
          </a:endParaRPr>
        </a:p>
      </dgm:t>
    </dgm:pt>
    <dgm:pt modelId="{FFA8810D-171E-4ADC-9CA8-AD57E9D504B9}">
      <dgm:prSet phldrT="[Text]" custT="1"/>
      <dgm:spPr/>
      <dgm:t>
        <a:bodyPr/>
        <a:lstStyle/>
        <a:p>
          <a:r>
            <a:rPr lang="en-US" sz="2000" dirty="0">
              <a:latin typeface="+mj-lt"/>
            </a:rPr>
            <a:t>Explore Data</a:t>
          </a:r>
        </a:p>
      </dgm:t>
    </dgm:pt>
    <dgm:pt modelId="{5D65951A-CE03-4794-9B2D-0A910A6F7FFB}" type="parTrans" cxnId="{E0CB53AF-1846-4839-A817-1BC95F8C73F9}">
      <dgm:prSet/>
      <dgm:spPr/>
      <dgm:t>
        <a:bodyPr/>
        <a:lstStyle/>
        <a:p>
          <a:endParaRPr lang="en-US">
            <a:latin typeface="+mj-lt"/>
          </a:endParaRPr>
        </a:p>
      </dgm:t>
    </dgm:pt>
    <dgm:pt modelId="{39C8D19E-6ADE-404A-843B-5F7020E72704}" type="sibTrans" cxnId="{E0CB53AF-1846-4839-A817-1BC95F8C73F9}">
      <dgm:prSet/>
      <dgm:spPr/>
      <dgm:t>
        <a:bodyPr/>
        <a:lstStyle/>
        <a:p>
          <a:endParaRPr lang="en-US">
            <a:latin typeface="+mj-lt"/>
          </a:endParaRPr>
        </a:p>
      </dgm:t>
    </dgm:pt>
    <dgm:pt modelId="{D66E06A0-8A7E-4EC6-8113-DDE9A8B91FA6}">
      <dgm:prSet phldrT="[Text]" custT="1"/>
      <dgm:spPr/>
      <dgm:t>
        <a:bodyPr/>
        <a:lstStyle/>
        <a:p>
          <a:pPr algn="ctr"/>
          <a:r>
            <a:rPr lang="en-US" sz="2800" dirty="0">
              <a:latin typeface="+mj-lt"/>
            </a:rPr>
            <a:t>Modeling</a:t>
          </a:r>
        </a:p>
      </dgm:t>
    </dgm:pt>
    <dgm:pt modelId="{C867E6D7-68AF-43C6-9E80-BCCDD787550D}" type="parTrans" cxnId="{BEEC91A6-BF3F-4E21-859A-6D47ACAB8869}">
      <dgm:prSet/>
      <dgm:spPr/>
      <dgm:t>
        <a:bodyPr/>
        <a:lstStyle/>
        <a:p>
          <a:endParaRPr lang="en-US">
            <a:latin typeface="+mj-lt"/>
          </a:endParaRPr>
        </a:p>
      </dgm:t>
    </dgm:pt>
    <dgm:pt modelId="{4B0A02DB-F299-4AF6-A72B-B326FF7FE0BF}" type="sibTrans" cxnId="{BEEC91A6-BF3F-4E21-859A-6D47ACAB8869}">
      <dgm:prSet/>
      <dgm:spPr/>
      <dgm:t>
        <a:bodyPr/>
        <a:lstStyle/>
        <a:p>
          <a:endParaRPr lang="en-US">
            <a:latin typeface="+mj-lt"/>
          </a:endParaRPr>
        </a:p>
      </dgm:t>
    </dgm:pt>
    <dgm:pt modelId="{E08D914F-4215-41A4-8173-F3CBF316F76B}">
      <dgm:prSet phldrT="[Text]" custT="1"/>
      <dgm:spPr/>
      <dgm:t>
        <a:bodyPr/>
        <a:lstStyle/>
        <a:p>
          <a:r>
            <a:rPr lang="en-US" sz="2000" dirty="0">
              <a:latin typeface="+mj-lt"/>
            </a:rPr>
            <a:t>Feature Selection</a:t>
          </a:r>
        </a:p>
      </dgm:t>
    </dgm:pt>
    <dgm:pt modelId="{6E6AFD42-BD05-4248-B472-1EFABC017324}" type="parTrans" cxnId="{61EC2C2C-336E-4152-BF38-E133255426BA}">
      <dgm:prSet/>
      <dgm:spPr/>
      <dgm:t>
        <a:bodyPr/>
        <a:lstStyle/>
        <a:p>
          <a:endParaRPr lang="en-US">
            <a:latin typeface="+mj-lt"/>
          </a:endParaRPr>
        </a:p>
      </dgm:t>
    </dgm:pt>
    <dgm:pt modelId="{1759AAC5-ADE9-4C55-8CBC-F1BA87C7A449}" type="sibTrans" cxnId="{61EC2C2C-336E-4152-BF38-E133255426BA}">
      <dgm:prSet/>
      <dgm:spPr/>
      <dgm:t>
        <a:bodyPr/>
        <a:lstStyle/>
        <a:p>
          <a:endParaRPr lang="en-US">
            <a:latin typeface="+mj-lt"/>
          </a:endParaRPr>
        </a:p>
      </dgm:t>
    </dgm:pt>
    <dgm:pt modelId="{EFB0480E-A451-4750-9076-B8DA17ACD683}">
      <dgm:prSet phldrT="[Text]" custT="1"/>
      <dgm:spPr/>
      <dgm:t>
        <a:bodyPr/>
        <a:lstStyle/>
        <a:p>
          <a:r>
            <a:rPr lang="en-US" sz="2000" dirty="0">
              <a:latin typeface="+mj-lt"/>
            </a:rPr>
            <a:t>Create and Train Model</a:t>
          </a:r>
        </a:p>
      </dgm:t>
    </dgm:pt>
    <dgm:pt modelId="{02255FE4-1BB8-44C8-8FC3-2DB4276D8435}" type="parTrans" cxnId="{F0686254-8BC6-438F-8EFC-387D3C1B4582}">
      <dgm:prSet/>
      <dgm:spPr/>
      <dgm:t>
        <a:bodyPr/>
        <a:lstStyle/>
        <a:p>
          <a:endParaRPr lang="en-US">
            <a:latin typeface="+mj-lt"/>
          </a:endParaRPr>
        </a:p>
      </dgm:t>
    </dgm:pt>
    <dgm:pt modelId="{7ECF0E78-DA31-4B08-B8BA-D36DB4135973}" type="sibTrans" cxnId="{F0686254-8BC6-438F-8EFC-387D3C1B4582}">
      <dgm:prSet/>
      <dgm:spPr/>
      <dgm:t>
        <a:bodyPr/>
        <a:lstStyle/>
        <a:p>
          <a:endParaRPr lang="en-US">
            <a:latin typeface="+mj-lt"/>
          </a:endParaRPr>
        </a:p>
      </dgm:t>
    </dgm:pt>
    <dgm:pt modelId="{31989D70-38F8-40B4-A5B4-5B64244B04DB}">
      <dgm:prSet phldrT="[Text]" custT="1"/>
      <dgm:spPr/>
      <dgm:t>
        <a:bodyPr/>
        <a:lstStyle/>
        <a:p>
          <a:pPr algn="ctr"/>
          <a:r>
            <a:rPr lang="en-US" sz="2800" dirty="0">
              <a:latin typeface="+mj-lt"/>
            </a:rPr>
            <a:t>Deployment</a:t>
          </a:r>
        </a:p>
      </dgm:t>
    </dgm:pt>
    <dgm:pt modelId="{E572721F-5C44-451C-B622-59B69949FB6F}" type="parTrans" cxnId="{991DC740-DAA8-4D0F-9BAB-A0D216E7CC9C}">
      <dgm:prSet/>
      <dgm:spPr/>
      <dgm:t>
        <a:bodyPr/>
        <a:lstStyle/>
        <a:p>
          <a:endParaRPr lang="en-US">
            <a:latin typeface="+mj-lt"/>
          </a:endParaRPr>
        </a:p>
      </dgm:t>
    </dgm:pt>
    <dgm:pt modelId="{FF3730C5-5E1C-4ACF-986C-1F8BDC2A87DC}" type="sibTrans" cxnId="{991DC740-DAA8-4D0F-9BAB-A0D216E7CC9C}">
      <dgm:prSet/>
      <dgm:spPr/>
      <dgm:t>
        <a:bodyPr/>
        <a:lstStyle/>
        <a:p>
          <a:endParaRPr lang="en-US">
            <a:latin typeface="+mj-lt"/>
          </a:endParaRPr>
        </a:p>
      </dgm:t>
    </dgm:pt>
    <dgm:pt modelId="{75DF6D0E-EF2D-4899-8D56-11F561E3DB25}">
      <dgm:prSet phldrT="[Text]" custT="1"/>
      <dgm:spPr/>
      <dgm:t>
        <a:bodyPr/>
        <a:lstStyle/>
        <a:p>
          <a:pPr algn="ctr"/>
          <a:r>
            <a:rPr lang="en-US" sz="2800" dirty="0">
              <a:latin typeface="+mj-lt"/>
            </a:rPr>
            <a:t>Customer Acceptance</a:t>
          </a:r>
        </a:p>
      </dgm:t>
    </dgm:pt>
    <dgm:pt modelId="{510C85D3-5932-4392-B61F-F44832C002FA}" type="parTrans" cxnId="{6D864F09-96B6-4444-95BB-D36241D055AD}">
      <dgm:prSet/>
      <dgm:spPr/>
      <dgm:t>
        <a:bodyPr/>
        <a:lstStyle/>
        <a:p>
          <a:endParaRPr lang="en-US">
            <a:latin typeface="+mj-lt"/>
          </a:endParaRPr>
        </a:p>
      </dgm:t>
    </dgm:pt>
    <dgm:pt modelId="{EEE1824F-AA0C-4316-B13D-ED5B6C4A0BFF}" type="sibTrans" cxnId="{6D864F09-96B6-4444-95BB-D36241D055AD}">
      <dgm:prSet/>
      <dgm:spPr/>
      <dgm:t>
        <a:bodyPr/>
        <a:lstStyle/>
        <a:p>
          <a:endParaRPr lang="en-US">
            <a:latin typeface="+mj-lt"/>
          </a:endParaRPr>
        </a:p>
      </dgm:t>
    </dgm:pt>
    <dgm:pt modelId="{07E81225-DE19-4D3E-99CD-FC123A33837F}">
      <dgm:prSet phldrT="[Text]" custT="1"/>
      <dgm:spPr/>
      <dgm:t>
        <a:bodyPr/>
        <a:lstStyle/>
        <a:p>
          <a:r>
            <a:rPr lang="en-US" sz="2000" dirty="0">
              <a:latin typeface="+mj-lt"/>
            </a:rPr>
            <a:t>Operationalize</a:t>
          </a:r>
        </a:p>
      </dgm:t>
    </dgm:pt>
    <dgm:pt modelId="{642D5DAC-991D-456E-978D-DDF8870668E2}" type="parTrans" cxnId="{F9E74B76-F3C8-474B-BE2E-672A4119380A}">
      <dgm:prSet/>
      <dgm:spPr/>
      <dgm:t>
        <a:bodyPr/>
        <a:lstStyle/>
        <a:p>
          <a:endParaRPr lang="en-US">
            <a:latin typeface="+mj-lt"/>
          </a:endParaRPr>
        </a:p>
      </dgm:t>
    </dgm:pt>
    <dgm:pt modelId="{71EEF2D0-2FC1-4663-8EEF-F8400FED6EFD}" type="sibTrans" cxnId="{F9E74B76-F3C8-474B-BE2E-672A4119380A}">
      <dgm:prSet/>
      <dgm:spPr/>
      <dgm:t>
        <a:bodyPr/>
        <a:lstStyle/>
        <a:p>
          <a:endParaRPr lang="en-US">
            <a:latin typeface="+mj-lt"/>
          </a:endParaRPr>
        </a:p>
      </dgm:t>
    </dgm:pt>
    <dgm:pt modelId="{0EBDD81E-61F5-4638-8D23-E64C5784A7CF}">
      <dgm:prSet phldrT="[Text]" custT="1"/>
      <dgm:spPr/>
      <dgm:t>
        <a:bodyPr/>
        <a:lstStyle/>
        <a:p>
          <a:r>
            <a:rPr lang="en-US" sz="2000" dirty="0">
              <a:latin typeface="+mj-lt"/>
            </a:rPr>
            <a:t>Testing and Validation</a:t>
          </a:r>
        </a:p>
      </dgm:t>
    </dgm:pt>
    <dgm:pt modelId="{5BB68B6B-2470-4B4F-B825-03319C46AB79}" type="parTrans" cxnId="{0652195D-79AA-41CB-A507-64DF25821FDC}">
      <dgm:prSet/>
      <dgm:spPr/>
      <dgm:t>
        <a:bodyPr/>
        <a:lstStyle/>
        <a:p>
          <a:endParaRPr lang="en-US">
            <a:latin typeface="+mj-lt"/>
          </a:endParaRPr>
        </a:p>
      </dgm:t>
    </dgm:pt>
    <dgm:pt modelId="{91158606-88ED-478A-99A3-FF66895B49FF}" type="sibTrans" cxnId="{0652195D-79AA-41CB-A507-64DF25821FDC}">
      <dgm:prSet/>
      <dgm:spPr/>
      <dgm:t>
        <a:bodyPr/>
        <a:lstStyle/>
        <a:p>
          <a:endParaRPr lang="en-US">
            <a:latin typeface="+mj-lt"/>
          </a:endParaRPr>
        </a:p>
      </dgm:t>
    </dgm:pt>
    <dgm:pt modelId="{8A560357-68DD-41D8-841B-C94F1FF7F8C1}">
      <dgm:prSet phldrT="[Text]" custT="1"/>
      <dgm:spPr/>
      <dgm:t>
        <a:bodyPr/>
        <a:lstStyle/>
        <a:p>
          <a:r>
            <a:rPr lang="en-US" sz="2000" dirty="0">
              <a:latin typeface="+mj-lt"/>
            </a:rPr>
            <a:t>Update Data</a:t>
          </a:r>
        </a:p>
      </dgm:t>
    </dgm:pt>
    <dgm:pt modelId="{3BC3B257-E716-47FF-9C4E-A1CCC502A26F}" type="parTrans" cxnId="{6D9D5740-A78E-432A-A19B-79A7629DFBD0}">
      <dgm:prSet/>
      <dgm:spPr/>
      <dgm:t>
        <a:bodyPr/>
        <a:lstStyle/>
        <a:p>
          <a:endParaRPr lang="en-US">
            <a:latin typeface="+mj-lt"/>
          </a:endParaRPr>
        </a:p>
      </dgm:t>
    </dgm:pt>
    <dgm:pt modelId="{0F75D6C4-A5C5-4C0B-A3E7-E1F9127F0B24}" type="sibTrans" cxnId="{6D9D5740-A78E-432A-A19B-79A7629DFBD0}">
      <dgm:prSet/>
      <dgm:spPr/>
      <dgm:t>
        <a:bodyPr/>
        <a:lstStyle/>
        <a:p>
          <a:endParaRPr lang="en-US">
            <a:latin typeface="+mj-lt"/>
          </a:endParaRPr>
        </a:p>
      </dgm:t>
    </dgm:pt>
    <dgm:pt modelId="{051E23BA-27D6-402B-8FD0-643279078F48}">
      <dgm:prSet phldrT="[Text]" custT="1"/>
      <dgm:spPr/>
      <dgm:t>
        <a:bodyPr/>
        <a:lstStyle/>
        <a:p>
          <a:r>
            <a:rPr lang="en-US" sz="2000" dirty="0">
              <a:latin typeface="+mj-lt"/>
            </a:rPr>
            <a:t>Handoff</a:t>
          </a:r>
        </a:p>
      </dgm:t>
    </dgm:pt>
    <dgm:pt modelId="{DA361144-F3E9-4156-9CC2-FE98E458196C}" type="parTrans" cxnId="{9D250ACB-3782-4169-9513-D5939A72E14C}">
      <dgm:prSet/>
      <dgm:spPr/>
      <dgm:t>
        <a:bodyPr/>
        <a:lstStyle/>
        <a:p>
          <a:endParaRPr lang="en-US">
            <a:latin typeface="+mj-lt"/>
          </a:endParaRPr>
        </a:p>
      </dgm:t>
    </dgm:pt>
    <dgm:pt modelId="{AE55AD9A-A016-48D5-8B34-AF4339F64545}" type="sibTrans" cxnId="{9D250ACB-3782-4169-9513-D5939A72E14C}">
      <dgm:prSet/>
      <dgm:spPr/>
      <dgm:t>
        <a:bodyPr/>
        <a:lstStyle/>
        <a:p>
          <a:endParaRPr lang="en-US">
            <a:latin typeface="+mj-lt"/>
          </a:endParaRPr>
        </a:p>
      </dgm:t>
    </dgm:pt>
    <dgm:pt modelId="{22DA92B9-9C40-4A25-8285-966799791BE7}">
      <dgm:prSet phldrT="[Text]" custT="1"/>
      <dgm:spPr/>
      <dgm:t>
        <a:bodyPr/>
        <a:lstStyle/>
        <a:p>
          <a:r>
            <a:rPr lang="en-US" sz="2000" dirty="0">
              <a:latin typeface="+mj-lt"/>
            </a:rPr>
            <a:t>Re-train and re-score</a:t>
          </a:r>
        </a:p>
      </dgm:t>
    </dgm:pt>
    <dgm:pt modelId="{31A0D76F-F3CA-4A56-BA36-A4E6E0932F46}" type="parTrans" cxnId="{0E99CA05-F61F-4393-A01F-8CCEDBA18F50}">
      <dgm:prSet/>
      <dgm:spPr/>
      <dgm:t>
        <a:bodyPr/>
        <a:lstStyle/>
        <a:p>
          <a:endParaRPr lang="en-US">
            <a:latin typeface="+mj-lt"/>
          </a:endParaRPr>
        </a:p>
      </dgm:t>
    </dgm:pt>
    <dgm:pt modelId="{C2D43770-B53D-4E3F-BFD7-DA47BF161F8F}" type="sibTrans" cxnId="{0E99CA05-F61F-4393-A01F-8CCEDBA18F50}">
      <dgm:prSet/>
      <dgm:spPr/>
      <dgm:t>
        <a:bodyPr/>
        <a:lstStyle/>
        <a:p>
          <a:endParaRPr lang="en-US">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DDE004FE-29B7-4A52-86FC-2EB3E9848396}" type="presOf" srcId="{31989D70-38F8-40B4-A5B4-5B64244B04DB}" destId="{C971C0CD-D6D6-4BD2-B517-483DD2B85EA0}" srcOrd="0" destOrd="0" presId="urn:microsoft.com/office/officeart/2005/8/layout/vList5"/>
    <dgm:cxn modelId="{1FC3DAAC-2674-4AC0-A681-6AC6E1E041FE}" type="presOf" srcId="{07E81225-DE19-4D3E-99CD-FC123A33837F}" destId="{DE1FE771-1582-4775-9E8F-B758D933162D}" srcOrd="0" destOrd="0" presId="urn:microsoft.com/office/officeart/2005/8/layout/vList5"/>
    <dgm:cxn modelId="{60DB5F81-807B-4DAD-8ED9-6DCE2A60111F}" type="presOf" srcId="{8589F281-C004-49C2-9A17-144391E503DE}" destId="{43C6ABD0-F64A-458E-8A26-0D837897DC64}"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8122CC33-B4F2-4AA4-9832-D53CD089768C}" type="presOf" srcId="{75DF6D0E-EF2D-4899-8D56-11F561E3DB25}" destId="{C5DBDEB5-64EF-486D-ADE8-9AD2774135B2}" srcOrd="0" destOrd="0" presId="urn:microsoft.com/office/officeart/2005/8/layout/vList5"/>
    <dgm:cxn modelId="{657DF6AF-D666-4D2C-A115-75BA748559C6}" type="presOf" srcId="{8A560357-68DD-41D8-841B-C94F1FF7F8C1}" destId="{B35FD520-5FF0-41BD-887C-8B0911FFCB12}" srcOrd="0" destOrd="2" presId="urn:microsoft.com/office/officeart/2005/8/layout/vList5"/>
    <dgm:cxn modelId="{2178D97F-3CAA-4CEB-BCA2-825BD11AB20F}" type="presOf" srcId="{FFA8810D-171E-4ADC-9CA8-AD57E9D504B9}" destId="{B35FD520-5FF0-41BD-887C-8B0911FFCB12}" srcOrd="0" destOrd="1"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6D9D5740-A78E-432A-A19B-79A7629DFBD0}" srcId="{F1A8E0FB-6830-44B9-AD5D-2C6541803F4D}" destId="{8A560357-68DD-41D8-841B-C94F1FF7F8C1}" srcOrd="2" destOrd="0" parTransId="{3BC3B257-E716-47FF-9C4E-A1CCC502A26F}" sibTransId="{0F75D6C4-A5C5-4C0B-A3E7-E1F9127F0B24}"/>
    <dgm:cxn modelId="{DB01149F-013B-4AAC-83B8-EA5A02812FB1}" srcId="{F1A8E0FB-6830-44B9-AD5D-2C6541803F4D}" destId="{6DCAF490-84DF-45AB-95F8-850141BC8BDF}" srcOrd="0" destOrd="0" parTransId="{313354FE-947E-4C91-850E-55158EB5406E}" sibTransId="{263CB43B-A0A5-48BB-9C20-6635267C3C22}"/>
    <dgm:cxn modelId="{E0CB53AF-1846-4839-A817-1BC95F8C73F9}" srcId="{F1A8E0FB-6830-44B9-AD5D-2C6541803F4D}" destId="{FFA8810D-171E-4ADC-9CA8-AD57E9D504B9}" srcOrd="1" destOrd="0" parTransId="{5D65951A-CE03-4794-9B2D-0A910A6F7FFB}" sibTransId="{39C8D19E-6ADE-404A-843B-5F7020E72704}"/>
    <dgm:cxn modelId="{0E99CA05-F61F-4393-A01F-8CCEDBA18F50}" srcId="{75DF6D0E-EF2D-4899-8D56-11F561E3DB25}" destId="{22DA92B9-9C40-4A25-8285-966799791BE7}" srcOrd="2" destOrd="0" parTransId="{31A0D76F-F3CA-4A56-BA36-A4E6E0932F46}" sibTransId="{C2D43770-B53D-4E3F-BFD7-DA47BF161F8F}"/>
    <dgm:cxn modelId="{F6DB5C63-69FA-4FC9-BB9C-7D6AEF8B14EB}" type="presOf" srcId="{EFB0480E-A451-4750-9076-B8DA17ACD683}" destId="{EF322D6C-1CB6-431F-8B42-A64D898D2824}" srcOrd="0" destOrd="1" presId="urn:microsoft.com/office/officeart/2005/8/layout/vList5"/>
    <dgm:cxn modelId="{BEEC91A6-BF3F-4E21-859A-6D47ACAB8869}" srcId="{A6842990-62A4-4545-B120-1F8AF25A0D6E}" destId="{D66E06A0-8A7E-4EC6-8113-DDE9A8B91FA6}" srcOrd="2" destOrd="0" parTransId="{C867E6D7-68AF-43C6-9E80-BCCDD787550D}" sibTransId="{4B0A02DB-F299-4AF6-A72B-B326FF7FE0BF}"/>
    <dgm:cxn modelId="{9197056C-C44F-4A04-AEB6-8E23C28CFBCA}" type="presOf" srcId="{D66E06A0-8A7E-4EC6-8113-DDE9A8B91FA6}" destId="{D8CBC06D-2193-488F-8EDE-5FAA991E0B6B}"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61EC2C2C-336E-4152-BF38-E133255426BA}" srcId="{D66E06A0-8A7E-4EC6-8113-DDE9A8B91FA6}" destId="{E08D914F-4215-41A4-8173-F3CBF316F76B}" srcOrd="0" destOrd="0" parTransId="{6E6AFD42-BD05-4248-B472-1EFABC017324}" sibTransId="{1759AAC5-ADE9-4C55-8CBC-F1BA87C7A449}"/>
    <dgm:cxn modelId="{B844C6F1-2818-4F3A-97BB-A513A7A6487D}" srcId="{0FF8BA2A-500B-413D-8B7A-0FD72A53075A}" destId="{8589F281-C004-49C2-9A17-144391E503DE}" srcOrd="0" destOrd="0" parTransId="{68ACA663-A4B5-4322-A79B-E6FDA765E412}" sibTransId="{C3FF912E-6EAA-40C0-8E91-AAAED8175040}"/>
    <dgm:cxn modelId="{A7498686-3363-4727-9125-3753C7FB4287}" type="presOf" srcId="{A6842990-62A4-4545-B120-1F8AF25A0D6E}" destId="{C5ED45AB-5708-4618-8F2A-585D84BC9EAD}" srcOrd="0" destOrd="0" presId="urn:microsoft.com/office/officeart/2005/8/layout/vList5"/>
    <dgm:cxn modelId="{F4DF8B2E-967B-4C23-9FF5-BB008183100C}" type="presOf" srcId="{F1A8E0FB-6830-44B9-AD5D-2C6541803F4D}" destId="{3E606814-09D9-4B4C-8F40-66F312978EEB}" srcOrd="0" destOrd="0" presId="urn:microsoft.com/office/officeart/2005/8/layout/vList5"/>
    <dgm:cxn modelId="{ACACF1CD-A9C0-4633-8495-72FF45057E3A}" type="presOf" srcId="{7C9DA717-4609-4F35-9627-FBCE587B2E07}" destId="{43C6ABD0-F64A-458E-8A26-0D837897DC64}" srcOrd="0" destOrd="1" presId="urn:microsoft.com/office/officeart/2005/8/layout/vList5"/>
    <dgm:cxn modelId="{991DC740-DAA8-4D0F-9BAB-A0D216E7CC9C}" srcId="{A6842990-62A4-4545-B120-1F8AF25A0D6E}" destId="{31989D70-38F8-40B4-A5B4-5B64244B04DB}" srcOrd="3" destOrd="0" parTransId="{E572721F-5C44-451C-B622-59B69949FB6F}" sibTransId="{FF3730C5-5E1C-4ACF-986C-1F8BDC2A87DC}"/>
    <dgm:cxn modelId="{A346880C-19BB-492E-86E8-A5888A7956E2}" srcId="{A6842990-62A4-4545-B120-1F8AF25A0D6E}" destId="{0FF8BA2A-500B-413D-8B7A-0FD72A53075A}" srcOrd="0" destOrd="0" parTransId="{A445CB5E-895F-4150-B184-2C8283752FC5}" sibTransId="{F4903262-3BB8-4A76-A3AA-54C0993BC220}"/>
    <dgm:cxn modelId="{FC9795E3-DBDF-499A-B2B6-4B8E6CA578BE}" type="presOf" srcId="{E08D914F-4215-41A4-8173-F3CBF316F76B}" destId="{EF322D6C-1CB6-431F-8B42-A64D898D2824}" srcOrd="0" destOrd="0" presId="urn:microsoft.com/office/officeart/2005/8/layout/vList5"/>
    <dgm:cxn modelId="{6D864F09-96B6-4444-95BB-D36241D055AD}" srcId="{A6842990-62A4-4545-B120-1F8AF25A0D6E}" destId="{75DF6D0E-EF2D-4899-8D56-11F561E3DB25}" srcOrd="4" destOrd="0" parTransId="{510C85D3-5932-4392-B61F-F44832C002FA}" sibTransId="{EEE1824F-AA0C-4316-B13D-ED5B6C4A0BFF}"/>
    <dgm:cxn modelId="{D9C32539-B0FF-4269-910E-8E2F3FB2481A}" type="presOf" srcId="{6DCAF490-84DF-45AB-95F8-850141BC8BDF}" destId="{B35FD520-5FF0-41BD-887C-8B0911FFCB12}"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0652195D-79AA-41CB-A507-64DF25821FDC}" srcId="{75DF6D0E-EF2D-4899-8D56-11F561E3DB25}" destId="{0EBDD81E-61F5-4638-8D23-E64C5784A7CF}" srcOrd="0" destOrd="0" parTransId="{5BB68B6B-2470-4B4F-B825-03319C46AB79}" sibTransId="{91158606-88ED-478A-99A3-FF66895B49FF}"/>
    <dgm:cxn modelId="{DA864F5A-43C0-4EAB-ACD8-C653DCDBC285}" srcId="{A6842990-62A4-4545-B120-1F8AF25A0D6E}" destId="{F1A8E0FB-6830-44B9-AD5D-2C6541803F4D}" srcOrd="1" destOrd="0" parTransId="{BA9882FF-0D62-440B-AE35-07B5440B7352}" sibTransId="{BE3BCC92-A824-45B0-AD74-589AA75A91ED}"/>
    <dgm:cxn modelId="{78B26055-4003-4B61-B1A2-86AC6919F907}" type="presOf" srcId="{22DA92B9-9C40-4A25-8285-966799791BE7}" destId="{E36319A3-4DDD-4596-A48B-3AFC2FB82E08}" srcOrd="0" destOrd="2" presId="urn:microsoft.com/office/officeart/2005/8/layout/vList5"/>
    <dgm:cxn modelId="{A345E6FB-E582-491A-BAAE-F2A1141E8D26}" type="presOf" srcId="{0FF8BA2A-500B-413D-8B7A-0FD72A53075A}" destId="{FCE31E78-3DAC-4692-A464-D0C835B3F5C0}"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69A69-DF68-414D-8EA4-5B891DFFA5AF}"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US"/>
        </a:p>
      </dgm:t>
    </dgm:pt>
    <dgm:pt modelId="{01BDD74D-C028-4813-9A40-60C9E2F57DB0}">
      <dgm:prSet phldrT="[Text]"/>
      <dgm:spPr/>
      <dgm:t>
        <a:bodyPr/>
        <a:lstStyle/>
        <a:p>
          <a:r>
            <a:rPr lang="en-US" dirty="0">
              <a:latin typeface="+mj-lt"/>
            </a:rPr>
            <a:t>Cortana, Cognitive Services, Bot Framework</a:t>
          </a:r>
        </a:p>
      </dgm:t>
    </dgm:pt>
    <dgm:pt modelId="{B1B801B5-C3BE-4F62-9805-943F9ECCC34B}" type="parTrans" cxnId="{E9CD9087-4D76-4DCC-976E-CEF58E4BDA7B}">
      <dgm:prSet/>
      <dgm:spPr/>
      <dgm:t>
        <a:bodyPr/>
        <a:lstStyle/>
        <a:p>
          <a:endParaRPr lang="en-US">
            <a:latin typeface="+mj-lt"/>
          </a:endParaRPr>
        </a:p>
      </dgm:t>
    </dgm:pt>
    <dgm:pt modelId="{F35B3DDF-F275-4912-BB0B-8814AF11EBD0}" type="sibTrans" cxnId="{E9CD9087-4D76-4DCC-976E-CEF58E4BDA7B}">
      <dgm:prSet/>
      <dgm:spPr/>
      <dgm:t>
        <a:bodyPr/>
        <a:lstStyle/>
        <a:p>
          <a:endParaRPr lang="en-US">
            <a:latin typeface="+mj-lt"/>
          </a:endParaRPr>
        </a:p>
      </dgm:t>
    </dgm:pt>
    <dgm:pt modelId="{B1A5E10D-28EF-4A53-BB42-ADFCEDD33914}">
      <dgm:prSet phldrT="[Text]"/>
      <dgm:spPr/>
      <dgm:t>
        <a:bodyPr/>
        <a:lstStyle/>
        <a:p>
          <a:r>
            <a:rPr lang="en-US" dirty="0">
              <a:latin typeface="+mj-lt"/>
            </a:rPr>
            <a:t>Power BI</a:t>
          </a:r>
        </a:p>
      </dgm:t>
    </dgm:pt>
    <dgm:pt modelId="{4330C9E9-E525-4CE3-8D83-79DC3A7B548F}" type="parTrans" cxnId="{6C569132-71B0-4D77-BA25-C5457021688A}">
      <dgm:prSet/>
      <dgm:spPr/>
      <dgm:t>
        <a:bodyPr/>
        <a:lstStyle/>
        <a:p>
          <a:endParaRPr lang="en-US">
            <a:latin typeface="+mj-lt"/>
          </a:endParaRPr>
        </a:p>
      </dgm:t>
    </dgm:pt>
    <dgm:pt modelId="{EE6CE372-F5B4-4C65-BB47-2D0CBB1D465F}" type="sibTrans" cxnId="{6C569132-71B0-4D77-BA25-C5457021688A}">
      <dgm:prSet/>
      <dgm:spPr/>
      <dgm:t>
        <a:bodyPr/>
        <a:lstStyle/>
        <a:p>
          <a:endParaRPr lang="en-US">
            <a:latin typeface="+mj-lt"/>
          </a:endParaRPr>
        </a:p>
      </dgm:t>
    </dgm:pt>
    <dgm:pt modelId="{EA167186-6F53-4DC7-A045-E6417D37BF33}">
      <dgm:prSet phldrT="[Text]"/>
      <dgm:spPr/>
      <dgm:t>
        <a:bodyPr/>
        <a:lstStyle/>
        <a:p>
          <a:r>
            <a:rPr lang="en-US" dirty="0">
              <a:latin typeface="+mj-lt"/>
            </a:rPr>
            <a:t>HDInsight</a:t>
          </a:r>
        </a:p>
      </dgm:t>
    </dgm:pt>
    <dgm:pt modelId="{AA45AC8D-893E-49DB-8316-613BBB5646B5}" type="parTrans" cxnId="{8A6687E5-21B2-435D-B10C-332268480112}">
      <dgm:prSet/>
      <dgm:spPr/>
      <dgm:t>
        <a:bodyPr/>
        <a:lstStyle/>
        <a:p>
          <a:endParaRPr lang="en-US">
            <a:latin typeface="+mj-lt"/>
          </a:endParaRPr>
        </a:p>
      </dgm:t>
    </dgm:pt>
    <dgm:pt modelId="{9FE0364B-209B-4506-9049-4401EA19AFBC}" type="sibTrans" cxnId="{8A6687E5-21B2-435D-B10C-332268480112}">
      <dgm:prSet/>
      <dgm:spPr/>
      <dgm:t>
        <a:bodyPr/>
        <a:lstStyle/>
        <a:p>
          <a:endParaRPr lang="en-US">
            <a:latin typeface="+mj-lt"/>
          </a:endParaRPr>
        </a:p>
      </dgm:t>
    </dgm:pt>
    <dgm:pt modelId="{AB393BA1-5855-49E3-9B86-59C4B29CEA69}">
      <dgm:prSet phldrT="[Text]"/>
      <dgm:spPr/>
      <dgm:t>
        <a:bodyPr/>
        <a:lstStyle/>
        <a:p>
          <a:r>
            <a:rPr lang="en-US" dirty="0">
              <a:latin typeface="+mj-lt"/>
            </a:rPr>
            <a:t>Stream Analytics</a:t>
          </a:r>
        </a:p>
      </dgm:t>
    </dgm:pt>
    <dgm:pt modelId="{FB136A78-F087-494B-A4DD-4AF3EF01BF04}" type="parTrans" cxnId="{F3ED81DC-2C51-47EE-A31F-B6E976CD6458}">
      <dgm:prSet/>
      <dgm:spPr/>
      <dgm:t>
        <a:bodyPr/>
        <a:lstStyle/>
        <a:p>
          <a:endParaRPr lang="en-US">
            <a:latin typeface="+mj-lt"/>
          </a:endParaRPr>
        </a:p>
      </dgm:t>
    </dgm:pt>
    <dgm:pt modelId="{CFE1A1C0-1939-44E8-B395-EE878B1AED03}" type="sibTrans" cxnId="{F3ED81DC-2C51-47EE-A31F-B6E976CD6458}">
      <dgm:prSet/>
      <dgm:spPr/>
      <dgm:t>
        <a:bodyPr/>
        <a:lstStyle/>
        <a:p>
          <a:endParaRPr lang="en-US">
            <a:latin typeface="+mj-lt"/>
          </a:endParaRPr>
        </a:p>
      </dgm:t>
    </dgm:pt>
    <dgm:pt modelId="{CE92E143-7827-4B23-958C-F5E2952926EC}">
      <dgm:prSet phldrT="[Text]"/>
      <dgm:spPr/>
      <dgm:t>
        <a:bodyPr/>
        <a:lstStyle/>
        <a:p>
          <a:r>
            <a:rPr lang="en-US" dirty="0">
              <a:latin typeface="+mj-lt"/>
            </a:rPr>
            <a:t>Azure Machine Learning (MRS)</a:t>
          </a:r>
        </a:p>
      </dgm:t>
    </dgm:pt>
    <dgm:pt modelId="{C4D32C04-360F-4F8D-8B67-B5640F4A6D8F}" type="parTrans" cxnId="{047C46A9-F2CD-4146-951F-467E5F8CB8ED}">
      <dgm:prSet/>
      <dgm:spPr/>
      <dgm:t>
        <a:bodyPr/>
        <a:lstStyle/>
        <a:p>
          <a:endParaRPr lang="en-US">
            <a:latin typeface="+mj-lt"/>
          </a:endParaRPr>
        </a:p>
      </dgm:t>
    </dgm:pt>
    <dgm:pt modelId="{9E9FB500-C656-4896-8D25-03917B48704C}" type="sibTrans" cxnId="{047C46A9-F2CD-4146-951F-467E5F8CB8ED}">
      <dgm:prSet/>
      <dgm:spPr/>
      <dgm:t>
        <a:bodyPr/>
        <a:lstStyle/>
        <a:p>
          <a:endParaRPr lang="en-US">
            <a:latin typeface="+mj-lt"/>
          </a:endParaRPr>
        </a:p>
      </dgm:t>
    </dgm:pt>
    <dgm:pt modelId="{011E79D2-CE12-4ACC-B4D0-D9E003466911}">
      <dgm:prSet phldrT="[Text]"/>
      <dgm:spPr/>
      <dgm:t>
        <a:bodyPr/>
        <a:lstStyle/>
        <a:p>
          <a:r>
            <a:rPr lang="en-US" dirty="0">
              <a:latin typeface="+mj-lt"/>
            </a:rPr>
            <a:t>SQL Data Warehouse (SQL DB, Document DB)</a:t>
          </a:r>
        </a:p>
      </dgm:t>
    </dgm:pt>
    <dgm:pt modelId="{29814D48-68C9-4F1B-A742-4632C8E2EA9C}" type="parTrans" cxnId="{F7E6D72A-5B0B-4536-9DE8-41E4810247B9}">
      <dgm:prSet/>
      <dgm:spPr/>
      <dgm:t>
        <a:bodyPr/>
        <a:lstStyle/>
        <a:p>
          <a:endParaRPr lang="en-US">
            <a:latin typeface="+mj-lt"/>
          </a:endParaRPr>
        </a:p>
      </dgm:t>
    </dgm:pt>
    <dgm:pt modelId="{46FBF3BF-5D0C-4A35-BF9D-1D6E2F785FEA}" type="sibTrans" cxnId="{F7E6D72A-5B0B-4536-9DE8-41E4810247B9}">
      <dgm:prSet/>
      <dgm:spPr/>
      <dgm:t>
        <a:bodyPr/>
        <a:lstStyle/>
        <a:p>
          <a:endParaRPr lang="en-US">
            <a:latin typeface="+mj-lt"/>
          </a:endParaRPr>
        </a:p>
      </dgm:t>
    </dgm:pt>
    <dgm:pt modelId="{A7635277-B6AF-417B-AB49-E517FD333C49}">
      <dgm:prSet phldrT="[Text]"/>
      <dgm:spPr/>
      <dgm:t>
        <a:bodyPr/>
        <a:lstStyle/>
        <a:p>
          <a:r>
            <a:rPr lang="en-US" dirty="0">
              <a:latin typeface="+mj-lt"/>
            </a:rPr>
            <a:t>Data Lake</a:t>
          </a:r>
        </a:p>
      </dgm:t>
    </dgm:pt>
    <dgm:pt modelId="{C477E470-852C-42A8-B063-8341FC3C990C}" type="parTrans" cxnId="{876943E5-6311-4C46-B02D-095CFB15C899}">
      <dgm:prSet/>
      <dgm:spPr/>
      <dgm:t>
        <a:bodyPr/>
        <a:lstStyle/>
        <a:p>
          <a:endParaRPr lang="en-US">
            <a:latin typeface="+mj-lt"/>
          </a:endParaRPr>
        </a:p>
      </dgm:t>
    </dgm:pt>
    <dgm:pt modelId="{71F53B31-01A5-4EDB-848A-6A0AD6C5A84A}" type="sibTrans" cxnId="{876943E5-6311-4C46-B02D-095CFB15C899}">
      <dgm:prSet/>
      <dgm:spPr/>
      <dgm:t>
        <a:bodyPr/>
        <a:lstStyle/>
        <a:p>
          <a:endParaRPr lang="en-US">
            <a:latin typeface="+mj-lt"/>
          </a:endParaRPr>
        </a:p>
      </dgm:t>
    </dgm:pt>
    <dgm:pt modelId="{C693AF90-2E67-4389-9BB6-C5D2CAEEC1FF}">
      <dgm:prSet phldrT="[Text]"/>
      <dgm:spPr/>
      <dgm:t>
        <a:bodyPr/>
        <a:lstStyle/>
        <a:p>
          <a:r>
            <a:rPr lang="en-US" dirty="0">
              <a:latin typeface="+mj-lt"/>
            </a:rPr>
            <a:t>Event Hubs</a:t>
          </a:r>
        </a:p>
      </dgm:t>
    </dgm:pt>
    <dgm:pt modelId="{00079A4F-B938-401D-9474-8F2025C874A4}" type="parTrans" cxnId="{C1692AC0-BA0F-45DE-B396-12372577650D}">
      <dgm:prSet/>
      <dgm:spPr/>
      <dgm:t>
        <a:bodyPr/>
        <a:lstStyle/>
        <a:p>
          <a:endParaRPr lang="en-US">
            <a:latin typeface="+mj-lt"/>
          </a:endParaRPr>
        </a:p>
      </dgm:t>
    </dgm:pt>
    <dgm:pt modelId="{D443B56A-500B-4402-B1F6-0F52B8475755}" type="sibTrans" cxnId="{C1692AC0-BA0F-45DE-B396-12372577650D}">
      <dgm:prSet/>
      <dgm:spPr/>
      <dgm:t>
        <a:bodyPr/>
        <a:lstStyle/>
        <a:p>
          <a:endParaRPr lang="en-US">
            <a:latin typeface="+mj-lt"/>
          </a:endParaRPr>
        </a:p>
      </dgm:t>
    </dgm:pt>
    <dgm:pt modelId="{64841DF3-12D3-4C8A-A2EA-2845EC9F38D7}">
      <dgm:prSet phldrT="[Text]"/>
      <dgm:spPr/>
      <dgm:t>
        <a:bodyPr/>
        <a:lstStyle/>
        <a:p>
          <a:r>
            <a:rPr lang="en-US" dirty="0">
              <a:latin typeface="+mj-lt"/>
            </a:rPr>
            <a:t>Data Factory</a:t>
          </a:r>
        </a:p>
      </dgm:t>
    </dgm:pt>
    <dgm:pt modelId="{A9E857A5-108E-46DC-B1FD-F3877D7A6824}" type="parTrans" cxnId="{48C0D9DC-8DEF-4A18-A0E2-0A591D1D23D4}">
      <dgm:prSet/>
      <dgm:spPr/>
      <dgm:t>
        <a:bodyPr/>
        <a:lstStyle/>
        <a:p>
          <a:endParaRPr lang="en-US">
            <a:latin typeface="+mj-lt"/>
          </a:endParaRPr>
        </a:p>
      </dgm:t>
    </dgm:pt>
    <dgm:pt modelId="{063C695B-C458-492E-9DD8-8C80EDD037E4}" type="sibTrans" cxnId="{48C0D9DC-8DEF-4A18-A0E2-0A591D1D23D4}">
      <dgm:prSet/>
      <dgm:spPr/>
      <dgm:t>
        <a:bodyPr/>
        <a:lstStyle/>
        <a:p>
          <a:endParaRPr lang="en-US">
            <a:latin typeface="+mj-lt"/>
          </a:endParaRPr>
        </a:p>
      </dgm:t>
    </dgm:pt>
    <dgm:pt modelId="{F29A499B-128E-4ED9-A5CE-D3EC6833A092}">
      <dgm:prSet phldrT="[Text]"/>
      <dgm:spPr/>
      <dgm:t>
        <a:bodyPr/>
        <a:lstStyle/>
        <a:p>
          <a:r>
            <a:rPr lang="en-US" dirty="0">
              <a:latin typeface="+mj-lt"/>
            </a:rPr>
            <a:t>Data Catalog</a:t>
          </a:r>
        </a:p>
      </dgm:t>
    </dgm:pt>
    <dgm:pt modelId="{CDD56826-666D-4326-B961-511482B1AE98}" type="parTrans" cxnId="{201FA9D4-3A6B-489F-B035-67218D0EF8D5}">
      <dgm:prSet/>
      <dgm:spPr/>
      <dgm:t>
        <a:bodyPr/>
        <a:lstStyle/>
        <a:p>
          <a:endParaRPr lang="en-US">
            <a:latin typeface="+mj-lt"/>
          </a:endParaRPr>
        </a:p>
      </dgm:t>
    </dgm:pt>
    <dgm:pt modelId="{34E1B6F7-AFA1-45F6-B66D-CE24B6F4F3E6}" type="sibTrans" cxnId="{201FA9D4-3A6B-489F-B035-67218D0EF8D5}">
      <dgm:prSet/>
      <dgm:spPr/>
      <dgm:t>
        <a:bodyPr/>
        <a:lstStyle/>
        <a:p>
          <a:endParaRPr lang="en-US">
            <a:latin typeface="+mj-lt"/>
          </a:endParaRPr>
        </a:p>
      </dgm:t>
    </dgm:pt>
    <dgm:pt modelId="{87EED9D7-F903-415E-8AD5-FBB20E57F17C}">
      <dgm:prSet phldrT="[Text]"/>
      <dgm:spPr/>
      <dgm:t>
        <a:bodyPr/>
        <a:lstStyle/>
        <a:p>
          <a:r>
            <a:rPr lang="en-US" dirty="0">
              <a:latin typeface="+mj-lt"/>
            </a:rPr>
            <a:t>Microsoft Azure</a:t>
          </a:r>
        </a:p>
      </dgm:t>
    </dgm:pt>
    <dgm:pt modelId="{9CF7ABFF-4CAE-47CB-923D-1BC6D6E97E96}" type="parTrans" cxnId="{DB6381F9-22D0-4EC2-89ED-F9723FBC122B}">
      <dgm:prSet/>
      <dgm:spPr/>
      <dgm:t>
        <a:bodyPr/>
        <a:lstStyle/>
        <a:p>
          <a:endParaRPr lang="en-US">
            <a:latin typeface="+mj-lt"/>
          </a:endParaRPr>
        </a:p>
      </dgm:t>
    </dgm:pt>
    <dgm:pt modelId="{845A9F58-8459-4120-83F7-C236F902D2A4}" type="sibTrans" cxnId="{DB6381F9-22D0-4EC2-89ED-F9723FBC122B}">
      <dgm:prSet/>
      <dgm:spPr/>
      <dgm:t>
        <a:bodyPr/>
        <a:lstStyle/>
        <a:p>
          <a:endParaRPr lang="en-US">
            <a:latin typeface="+mj-lt"/>
          </a:endParaRPr>
        </a:p>
      </dgm:t>
    </dgm:pt>
    <dgm:pt modelId="{3245D8A3-8E5E-4370-9560-7D50F08D1AAC}" type="pres">
      <dgm:prSet presAssocID="{8DA69A69-DF68-414D-8EA4-5B891DFFA5AF}" presName="linear" presStyleCnt="0">
        <dgm:presLayoutVars>
          <dgm:dir/>
          <dgm:resizeHandles val="exact"/>
        </dgm:presLayoutVars>
      </dgm:prSet>
      <dgm:spPr/>
    </dgm:pt>
    <dgm:pt modelId="{591064D2-3FD8-4EBB-A7F6-6190915D84B9}" type="pres">
      <dgm:prSet presAssocID="{01BDD74D-C028-4813-9A40-60C9E2F57DB0}" presName="comp" presStyleCnt="0"/>
      <dgm:spPr/>
    </dgm:pt>
    <dgm:pt modelId="{38C1AABC-2A80-4D18-AB70-CD76795B5F08}" type="pres">
      <dgm:prSet presAssocID="{01BDD74D-C028-4813-9A40-60C9E2F57DB0}" presName="box" presStyleLbl="node1" presStyleIdx="0" presStyleCnt="11"/>
      <dgm:spPr/>
    </dgm:pt>
    <dgm:pt modelId="{36A321AB-B414-459A-92C0-C559ED15EF30}" type="pres">
      <dgm:prSet presAssocID="{01BDD74D-C028-4813-9A40-60C9E2F57DB0}" presName="img" presStyleLbl="fgImgPlace1" presStyleIdx="0" presStyleCnt="11" custScaleX="60155" custLinFactNeighborX="-20488" custLinFactNeighborY="-537"/>
      <dgm:spPr>
        <a:blipFill rotWithShape="1">
          <a:blip xmlns:r="http://schemas.openxmlformats.org/officeDocument/2006/relationships" r:embed="rId1"/>
          <a:stretch>
            <a:fillRect/>
          </a:stretch>
        </a:blipFill>
      </dgm:spPr>
    </dgm:pt>
    <dgm:pt modelId="{28517874-F162-4DF2-9EB3-F83C7A652985}" type="pres">
      <dgm:prSet presAssocID="{01BDD74D-C028-4813-9A40-60C9E2F57DB0}" presName="text" presStyleLbl="node1" presStyleIdx="0" presStyleCnt="11">
        <dgm:presLayoutVars>
          <dgm:bulletEnabled val="1"/>
        </dgm:presLayoutVars>
      </dgm:prSet>
      <dgm:spPr/>
    </dgm:pt>
    <dgm:pt modelId="{792ED8B5-2DD0-439D-81C0-CD908D092B9B}" type="pres">
      <dgm:prSet presAssocID="{F35B3DDF-F275-4912-BB0B-8814AF11EBD0}" presName="spacer" presStyleCnt="0"/>
      <dgm:spPr/>
    </dgm:pt>
    <dgm:pt modelId="{5CCFB758-000F-4683-BD12-C441C92A1487}" type="pres">
      <dgm:prSet presAssocID="{B1A5E10D-28EF-4A53-BB42-ADFCEDD33914}" presName="comp" presStyleCnt="0"/>
      <dgm:spPr/>
    </dgm:pt>
    <dgm:pt modelId="{72FDBD55-6070-4E85-AA3A-6F7522DCF49F}" type="pres">
      <dgm:prSet presAssocID="{B1A5E10D-28EF-4A53-BB42-ADFCEDD33914}" presName="box" presStyleLbl="node1" presStyleIdx="1" presStyleCnt="11"/>
      <dgm:spPr/>
    </dgm:pt>
    <dgm:pt modelId="{49D4FFC3-C990-4FEA-ADFC-9F2B001FE866}" type="pres">
      <dgm:prSet presAssocID="{B1A5E10D-28EF-4A53-BB42-ADFCEDD33914}" presName="img" presStyleLbl="fgImgPlace1" presStyleIdx="1" presStyleCnt="11" custScaleX="60155" custLinFactNeighborX="-20488" custLinFactNeighborY="-537"/>
      <dgm:spPr>
        <a:blipFill rotWithShape="1">
          <a:blip xmlns:r="http://schemas.openxmlformats.org/officeDocument/2006/relationships" r:embed="rId2"/>
          <a:stretch>
            <a:fillRect/>
          </a:stretch>
        </a:blipFill>
      </dgm:spPr>
    </dgm:pt>
    <dgm:pt modelId="{1A6920FE-A97C-4482-AA47-1D4A8C2D730F}" type="pres">
      <dgm:prSet presAssocID="{B1A5E10D-28EF-4A53-BB42-ADFCEDD33914}" presName="text" presStyleLbl="node1" presStyleIdx="1" presStyleCnt="11">
        <dgm:presLayoutVars>
          <dgm:bulletEnabled val="1"/>
        </dgm:presLayoutVars>
      </dgm:prSet>
      <dgm:spPr/>
    </dgm:pt>
    <dgm:pt modelId="{6A8B3FBB-BD6E-4DCA-BA20-9EF9BC5A78D3}" type="pres">
      <dgm:prSet presAssocID="{EE6CE372-F5B4-4C65-BB47-2D0CBB1D465F}" presName="spacer" presStyleCnt="0"/>
      <dgm:spPr/>
    </dgm:pt>
    <dgm:pt modelId="{EA6FEACF-09F4-4CA2-8178-78B09A7EFBBB}" type="pres">
      <dgm:prSet presAssocID="{AB393BA1-5855-49E3-9B86-59C4B29CEA69}" presName="comp" presStyleCnt="0"/>
      <dgm:spPr/>
    </dgm:pt>
    <dgm:pt modelId="{B3A218B0-FF83-4B81-B386-3F5787FB84AE}" type="pres">
      <dgm:prSet presAssocID="{AB393BA1-5855-49E3-9B86-59C4B29CEA69}" presName="box" presStyleLbl="node1" presStyleIdx="2" presStyleCnt="11"/>
      <dgm:spPr/>
    </dgm:pt>
    <dgm:pt modelId="{1DF032E0-13E8-404C-A3CD-F57FFFAF656E}" type="pres">
      <dgm:prSet presAssocID="{AB393BA1-5855-49E3-9B86-59C4B29CEA69}" presName="img" presStyleLbl="fgImgPlace1" presStyleIdx="2" presStyleCnt="11" custScaleX="60155" custLinFactNeighborX="-20488" custLinFactNeighborY="-537"/>
      <dgm:spPr>
        <a:blipFill rotWithShape="1">
          <a:blip xmlns:r="http://schemas.openxmlformats.org/officeDocument/2006/relationships" r:embed="rId3"/>
          <a:stretch>
            <a:fillRect/>
          </a:stretch>
        </a:blipFill>
      </dgm:spPr>
    </dgm:pt>
    <dgm:pt modelId="{9D8C2DA9-47A7-491C-9512-DC63D526E7DA}" type="pres">
      <dgm:prSet presAssocID="{AB393BA1-5855-49E3-9B86-59C4B29CEA69}" presName="text" presStyleLbl="node1" presStyleIdx="2" presStyleCnt="11">
        <dgm:presLayoutVars>
          <dgm:bulletEnabled val="1"/>
        </dgm:presLayoutVars>
      </dgm:prSet>
      <dgm:spPr/>
    </dgm:pt>
    <dgm:pt modelId="{A85F395D-8BD3-45D3-8EFF-7FA6AF594D0F}" type="pres">
      <dgm:prSet presAssocID="{CFE1A1C0-1939-44E8-B395-EE878B1AED03}" presName="spacer" presStyleCnt="0"/>
      <dgm:spPr/>
    </dgm:pt>
    <dgm:pt modelId="{9AB32DE8-9EB7-4A4C-838E-2A0D8828CDAA}" type="pres">
      <dgm:prSet presAssocID="{EA167186-6F53-4DC7-A045-E6417D37BF33}" presName="comp" presStyleCnt="0"/>
      <dgm:spPr/>
    </dgm:pt>
    <dgm:pt modelId="{5B74900C-2DC2-4F9C-83EA-B674B8C455C3}" type="pres">
      <dgm:prSet presAssocID="{EA167186-6F53-4DC7-A045-E6417D37BF33}" presName="box" presStyleLbl="node1" presStyleIdx="3" presStyleCnt="11"/>
      <dgm:spPr/>
    </dgm:pt>
    <dgm:pt modelId="{EB1CC876-66DD-4A75-B47F-79507A427898}" type="pres">
      <dgm:prSet presAssocID="{EA167186-6F53-4DC7-A045-E6417D37BF33}" presName="img" presStyleLbl="fgImgPlace1" presStyleIdx="3" presStyleCnt="11" custScaleX="60155" custLinFactNeighborX="-20488" custLinFactNeighborY="-537"/>
      <dgm:spPr>
        <a:blipFill rotWithShape="1">
          <a:blip xmlns:r="http://schemas.openxmlformats.org/officeDocument/2006/relationships" r:embed="rId4"/>
          <a:stretch>
            <a:fillRect/>
          </a:stretch>
        </a:blipFill>
      </dgm:spPr>
    </dgm:pt>
    <dgm:pt modelId="{D2600429-E556-46F6-80E8-880C4820F655}" type="pres">
      <dgm:prSet presAssocID="{EA167186-6F53-4DC7-A045-E6417D37BF33}" presName="text" presStyleLbl="node1" presStyleIdx="3" presStyleCnt="11">
        <dgm:presLayoutVars>
          <dgm:bulletEnabled val="1"/>
        </dgm:presLayoutVars>
      </dgm:prSet>
      <dgm:spPr/>
    </dgm:pt>
    <dgm:pt modelId="{83EBCC5F-57AF-408C-86D9-F0E2ACBBE12B}" type="pres">
      <dgm:prSet presAssocID="{9FE0364B-209B-4506-9049-4401EA19AFBC}" presName="spacer" presStyleCnt="0"/>
      <dgm:spPr/>
    </dgm:pt>
    <dgm:pt modelId="{D671913D-787A-4165-BF27-FBE28E32140A}" type="pres">
      <dgm:prSet presAssocID="{CE92E143-7827-4B23-958C-F5E2952926EC}" presName="comp" presStyleCnt="0"/>
      <dgm:spPr/>
    </dgm:pt>
    <dgm:pt modelId="{24F30434-915D-401A-842A-C3A44E75A979}" type="pres">
      <dgm:prSet presAssocID="{CE92E143-7827-4B23-958C-F5E2952926EC}" presName="box" presStyleLbl="node1" presStyleIdx="4" presStyleCnt="11"/>
      <dgm:spPr/>
    </dgm:pt>
    <dgm:pt modelId="{950174B9-C3EC-407B-9908-DBD126F0CF41}" type="pres">
      <dgm:prSet presAssocID="{CE92E143-7827-4B23-958C-F5E2952926EC}" presName="img" presStyleLbl="fgImgPlace1" presStyleIdx="4" presStyleCnt="11" custScaleX="60155" custLinFactNeighborX="-20488" custLinFactNeighborY="-537"/>
      <dgm:spPr>
        <a:blipFill rotWithShape="1">
          <a:blip xmlns:r="http://schemas.openxmlformats.org/officeDocument/2006/relationships" r:embed="rId5"/>
          <a:stretch>
            <a:fillRect/>
          </a:stretch>
        </a:blipFill>
      </dgm:spPr>
    </dgm:pt>
    <dgm:pt modelId="{BE359720-3DA6-45D3-B11C-BC16643AE4C6}" type="pres">
      <dgm:prSet presAssocID="{CE92E143-7827-4B23-958C-F5E2952926EC}" presName="text" presStyleLbl="node1" presStyleIdx="4" presStyleCnt="11">
        <dgm:presLayoutVars>
          <dgm:bulletEnabled val="1"/>
        </dgm:presLayoutVars>
      </dgm:prSet>
      <dgm:spPr/>
    </dgm:pt>
    <dgm:pt modelId="{C92EF613-86C2-41A3-8E40-41CCD6533A25}" type="pres">
      <dgm:prSet presAssocID="{9E9FB500-C656-4896-8D25-03917B48704C}" presName="spacer" presStyleCnt="0"/>
      <dgm:spPr/>
    </dgm:pt>
    <dgm:pt modelId="{5501A42F-8519-4F4C-A382-D5698CC9EB98}" type="pres">
      <dgm:prSet presAssocID="{011E79D2-CE12-4ACC-B4D0-D9E003466911}" presName="comp" presStyleCnt="0"/>
      <dgm:spPr/>
    </dgm:pt>
    <dgm:pt modelId="{0451AC9A-80EA-4040-A601-D0B64C634769}" type="pres">
      <dgm:prSet presAssocID="{011E79D2-CE12-4ACC-B4D0-D9E003466911}" presName="box" presStyleLbl="node1" presStyleIdx="5" presStyleCnt="11"/>
      <dgm:spPr/>
    </dgm:pt>
    <dgm:pt modelId="{652C01DF-6697-4345-A0E8-6D9D71FC067D}" type="pres">
      <dgm:prSet presAssocID="{011E79D2-CE12-4ACC-B4D0-D9E003466911}" presName="img" presStyleLbl="fgImgPlace1" presStyleIdx="5" presStyleCnt="11" custScaleX="60155" custLinFactNeighborX="-20488" custLinFactNeighborY="-537"/>
      <dgm:spPr>
        <a:blipFill rotWithShape="1">
          <a:blip xmlns:r="http://schemas.openxmlformats.org/officeDocument/2006/relationships" r:embed="rId6"/>
          <a:stretch>
            <a:fillRect/>
          </a:stretch>
        </a:blipFill>
      </dgm:spPr>
    </dgm:pt>
    <dgm:pt modelId="{FF945313-E4F2-443C-9640-F8236C883CA0}" type="pres">
      <dgm:prSet presAssocID="{011E79D2-CE12-4ACC-B4D0-D9E003466911}" presName="text" presStyleLbl="node1" presStyleIdx="5" presStyleCnt="11">
        <dgm:presLayoutVars>
          <dgm:bulletEnabled val="1"/>
        </dgm:presLayoutVars>
      </dgm:prSet>
      <dgm:spPr/>
    </dgm:pt>
    <dgm:pt modelId="{4ACE9022-A491-4746-BF11-8D981CC25E13}" type="pres">
      <dgm:prSet presAssocID="{46FBF3BF-5D0C-4A35-BF9D-1D6E2F785FEA}" presName="spacer" presStyleCnt="0"/>
      <dgm:spPr/>
    </dgm:pt>
    <dgm:pt modelId="{52FEB890-62E1-4FA0-BDD3-B9C9A73AC6EC}" type="pres">
      <dgm:prSet presAssocID="{A7635277-B6AF-417B-AB49-E517FD333C49}" presName="comp" presStyleCnt="0"/>
      <dgm:spPr/>
    </dgm:pt>
    <dgm:pt modelId="{5409D7A6-CC75-4C85-8991-EB5D7E28A32C}" type="pres">
      <dgm:prSet presAssocID="{A7635277-B6AF-417B-AB49-E517FD333C49}" presName="box" presStyleLbl="node1" presStyleIdx="6" presStyleCnt="11"/>
      <dgm:spPr/>
    </dgm:pt>
    <dgm:pt modelId="{3D67FE96-9C43-493B-A35A-BE8C89C56380}" type="pres">
      <dgm:prSet presAssocID="{A7635277-B6AF-417B-AB49-E517FD333C49}" presName="img" presStyleLbl="fgImgPlace1" presStyleIdx="6" presStyleCnt="11" custScaleX="60155" custLinFactNeighborX="-19888" custLinFactNeighborY="-2715"/>
      <dgm:spPr>
        <a:blipFill rotWithShape="1">
          <a:blip xmlns:r="http://schemas.openxmlformats.org/officeDocument/2006/relationships" r:embed="rId7"/>
          <a:stretch>
            <a:fillRect/>
          </a:stretch>
        </a:blipFill>
      </dgm:spPr>
    </dgm:pt>
    <dgm:pt modelId="{AF33F1AF-16D3-496F-A982-1F3CBCF4FF8E}" type="pres">
      <dgm:prSet presAssocID="{A7635277-B6AF-417B-AB49-E517FD333C49}" presName="text" presStyleLbl="node1" presStyleIdx="6" presStyleCnt="11">
        <dgm:presLayoutVars>
          <dgm:bulletEnabled val="1"/>
        </dgm:presLayoutVars>
      </dgm:prSet>
      <dgm:spPr/>
    </dgm:pt>
    <dgm:pt modelId="{3F77CCF2-5A1B-4171-9950-5A4EA6297782}" type="pres">
      <dgm:prSet presAssocID="{71F53B31-01A5-4EDB-848A-6A0AD6C5A84A}" presName="spacer" presStyleCnt="0"/>
      <dgm:spPr/>
    </dgm:pt>
    <dgm:pt modelId="{1C6DEF61-7DE4-4DB2-88CF-A29B18B2A57B}" type="pres">
      <dgm:prSet presAssocID="{C693AF90-2E67-4389-9BB6-C5D2CAEEC1FF}" presName="comp" presStyleCnt="0"/>
      <dgm:spPr/>
    </dgm:pt>
    <dgm:pt modelId="{0663B67C-F1DA-4AE8-B977-A72746B0B55A}" type="pres">
      <dgm:prSet presAssocID="{C693AF90-2E67-4389-9BB6-C5D2CAEEC1FF}" presName="box" presStyleLbl="node1" presStyleIdx="7" presStyleCnt="11"/>
      <dgm:spPr/>
    </dgm:pt>
    <dgm:pt modelId="{2B57F23D-5CBE-4272-A6F4-7FAA825DD5F1}" type="pres">
      <dgm:prSet presAssocID="{C693AF90-2E67-4389-9BB6-C5D2CAEEC1FF}" presName="img" presStyleLbl="fgImgPlace1" presStyleIdx="7" presStyleCnt="11" custScaleX="60155" custLinFactNeighborX="-20488" custLinFactNeighborY="-2715"/>
      <dgm:spPr>
        <a:blipFill rotWithShape="1">
          <a:blip xmlns:r="http://schemas.openxmlformats.org/officeDocument/2006/relationships" r:embed="rId8"/>
          <a:stretch>
            <a:fillRect/>
          </a:stretch>
        </a:blipFill>
      </dgm:spPr>
    </dgm:pt>
    <dgm:pt modelId="{DD756981-072A-4F78-ABC7-E2A848633815}" type="pres">
      <dgm:prSet presAssocID="{C693AF90-2E67-4389-9BB6-C5D2CAEEC1FF}" presName="text" presStyleLbl="node1" presStyleIdx="7" presStyleCnt="11">
        <dgm:presLayoutVars>
          <dgm:bulletEnabled val="1"/>
        </dgm:presLayoutVars>
      </dgm:prSet>
      <dgm:spPr/>
    </dgm:pt>
    <dgm:pt modelId="{E0FA4780-42E5-4D96-9EA9-AFC90BAEB194}" type="pres">
      <dgm:prSet presAssocID="{D443B56A-500B-4402-B1F6-0F52B8475755}" presName="spacer" presStyleCnt="0"/>
      <dgm:spPr/>
    </dgm:pt>
    <dgm:pt modelId="{F5029F3B-CDB2-44B7-954A-4E4749636DCA}" type="pres">
      <dgm:prSet presAssocID="{64841DF3-12D3-4C8A-A2EA-2845EC9F38D7}" presName="comp" presStyleCnt="0"/>
      <dgm:spPr/>
    </dgm:pt>
    <dgm:pt modelId="{A07D94F9-EF30-4E20-8074-E413B239BE21}" type="pres">
      <dgm:prSet presAssocID="{64841DF3-12D3-4C8A-A2EA-2845EC9F38D7}" presName="box" presStyleLbl="node1" presStyleIdx="8" presStyleCnt="11"/>
      <dgm:spPr/>
    </dgm:pt>
    <dgm:pt modelId="{345EE191-2927-4C04-BBA1-919BF1F7941C}" type="pres">
      <dgm:prSet presAssocID="{64841DF3-12D3-4C8A-A2EA-2845EC9F38D7}" presName="img" presStyleLbl="fgImgPlace1" presStyleIdx="8" presStyleCnt="11" custScaleX="60155" custLinFactNeighborX="-20488" custLinFactNeighborY="-537"/>
      <dgm:spPr>
        <a:blipFill rotWithShape="1">
          <a:blip xmlns:r="http://schemas.openxmlformats.org/officeDocument/2006/relationships" r:embed="rId9"/>
          <a:stretch>
            <a:fillRect/>
          </a:stretch>
        </a:blipFill>
      </dgm:spPr>
    </dgm:pt>
    <dgm:pt modelId="{C195AAFC-E8BF-40C9-B2F5-85621CF3B988}" type="pres">
      <dgm:prSet presAssocID="{64841DF3-12D3-4C8A-A2EA-2845EC9F38D7}" presName="text" presStyleLbl="node1" presStyleIdx="8" presStyleCnt="11">
        <dgm:presLayoutVars>
          <dgm:bulletEnabled val="1"/>
        </dgm:presLayoutVars>
      </dgm:prSet>
      <dgm:spPr/>
    </dgm:pt>
    <dgm:pt modelId="{D0A85CFD-6D98-4CF0-8A55-F4BCC6FC3771}" type="pres">
      <dgm:prSet presAssocID="{063C695B-C458-492E-9DD8-8C80EDD037E4}" presName="spacer" presStyleCnt="0"/>
      <dgm:spPr/>
    </dgm:pt>
    <dgm:pt modelId="{94C32681-5B23-4625-9591-31D5A6915637}" type="pres">
      <dgm:prSet presAssocID="{F29A499B-128E-4ED9-A5CE-D3EC6833A092}" presName="comp" presStyleCnt="0"/>
      <dgm:spPr/>
    </dgm:pt>
    <dgm:pt modelId="{21FD6BEC-2BE4-4D3B-9A53-4987D8EC21AC}" type="pres">
      <dgm:prSet presAssocID="{F29A499B-128E-4ED9-A5CE-D3EC6833A092}" presName="box" presStyleLbl="node1" presStyleIdx="9" presStyleCnt="11"/>
      <dgm:spPr/>
    </dgm:pt>
    <dgm:pt modelId="{D2F6CFBC-E310-4008-BC7E-CB6B12D9A319}" type="pres">
      <dgm:prSet presAssocID="{F29A499B-128E-4ED9-A5CE-D3EC6833A092}" presName="img" presStyleLbl="fgImgPlace1" presStyleIdx="9" presStyleCnt="11" custScaleX="60155" custLinFactNeighborX="-20488" custLinFactNeighborY="-537"/>
      <dgm:spPr>
        <a:blipFill rotWithShape="1">
          <a:blip xmlns:r="http://schemas.openxmlformats.org/officeDocument/2006/relationships" r:embed="rId10"/>
          <a:stretch>
            <a:fillRect/>
          </a:stretch>
        </a:blipFill>
      </dgm:spPr>
    </dgm:pt>
    <dgm:pt modelId="{98518E50-33B5-489D-8AF9-BC11CE515B19}" type="pres">
      <dgm:prSet presAssocID="{F29A499B-128E-4ED9-A5CE-D3EC6833A092}" presName="text" presStyleLbl="node1" presStyleIdx="9" presStyleCnt="11">
        <dgm:presLayoutVars>
          <dgm:bulletEnabled val="1"/>
        </dgm:presLayoutVars>
      </dgm:prSet>
      <dgm:spPr/>
    </dgm:pt>
    <dgm:pt modelId="{80A128C3-D91C-4A8E-897E-BE277EDC32F6}" type="pres">
      <dgm:prSet presAssocID="{34E1B6F7-AFA1-45F6-B66D-CE24B6F4F3E6}" presName="spacer" presStyleCnt="0"/>
      <dgm:spPr/>
    </dgm:pt>
    <dgm:pt modelId="{1B86AED6-E9C3-474C-A1B9-5352341B06AF}" type="pres">
      <dgm:prSet presAssocID="{87EED9D7-F903-415E-8AD5-FBB20E57F17C}" presName="comp" presStyleCnt="0"/>
      <dgm:spPr/>
    </dgm:pt>
    <dgm:pt modelId="{19D75B96-0BDF-4D45-9CDA-670E68961379}" type="pres">
      <dgm:prSet presAssocID="{87EED9D7-F903-415E-8AD5-FBB20E57F17C}" presName="box" presStyleLbl="node1" presStyleIdx="10" presStyleCnt="11"/>
      <dgm:spPr/>
    </dgm:pt>
    <dgm:pt modelId="{B2B9AF7E-0611-4D90-B154-64C9BDFC0B76}" type="pres">
      <dgm:prSet presAssocID="{87EED9D7-F903-415E-8AD5-FBB20E57F17C}" presName="img" presStyleLbl="fgImgPlace1" presStyleIdx="10" presStyleCnt="11" custScaleX="60155" custLinFactNeighborX="-20488" custLinFactNeighborY="-537"/>
      <dgm:spPr>
        <a:blipFill rotWithShape="1">
          <a:blip xmlns:r="http://schemas.openxmlformats.org/officeDocument/2006/relationships" r:embed="rId11"/>
          <a:stretch>
            <a:fillRect/>
          </a:stretch>
        </a:blipFill>
      </dgm:spPr>
    </dgm:pt>
    <dgm:pt modelId="{19010068-538E-4E7A-921F-CCE3278EC84F}" type="pres">
      <dgm:prSet presAssocID="{87EED9D7-F903-415E-8AD5-FBB20E57F17C}" presName="text" presStyleLbl="node1" presStyleIdx="10" presStyleCnt="11">
        <dgm:presLayoutVars>
          <dgm:bulletEnabled val="1"/>
        </dgm:presLayoutVars>
      </dgm:prSet>
      <dgm:spPr/>
    </dgm:pt>
  </dgm:ptLst>
  <dgm:cxnLst>
    <dgm:cxn modelId="{7014A16F-3386-4271-823A-1E3479C1A3C3}" type="presOf" srcId="{F29A499B-128E-4ED9-A5CE-D3EC6833A092}" destId="{21FD6BEC-2BE4-4D3B-9A53-4987D8EC21AC}" srcOrd="0" destOrd="0" presId="urn:microsoft.com/office/officeart/2005/8/layout/vList4"/>
    <dgm:cxn modelId="{6810593D-FC64-4330-BAC8-B050DD661FD7}" type="presOf" srcId="{64841DF3-12D3-4C8A-A2EA-2845EC9F38D7}" destId="{A07D94F9-EF30-4E20-8074-E413B239BE21}" srcOrd="0" destOrd="0" presId="urn:microsoft.com/office/officeart/2005/8/layout/vList4"/>
    <dgm:cxn modelId="{25B30777-672F-453D-A925-DF4A3A8C0EF6}" type="presOf" srcId="{EA167186-6F53-4DC7-A045-E6417D37BF33}" destId="{5B74900C-2DC2-4F9C-83EA-B674B8C455C3}" srcOrd="0" destOrd="0" presId="urn:microsoft.com/office/officeart/2005/8/layout/vList4"/>
    <dgm:cxn modelId="{29C867A9-706B-4082-99B1-529CF2AA153D}" type="presOf" srcId="{011E79D2-CE12-4ACC-B4D0-D9E003466911}" destId="{FF945313-E4F2-443C-9640-F8236C883CA0}" srcOrd="1" destOrd="0" presId="urn:microsoft.com/office/officeart/2005/8/layout/vList4"/>
    <dgm:cxn modelId="{A7E17DD4-E0EF-4403-AB26-19B7F75407DC}" type="presOf" srcId="{F29A499B-128E-4ED9-A5CE-D3EC6833A092}" destId="{98518E50-33B5-489D-8AF9-BC11CE515B19}" srcOrd="1" destOrd="0" presId="urn:microsoft.com/office/officeart/2005/8/layout/vList4"/>
    <dgm:cxn modelId="{7E99E56C-D01E-44CA-A2A6-B16A3CB3FA6E}" type="presOf" srcId="{CE92E143-7827-4B23-958C-F5E2952926EC}" destId="{24F30434-915D-401A-842A-C3A44E75A979}" srcOrd="0" destOrd="0" presId="urn:microsoft.com/office/officeart/2005/8/layout/vList4"/>
    <dgm:cxn modelId="{F7E6D72A-5B0B-4536-9DE8-41E4810247B9}" srcId="{8DA69A69-DF68-414D-8EA4-5B891DFFA5AF}" destId="{011E79D2-CE12-4ACC-B4D0-D9E003466911}" srcOrd="5" destOrd="0" parTransId="{29814D48-68C9-4F1B-A742-4632C8E2EA9C}" sibTransId="{46FBF3BF-5D0C-4A35-BF9D-1D6E2F785FEA}"/>
    <dgm:cxn modelId="{DB6381F9-22D0-4EC2-89ED-F9723FBC122B}" srcId="{8DA69A69-DF68-414D-8EA4-5B891DFFA5AF}" destId="{87EED9D7-F903-415E-8AD5-FBB20E57F17C}" srcOrd="10" destOrd="0" parTransId="{9CF7ABFF-4CAE-47CB-923D-1BC6D6E97E96}" sibTransId="{845A9F58-8459-4120-83F7-C236F902D2A4}"/>
    <dgm:cxn modelId="{48C0D9DC-8DEF-4A18-A0E2-0A591D1D23D4}" srcId="{8DA69A69-DF68-414D-8EA4-5B891DFFA5AF}" destId="{64841DF3-12D3-4C8A-A2EA-2845EC9F38D7}" srcOrd="8" destOrd="0" parTransId="{A9E857A5-108E-46DC-B1FD-F3877D7A6824}" sibTransId="{063C695B-C458-492E-9DD8-8C80EDD037E4}"/>
    <dgm:cxn modelId="{FADBC256-B53A-4253-82DD-D9B3730AA1EC}" type="presOf" srcId="{01BDD74D-C028-4813-9A40-60C9E2F57DB0}" destId="{28517874-F162-4DF2-9EB3-F83C7A652985}" srcOrd="1" destOrd="0" presId="urn:microsoft.com/office/officeart/2005/8/layout/vList4"/>
    <dgm:cxn modelId="{837E456E-152E-40BC-BEB1-7C6227FC233C}" type="presOf" srcId="{01BDD74D-C028-4813-9A40-60C9E2F57DB0}" destId="{38C1AABC-2A80-4D18-AB70-CD76795B5F08}" srcOrd="0" destOrd="0" presId="urn:microsoft.com/office/officeart/2005/8/layout/vList4"/>
    <dgm:cxn modelId="{E9CD9087-4D76-4DCC-976E-CEF58E4BDA7B}" srcId="{8DA69A69-DF68-414D-8EA4-5B891DFFA5AF}" destId="{01BDD74D-C028-4813-9A40-60C9E2F57DB0}" srcOrd="0" destOrd="0" parTransId="{B1B801B5-C3BE-4F62-9805-943F9ECCC34B}" sibTransId="{F35B3DDF-F275-4912-BB0B-8814AF11EBD0}"/>
    <dgm:cxn modelId="{DCC80B1A-4E1A-41D5-958B-E5CD639B1B0D}" type="presOf" srcId="{C693AF90-2E67-4389-9BB6-C5D2CAEEC1FF}" destId="{0663B67C-F1DA-4AE8-B977-A72746B0B55A}" srcOrd="0" destOrd="0" presId="urn:microsoft.com/office/officeart/2005/8/layout/vList4"/>
    <dgm:cxn modelId="{3E7B37FE-1F03-4B51-8A7C-5C8D70514817}" type="presOf" srcId="{A7635277-B6AF-417B-AB49-E517FD333C49}" destId="{AF33F1AF-16D3-496F-A982-1F3CBCF4FF8E}" srcOrd="1" destOrd="0" presId="urn:microsoft.com/office/officeart/2005/8/layout/vList4"/>
    <dgm:cxn modelId="{262F509B-DD73-42F9-9BA8-435A6AFF57F4}" type="presOf" srcId="{AB393BA1-5855-49E3-9B86-59C4B29CEA69}" destId="{9D8C2DA9-47A7-491C-9512-DC63D526E7DA}" srcOrd="1" destOrd="0" presId="urn:microsoft.com/office/officeart/2005/8/layout/vList4"/>
    <dgm:cxn modelId="{462546E9-5FC3-417D-9427-DDC067EFBA53}" type="presOf" srcId="{8DA69A69-DF68-414D-8EA4-5B891DFFA5AF}" destId="{3245D8A3-8E5E-4370-9560-7D50F08D1AAC}" srcOrd="0" destOrd="0" presId="urn:microsoft.com/office/officeart/2005/8/layout/vList4"/>
    <dgm:cxn modelId="{8A6687E5-21B2-435D-B10C-332268480112}" srcId="{8DA69A69-DF68-414D-8EA4-5B891DFFA5AF}" destId="{EA167186-6F53-4DC7-A045-E6417D37BF33}" srcOrd="3" destOrd="0" parTransId="{AA45AC8D-893E-49DB-8316-613BBB5646B5}" sibTransId="{9FE0364B-209B-4506-9049-4401EA19AFBC}"/>
    <dgm:cxn modelId="{8D5B359C-D9E7-4132-8320-19453F90DDBD}" type="presOf" srcId="{A7635277-B6AF-417B-AB49-E517FD333C49}" destId="{5409D7A6-CC75-4C85-8991-EB5D7E28A32C}" srcOrd="0" destOrd="0" presId="urn:microsoft.com/office/officeart/2005/8/layout/vList4"/>
    <dgm:cxn modelId="{77186B5F-C2E3-45CC-B1DA-3307947B8E66}" type="presOf" srcId="{011E79D2-CE12-4ACC-B4D0-D9E003466911}" destId="{0451AC9A-80EA-4040-A601-D0B64C634769}" srcOrd="0" destOrd="0" presId="urn:microsoft.com/office/officeart/2005/8/layout/vList4"/>
    <dgm:cxn modelId="{201FA9D4-3A6B-489F-B035-67218D0EF8D5}" srcId="{8DA69A69-DF68-414D-8EA4-5B891DFFA5AF}" destId="{F29A499B-128E-4ED9-A5CE-D3EC6833A092}" srcOrd="9" destOrd="0" parTransId="{CDD56826-666D-4326-B961-511482B1AE98}" sibTransId="{34E1B6F7-AFA1-45F6-B66D-CE24B6F4F3E6}"/>
    <dgm:cxn modelId="{6C569132-71B0-4D77-BA25-C5457021688A}" srcId="{8DA69A69-DF68-414D-8EA4-5B891DFFA5AF}" destId="{B1A5E10D-28EF-4A53-BB42-ADFCEDD33914}" srcOrd="1" destOrd="0" parTransId="{4330C9E9-E525-4CE3-8D83-79DC3A7B548F}" sibTransId="{EE6CE372-F5B4-4C65-BB47-2D0CBB1D465F}"/>
    <dgm:cxn modelId="{3F70E3EC-8DAA-43A9-9201-E83ACE16E279}" type="presOf" srcId="{B1A5E10D-28EF-4A53-BB42-ADFCEDD33914}" destId="{72FDBD55-6070-4E85-AA3A-6F7522DCF49F}" srcOrd="0" destOrd="0" presId="urn:microsoft.com/office/officeart/2005/8/layout/vList4"/>
    <dgm:cxn modelId="{C1692AC0-BA0F-45DE-B396-12372577650D}" srcId="{8DA69A69-DF68-414D-8EA4-5B891DFFA5AF}" destId="{C693AF90-2E67-4389-9BB6-C5D2CAEEC1FF}" srcOrd="7" destOrd="0" parTransId="{00079A4F-B938-401D-9474-8F2025C874A4}" sibTransId="{D443B56A-500B-4402-B1F6-0F52B8475755}"/>
    <dgm:cxn modelId="{54181BCC-794E-4A3F-B69C-66358F54999E}" type="presOf" srcId="{87EED9D7-F903-415E-8AD5-FBB20E57F17C}" destId="{19010068-538E-4E7A-921F-CCE3278EC84F}" srcOrd="1" destOrd="0" presId="urn:microsoft.com/office/officeart/2005/8/layout/vList4"/>
    <dgm:cxn modelId="{A38FB077-A8D7-40C2-A916-B9A2D88691E7}" type="presOf" srcId="{B1A5E10D-28EF-4A53-BB42-ADFCEDD33914}" destId="{1A6920FE-A97C-4482-AA47-1D4A8C2D730F}" srcOrd="1" destOrd="0" presId="urn:microsoft.com/office/officeart/2005/8/layout/vList4"/>
    <dgm:cxn modelId="{BF22BE76-DB17-4A7C-9C6A-6A21FB3D184F}" type="presOf" srcId="{AB393BA1-5855-49E3-9B86-59C4B29CEA69}" destId="{B3A218B0-FF83-4B81-B386-3F5787FB84AE}" srcOrd="0" destOrd="0" presId="urn:microsoft.com/office/officeart/2005/8/layout/vList4"/>
    <dgm:cxn modelId="{128B230A-B289-4CB6-A6AF-E0A33A02F871}" type="presOf" srcId="{64841DF3-12D3-4C8A-A2EA-2845EC9F38D7}" destId="{C195AAFC-E8BF-40C9-B2F5-85621CF3B988}" srcOrd="1" destOrd="0" presId="urn:microsoft.com/office/officeart/2005/8/layout/vList4"/>
    <dgm:cxn modelId="{F3ED81DC-2C51-47EE-A31F-B6E976CD6458}" srcId="{8DA69A69-DF68-414D-8EA4-5B891DFFA5AF}" destId="{AB393BA1-5855-49E3-9B86-59C4B29CEA69}" srcOrd="2" destOrd="0" parTransId="{FB136A78-F087-494B-A4DD-4AF3EF01BF04}" sibTransId="{CFE1A1C0-1939-44E8-B395-EE878B1AED03}"/>
    <dgm:cxn modelId="{705C021B-4DD7-4E5D-89C9-EDEBD5F17379}" type="presOf" srcId="{CE92E143-7827-4B23-958C-F5E2952926EC}" destId="{BE359720-3DA6-45D3-B11C-BC16643AE4C6}" srcOrd="1" destOrd="0" presId="urn:microsoft.com/office/officeart/2005/8/layout/vList4"/>
    <dgm:cxn modelId="{824BE007-D8A8-4BC5-A897-8BE1CC7D6DDF}" type="presOf" srcId="{C693AF90-2E67-4389-9BB6-C5D2CAEEC1FF}" destId="{DD756981-072A-4F78-ABC7-E2A848633815}" srcOrd="1" destOrd="0" presId="urn:microsoft.com/office/officeart/2005/8/layout/vList4"/>
    <dgm:cxn modelId="{16E582A8-0239-4002-981C-4F30902CDCB6}" type="presOf" srcId="{87EED9D7-F903-415E-8AD5-FBB20E57F17C}" destId="{19D75B96-0BDF-4D45-9CDA-670E68961379}" srcOrd="0" destOrd="0" presId="urn:microsoft.com/office/officeart/2005/8/layout/vList4"/>
    <dgm:cxn modelId="{E8D64E65-62F1-48F0-A7F4-ECB5F990C6DE}" type="presOf" srcId="{EA167186-6F53-4DC7-A045-E6417D37BF33}" destId="{D2600429-E556-46F6-80E8-880C4820F655}" srcOrd="1" destOrd="0" presId="urn:microsoft.com/office/officeart/2005/8/layout/vList4"/>
    <dgm:cxn modelId="{047C46A9-F2CD-4146-951F-467E5F8CB8ED}" srcId="{8DA69A69-DF68-414D-8EA4-5B891DFFA5AF}" destId="{CE92E143-7827-4B23-958C-F5E2952926EC}" srcOrd="4" destOrd="0" parTransId="{C4D32C04-360F-4F8D-8B67-B5640F4A6D8F}" sibTransId="{9E9FB500-C656-4896-8D25-03917B48704C}"/>
    <dgm:cxn modelId="{876943E5-6311-4C46-B02D-095CFB15C899}" srcId="{8DA69A69-DF68-414D-8EA4-5B891DFFA5AF}" destId="{A7635277-B6AF-417B-AB49-E517FD333C49}" srcOrd="6" destOrd="0" parTransId="{C477E470-852C-42A8-B063-8341FC3C990C}" sibTransId="{71F53B31-01A5-4EDB-848A-6A0AD6C5A84A}"/>
    <dgm:cxn modelId="{B3C88914-B663-4D88-A984-53C0250FD5C5}" type="presParOf" srcId="{3245D8A3-8E5E-4370-9560-7D50F08D1AAC}" destId="{591064D2-3FD8-4EBB-A7F6-6190915D84B9}" srcOrd="0" destOrd="0" presId="urn:microsoft.com/office/officeart/2005/8/layout/vList4"/>
    <dgm:cxn modelId="{574EADAF-8F63-40AA-AA0F-59CAD1AD1AA3}" type="presParOf" srcId="{591064D2-3FD8-4EBB-A7F6-6190915D84B9}" destId="{38C1AABC-2A80-4D18-AB70-CD76795B5F08}" srcOrd="0" destOrd="0" presId="urn:microsoft.com/office/officeart/2005/8/layout/vList4"/>
    <dgm:cxn modelId="{BC1BED41-3394-419A-9D43-3FA1CFB12F76}" type="presParOf" srcId="{591064D2-3FD8-4EBB-A7F6-6190915D84B9}" destId="{36A321AB-B414-459A-92C0-C559ED15EF30}" srcOrd="1" destOrd="0" presId="urn:microsoft.com/office/officeart/2005/8/layout/vList4"/>
    <dgm:cxn modelId="{6F0DD6FB-42C7-4A25-A639-2852B0017587}" type="presParOf" srcId="{591064D2-3FD8-4EBB-A7F6-6190915D84B9}" destId="{28517874-F162-4DF2-9EB3-F83C7A652985}" srcOrd="2" destOrd="0" presId="urn:microsoft.com/office/officeart/2005/8/layout/vList4"/>
    <dgm:cxn modelId="{16FDA3BE-ECE7-4135-AFFA-D81F960A5FFF}" type="presParOf" srcId="{3245D8A3-8E5E-4370-9560-7D50F08D1AAC}" destId="{792ED8B5-2DD0-439D-81C0-CD908D092B9B}" srcOrd="1" destOrd="0" presId="urn:microsoft.com/office/officeart/2005/8/layout/vList4"/>
    <dgm:cxn modelId="{A42D61C2-70B5-4757-9020-03E4A49145FD}" type="presParOf" srcId="{3245D8A3-8E5E-4370-9560-7D50F08D1AAC}" destId="{5CCFB758-000F-4683-BD12-C441C92A1487}" srcOrd="2" destOrd="0" presId="urn:microsoft.com/office/officeart/2005/8/layout/vList4"/>
    <dgm:cxn modelId="{DB30D0F6-4E41-42EB-969D-F85FBD0287CD}" type="presParOf" srcId="{5CCFB758-000F-4683-BD12-C441C92A1487}" destId="{72FDBD55-6070-4E85-AA3A-6F7522DCF49F}" srcOrd="0" destOrd="0" presId="urn:microsoft.com/office/officeart/2005/8/layout/vList4"/>
    <dgm:cxn modelId="{D03E5505-A0C8-4ABF-BCB0-672DF780346B}" type="presParOf" srcId="{5CCFB758-000F-4683-BD12-C441C92A1487}" destId="{49D4FFC3-C990-4FEA-ADFC-9F2B001FE866}" srcOrd="1" destOrd="0" presId="urn:microsoft.com/office/officeart/2005/8/layout/vList4"/>
    <dgm:cxn modelId="{F9B4323A-3D88-4B46-9F00-D85C99ED5F56}" type="presParOf" srcId="{5CCFB758-000F-4683-BD12-C441C92A1487}" destId="{1A6920FE-A97C-4482-AA47-1D4A8C2D730F}" srcOrd="2" destOrd="0" presId="urn:microsoft.com/office/officeart/2005/8/layout/vList4"/>
    <dgm:cxn modelId="{67AEB38C-FDB7-4835-8E9F-26A4E24FA82C}" type="presParOf" srcId="{3245D8A3-8E5E-4370-9560-7D50F08D1AAC}" destId="{6A8B3FBB-BD6E-4DCA-BA20-9EF9BC5A78D3}" srcOrd="3" destOrd="0" presId="urn:microsoft.com/office/officeart/2005/8/layout/vList4"/>
    <dgm:cxn modelId="{B895419C-9383-42BC-A372-200B9087388D}" type="presParOf" srcId="{3245D8A3-8E5E-4370-9560-7D50F08D1AAC}" destId="{EA6FEACF-09F4-4CA2-8178-78B09A7EFBBB}" srcOrd="4" destOrd="0" presId="urn:microsoft.com/office/officeart/2005/8/layout/vList4"/>
    <dgm:cxn modelId="{08BFFBE1-78EB-4BA1-B032-DBF0107DDD16}" type="presParOf" srcId="{EA6FEACF-09F4-4CA2-8178-78B09A7EFBBB}" destId="{B3A218B0-FF83-4B81-B386-3F5787FB84AE}" srcOrd="0" destOrd="0" presId="urn:microsoft.com/office/officeart/2005/8/layout/vList4"/>
    <dgm:cxn modelId="{6B50E8C2-74D1-4E54-8E91-36B44D79F6DB}" type="presParOf" srcId="{EA6FEACF-09F4-4CA2-8178-78B09A7EFBBB}" destId="{1DF032E0-13E8-404C-A3CD-F57FFFAF656E}" srcOrd="1" destOrd="0" presId="urn:microsoft.com/office/officeart/2005/8/layout/vList4"/>
    <dgm:cxn modelId="{659CEC41-3E7A-452A-982F-A315D683BA61}" type="presParOf" srcId="{EA6FEACF-09F4-4CA2-8178-78B09A7EFBBB}" destId="{9D8C2DA9-47A7-491C-9512-DC63D526E7DA}" srcOrd="2" destOrd="0" presId="urn:microsoft.com/office/officeart/2005/8/layout/vList4"/>
    <dgm:cxn modelId="{45611137-4960-4E91-9F1B-79DAFA9663ED}" type="presParOf" srcId="{3245D8A3-8E5E-4370-9560-7D50F08D1AAC}" destId="{A85F395D-8BD3-45D3-8EFF-7FA6AF594D0F}" srcOrd="5" destOrd="0" presId="urn:microsoft.com/office/officeart/2005/8/layout/vList4"/>
    <dgm:cxn modelId="{C48FE5F9-7C44-4570-A886-A8EF148B1C55}" type="presParOf" srcId="{3245D8A3-8E5E-4370-9560-7D50F08D1AAC}" destId="{9AB32DE8-9EB7-4A4C-838E-2A0D8828CDAA}" srcOrd="6" destOrd="0" presId="urn:microsoft.com/office/officeart/2005/8/layout/vList4"/>
    <dgm:cxn modelId="{86099A45-8003-44F3-96BC-7C07FB7EE766}" type="presParOf" srcId="{9AB32DE8-9EB7-4A4C-838E-2A0D8828CDAA}" destId="{5B74900C-2DC2-4F9C-83EA-B674B8C455C3}" srcOrd="0" destOrd="0" presId="urn:microsoft.com/office/officeart/2005/8/layout/vList4"/>
    <dgm:cxn modelId="{F5B94FD4-0EEA-4706-8C6A-6ED3867F082D}" type="presParOf" srcId="{9AB32DE8-9EB7-4A4C-838E-2A0D8828CDAA}" destId="{EB1CC876-66DD-4A75-B47F-79507A427898}" srcOrd="1" destOrd="0" presId="urn:microsoft.com/office/officeart/2005/8/layout/vList4"/>
    <dgm:cxn modelId="{A822CBB4-6983-4DEC-8CBE-F5BA3D985FA7}" type="presParOf" srcId="{9AB32DE8-9EB7-4A4C-838E-2A0D8828CDAA}" destId="{D2600429-E556-46F6-80E8-880C4820F655}" srcOrd="2" destOrd="0" presId="urn:microsoft.com/office/officeart/2005/8/layout/vList4"/>
    <dgm:cxn modelId="{81AE150A-E1FB-4EAD-B7C8-691AA97891B0}" type="presParOf" srcId="{3245D8A3-8E5E-4370-9560-7D50F08D1AAC}" destId="{83EBCC5F-57AF-408C-86D9-F0E2ACBBE12B}" srcOrd="7" destOrd="0" presId="urn:microsoft.com/office/officeart/2005/8/layout/vList4"/>
    <dgm:cxn modelId="{2CF45B34-36CE-4F53-BEE6-A1E5418315BF}" type="presParOf" srcId="{3245D8A3-8E5E-4370-9560-7D50F08D1AAC}" destId="{D671913D-787A-4165-BF27-FBE28E32140A}" srcOrd="8" destOrd="0" presId="urn:microsoft.com/office/officeart/2005/8/layout/vList4"/>
    <dgm:cxn modelId="{2F124BE6-24CF-4644-9DE3-00595F4EC23F}" type="presParOf" srcId="{D671913D-787A-4165-BF27-FBE28E32140A}" destId="{24F30434-915D-401A-842A-C3A44E75A979}" srcOrd="0" destOrd="0" presId="urn:microsoft.com/office/officeart/2005/8/layout/vList4"/>
    <dgm:cxn modelId="{277444A2-0AAA-44A6-AD51-B0CEA85F7373}" type="presParOf" srcId="{D671913D-787A-4165-BF27-FBE28E32140A}" destId="{950174B9-C3EC-407B-9908-DBD126F0CF41}" srcOrd="1" destOrd="0" presId="urn:microsoft.com/office/officeart/2005/8/layout/vList4"/>
    <dgm:cxn modelId="{85CA24B1-888A-44A2-ABEE-B45D28ABC074}" type="presParOf" srcId="{D671913D-787A-4165-BF27-FBE28E32140A}" destId="{BE359720-3DA6-45D3-B11C-BC16643AE4C6}" srcOrd="2" destOrd="0" presId="urn:microsoft.com/office/officeart/2005/8/layout/vList4"/>
    <dgm:cxn modelId="{D57A5367-B50D-4C1F-9BDA-67AEB7489A7E}" type="presParOf" srcId="{3245D8A3-8E5E-4370-9560-7D50F08D1AAC}" destId="{C92EF613-86C2-41A3-8E40-41CCD6533A25}" srcOrd="9" destOrd="0" presId="urn:microsoft.com/office/officeart/2005/8/layout/vList4"/>
    <dgm:cxn modelId="{8C22E6F5-ACE2-4967-BBE9-7C6DFE303036}" type="presParOf" srcId="{3245D8A3-8E5E-4370-9560-7D50F08D1AAC}" destId="{5501A42F-8519-4F4C-A382-D5698CC9EB98}" srcOrd="10" destOrd="0" presId="urn:microsoft.com/office/officeart/2005/8/layout/vList4"/>
    <dgm:cxn modelId="{FC40BD94-FEF9-4078-B70E-60D95683E243}" type="presParOf" srcId="{5501A42F-8519-4F4C-A382-D5698CC9EB98}" destId="{0451AC9A-80EA-4040-A601-D0B64C634769}" srcOrd="0" destOrd="0" presId="urn:microsoft.com/office/officeart/2005/8/layout/vList4"/>
    <dgm:cxn modelId="{F4C0E8EE-3C89-4C69-B9FC-7CB8C6E3D64E}" type="presParOf" srcId="{5501A42F-8519-4F4C-A382-D5698CC9EB98}" destId="{652C01DF-6697-4345-A0E8-6D9D71FC067D}" srcOrd="1" destOrd="0" presId="urn:microsoft.com/office/officeart/2005/8/layout/vList4"/>
    <dgm:cxn modelId="{723AF948-A621-4EE5-A4D2-F8F8448372E2}" type="presParOf" srcId="{5501A42F-8519-4F4C-A382-D5698CC9EB98}" destId="{FF945313-E4F2-443C-9640-F8236C883CA0}" srcOrd="2" destOrd="0" presId="urn:microsoft.com/office/officeart/2005/8/layout/vList4"/>
    <dgm:cxn modelId="{9F3E1BD8-6EC9-4B9A-9C99-DADF1EAC596F}" type="presParOf" srcId="{3245D8A3-8E5E-4370-9560-7D50F08D1AAC}" destId="{4ACE9022-A491-4746-BF11-8D981CC25E13}" srcOrd="11" destOrd="0" presId="urn:microsoft.com/office/officeart/2005/8/layout/vList4"/>
    <dgm:cxn modelId="{5BF7ED99-8F8B-4F51-87F6-502AB2CE44DF}" type="presParOf" srcId="{3245D8A3-8E5E-4370-9560-7D50F08D1AAC}" destId="{52FEB890-62E1-4FA0-BDD3-B9C9A73AC6EC}" srcOrd="12" destOrd="0" presId="urn:microsoft.com/office/officeart/2005/8/layout/vList4"/>
    <dgm:cxn modelId="{5279FA02-274F-45F9-AD13-037FF0115E35}" type="presParOf" srcId="{52FEB890-62E1-4FA0-BDD3-B9C9A73AC6EC}" destId="{5409D7A6-CC75-4C85-8991-EB5D7E28A32C}" srcOrd="0" destOrd="0" presId="urn:microsoft.com/office/officeart/2005/8/layout/vList4"/>
    <dgm:cxn modelId="{E43CFC97-B77A-4536-9D94-B20FF7158E48}" type="presParOf" srcId="{52FEB890-62E1-4FA0-BDD3-B9C9A73AC6EC}" destId="{3D67FE96-9C43-493B-A35A-BE8C89C56380}" srcOrd="1" destOrd="0" presId="urn:microsoft.com/office/officeart/2005/8/layout/vList4"/>
    <dgm:cxn modelId="{D38BCC78-B3C3-42C3-A0BE-43A6335196A6}" type="presParOf" srcId="{52FEB890-62E1-4FA0-BDD3-B9C9A73AC6EC}" destId="{AF33F1AF-16D3-496F-A982-1F3CBCF4FF8E}" srcOrd="2" destOrd="0" presId="urn:microsoft.com/office/officeart/2005/8/layout/vList4"/>
    <dgm:cxn modelId="{E792BFB3-AD8E-4630-9133-4D1C8F3AD824}" type="presParOf" srcId="{3245D8A3-8E5E-4370-9560-7D50F08D1AAC}" destId="{3F77CCF2-5A1B-4171-9950-5A4EA6297782}" srcOrd="13" destOrd="0" presId="urn:microsoft.com/office/officeart/2005/8/layout/vList4"/>
    <dgm:cxn modelId="{BF6FA6FC-3872-4B80-87B5-514C5D3C15FA}" type="presParOf" srcId="{3245D8A3-8E5E-4370-9560-7D50F08D1AAC}" destId="{1C6DEF61-7DE4-4DB2-88CF-A29B18B2A57B}" srcOrd="14" destOrd="0" presId="urn:microsoft.com/office/officeart/2005/8/layout/vList4"/>
    <dgm:cxn modelId="{F6E86536-1ABC-4D96-B00F-E7FF2BCC0400}" type="presParOf" srcId="{1C6DEF61-7DE4-4DB2-88CF-A29B18B2A57B}" destId="{0663B67C-F1DA-4AE8-B977-A72746B0B55A}" srcOrd="0" destOrd="0" presId="urn:microsoft.com/office/officeart/2005/8/layout/vList4"/>
    <dgm:cxn modelId="{25F23B03-2F10-40F1-B93C-D06EDA6D6A21}" type="presParOf" srcId="{1C6DEF61-7DE4-4DB2-88CF-A29B18B2A57B}" destId="{2B57F23D-5CBE-4272-A6F4-7FAA825DD5F1}" srcOrd="1" destOrd="0" presId="urn:microsoft.com/office/officeart/2005/8/layout/vList4"/>
    <dgm:cxn modelId="{447162C0-2096-4D68-8833-5CE1E17BEE9B}" type="presParOf" srcId="{1C6DEF61-7DE4-4DB2-88CF-A29B18B2A57B}" destId="{DD756981-072A-4F78-ABC7-E2A848633815}" srcOrd="2" destOrd="0" presId="urn:microsoft.com/office/officeart/2005/8/layout/vList4"/>
    <dgm:cxn modelId="{B45CB449-12A8-45AE-82D5-76E7B9A38DED}" type="presParOf" srcId="{3245D8A3-8E5E-4370-9560-7D50F08D1AAC}" destId="{E0FA4780-42E5-4D96-9EA9-AFC90BAEB194}" srcOrd="15" destOrd="0" presId="urn:microsoft.com/office/officeart/2005/8/layout/vList4"/>
    <dgm:cxn modelId="{7F2AA951-DA41-41C3-B26B-561614B1E165}" type="presParOf" srcId="{3245D8A3-8E5E-4370-9560-7D50F08D1AAC}" destId="{F5029F3B-CDB2-44B7-954A-4E4749636DCA}" srcOrd="16" destOrd="0" presId="urn:microsoft.com/office/officeart/2005/8/layout/vList4"/>
    <dgm:cxn modelId="{07E83D3D-7D4D-41FF-BDCF-BAA907F16BCC}" type="presParOf" srcId="{F5029F3B-CDB2-44B7-954A-4E4749636DCA}" destId="{A07D94F9-EF30-4E20-8074-E413B239BE21}" srcOrd="0" destOrd="0" presId="urn:microsoft.com/office/officeart/2005/8/layout/vList4"/>
    <dgm:cxn modelId="{BBD1C076-4AA0-4062-AF6E-0BFFC9882661}" type="presParOf" srcId="{F5029F3B-CDB2-44B7-954A-4E4749636DCA}" destId="{345EE191-2927-4C04-BBA1-919BF1F7941C}" srcOrd="1" destOrd="0" presId="urn:microsoft.com/office/officeart/2005/8/layout/vList4"/>
    <dgm:cxn modelId="{C4475822-75A5-4EE6-A6C9-67F017646310}" type="presParOf" srcId="{F5029F3B-CDB2-44B7-954A-4E4749636DCA}" destId="{C195AAFC-E8BF-40C9-B2F5-85621CF3B988}" srcOrd="2" destOrd="0" presId="urn:microsoft.com/office/officeart/2005/8/layout/vList4"/>
    <dgm:cxn modelId="{A1118350-863B-43C9-A6FA-E4B512B703DC}" type="presParOf" srcId="{3245D8A3-8E5E-4370-9560-7D50F08D1AAC}" destId="{D0A85CFD-6D98-4CF0-8A55-F4BCC6FC3771}" srcOrd="17" destOrd="0" presId="urn:microsoft.com/office/officeart/2005/8/layout/vList4"/>
    <dgm:cxn modelId="{E9155745-59CC-487F-8C93-AA3AA44B26A5}" type="presParOf" srcId="{3245D8A3-8E5E-4370-9560-7D50F08D1AAC}" destId="{94C32681-5B23-4625-9591-31D5A6915637}" srcOrd="18" destOrd="0" presId="urn:microsoft.com/office/officeart/2005/8/layout/vList4"/>
    <dgm:cxn modelId="{31DD0128-CAB2-426D-8438-E4DC98CC0201}" type="presParOf" srcId="{94C32681-5B23-4625-9591-31D5A6915637}" destId="{21FD6BEC-2BE4-4D3B-9A53-4987D8EC21AC}" srcOrd="0" destOrd="0" presId="urn:microsoft.com/office/officeart/2005/8/layout/vList4"/>
    <dgm:cxn modelId="{8B59C2AA-3F8B-413B-87DF-F514CDE42C4A}" type="presParOf" srcId="{94C32681-5B23-4625-9591-31D5A6915637}" destId="{D2F6CFBC-E310-4008-BC7E-CB6B12D9A319}" srcOrd="1" destOrd="0" presId="urn:microsoft.com/office/officeart/2005/8/layout/vList4"/>
    <dgm:cxn modelId="{23D20066-96D5-4A12-A64B-2DE7B7E22A38}" type="presParOf" srcId="{94C32681-5B23-4625-9591-31D5A6915637}" destId="{98518E50-33B5-489D-8AF9-BC11CE515B19}" srcOrd="2" destOrd="0" presId="urn:microsoft.com/office/officeart/2005/8/layout/vList4"/>
    <dgm:cxn modelId="{EDF08B85-D904-4A33-87A9-06786BD039CA}" type="presParOf" srcId="{3245D8A3-8E5E-4370-9560-7D50F08D1AAC}" destId="{80A128C3-D91C-4A8E-897E-BE277EDC32F6}" srcOrd="19" destOrd="0" presId="urn:microsoft.com/office/officeart/2005/8/layout/vList4"/>
    <dgm:cxn modelId="{BED1A218-BA9F-43F4-A577-F4DE1652BB0E}" type="presParOf" srcId="{3245D8A3-8E5E-4370-9560-7D50F08D1AAC}" destId="{1B86AED6-E9C3-474C-A1B9-5352341B06AF}" srcOrd="20" destOrd="0" presId="urn:microsoft.com/office/officeart/2005/8/layout/vList4"/>
    <dgm:cxn modelId="{EF68284E-F7F1-496F-BD7B-168F39C52ADB}" type="presParOf" srcId="{1B86AED6-E9C3-474C-A1B9-5352341B06AF}" destId="{19D75B96-0BDF-4D45-9CDA-670E68961379}" srcOrd="0" destOrd="0" presId="urn:microsoft.com/office/officeart/2005/8/layout/vList4"/>
    <dgm:cxn modelId="{EDB9E11D-310F-454B-9F21-311C32F5A495}" type="presParOf" srcId="{1B86AED6-E9C3-474C-A1B9-5352341B06AF}" destId="{B2B9AF7E-0611-4D90-B154-64C9BDFC0B76}" srcOrd="1" destOrd="0" presId="urn:microsoft.com/office/officeart/2005/8/layout/vList4"/>
    <dgm:cxn modelId="{A380D878-7A48-468D-9945-0C173183FD1A}" type="presParOf" srcId="{1B86AED6-E9C3-474C-A1B9-5352341B06AF}" destId="{19010068-538E-4E7A-921F-CCE3278EC84F}"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9888" y="-1245712"/>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Define Objectives</a:t>
          </a:r>
        </a:p>
        <a:p>
          <a:pPr marL="228600" lvl="1" indent="-228600" algn="l" defTabSz="889000">
            <a:lnSpc>
              <a:spcPct val="90000"/>
            </a:lnSpc>
            <a:spcBef>
              <a:spcPct val="0"/>
            </a:spcBef>
            <a:spcAft>
              <a:spcPct val="15000"/>
            </a:spcAft>
            <a:buChar char="•"/>
          </a:pPr>
          <a:r>
            <a:rPr lang="en-US" sz="2000" kern="1200" dirty="0">
              <a:latin typeface="+mj-lt"/>
            </a:rPr>
            <a:t>Identify Data Sources</a:t>
          </a:r>
        </a:p>
      </dsp:txBody>
      <dsp:txXfrm rot="-5400000">
        <a:off x="4275636" y="177616"/>
        <a:ext cx="3704749" cy="907169"/>
      </dsp:txXfrm>
    </dsp:sp>
    <dsp:sp modelId="{FCE31E78-3DAC-4692-A464-D0C835B3F5C0}">
      <dsp:nvSpPr>
        <dsp:cNvPr id="0" name=""/>
        <dsp:cNvSpPr/>
      </dsp:nvSpPr>
      <dsp:spPr>
        <a:xfrm>
          <a:off x="111" y="2874"/>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Business Understanding</a:t>
          </a:r>
        </a:p>
      </dsp:txBody>
      <dsp:txXfrm>
        <a:off x="61456" y="64219"/>
        <a:ext cx="4152834" cy="1133961"/>
      </dsp:txXfrm>
    </dsp:sp>
    <dsp:sp modelId="{B35FD520-5FF0-41BD-887C-8B0911FFCB12}">
      <dsp:nvSpPr>
        <dsp:cNvPr id="0" name=""/>
        <dsp:cNvSpPr/>
      </dsp:nvSpPr>
      <dsp:spPr>
        <a:xfrm rot="5400000">
          <a:off x="5649888" y="73771"/>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Ingest Data</a:t>
          </a:r>
        </a:p>
        <a:p>
          <a:pPr marL="228600" lvl="1" indent="-228600" algn="l" defTabSz="889000">
            <a:lnSpc>
              <a:spcPct val="90000"/>
            </a:lnSpc>
            <a:spcBef>
              <a:spcPct val="0"/>
            </a:spcBef>
            <a:spcAft>
              <a:spcPct val="15000"/>
            </a:spcAft>
            <a:buChar char="•"/>
          </a:pPr>
          <a:r>
            <a:rPr lang="en-US" sz="2000" kern="1200" dirty="0">
              <a:latin typeface="+mj-lt"/>
            </a:rPr>
            <a:t>Explore Data</a:t>
          </a:r>
        </a:p>
        <a:p>
          <a:pPr marL="228600" lvl="1" indent="-228600" algn="l" defTabSz="889000">
            <a:lnSpc>
              <a:spcPct val="90000"/>
            </a:lnSpc>
            <a:spcBef>
              <a:spcPct val="0"/>
            </a:spcBef>
            <a:spcAft>
              <a:spcPct val="15000"/>
            </a:spcAft>
            <a:buChar char="•"/>
          </a:pPr>
          <a:r>
            <a:rPr lang="en-US" sz="2000" kern="1200" dirty="0">
              <a:latin typeface="+mj-lt"/>
            </a:rPr>
            <a:t>Update Data</a:t>
          </a:r>
        </a:p>
      </dsp:txBody>
      <dsp:txXfrm rot="-5400000">
        <a:off x="4275636" y="1497099"/>
        <a:ext cx="3704749" cy="907169"/>
      </dsp:txXfrm>
    </dsp:sp>
    <dsp:sp modelId="{3E606814-09D9-4B4C-8F40-66F312978EEB}">
      <dsp:nvSpPr>
        <dsp:cNvPr id="0" name=""/>
        <dsp:cNvSpPr/>
      </dsp:nvSpPr>
      <dsp:spPr>
        <a:xfrm>
          <a:off x="111" y="1322358"/>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Data Acquisition and Understanding</a:t>
          </a:r>
        </a:p>
      </dsp:txBody>
      <dsp:txXfrm>
        <a:off x="61456" y="1383703"/>
        <a:ext cx="4152834" cy="1133961"/>
      </dsp:txXfrm>
    </dsp:sp>
    <dsp:sp modelId="{EF322D6C-1CB6-431F-8B42-A64D898D2824}">
      <dsp:nvSpPr>
        <dsp:cNvPr id="0" name=""/>
        <dsp:cNvSpPr/>
      </dsp:nvSpPr>
      <dsp:spPr>
        <a:xfrm rot="5400000">
          <a:off x="5649888" y="1393255"/>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Feature Selection</a:t>
          </a:r>
        </a:p>
        <a:p>
          <a:pPr marL="228600" lvl="1" indent="-228600" algn="l" defTabSz="889000">
            <a:lnSpc>
              <a:spcPct val="90000"/>
            </a:lnSpc>
            <a:spcBef>
              <a:spcPct val="0"/>
            </a:spcBef>
            <a:spcAft>
              <a:spcPct val="15000"/>
            </a:spcAft>
            <a:buChar char="•"/>
          </a:pPr>
          <a:r>
            <a:rPr lang="en-US" sz="2000" kern="1200" dirty="0">
              <a:latin typeface="+mj-lt"/>
            </a:rPr>
            <a:t>Create and Train Model</a:t>
          </a:r>
        </a:p>
      </dsp:txBody>
      <dsp:txXfrm rot="-5400000">
        <a:off x="4275636" y="2816583"/>
        <a:ext cx="3704749" cy="907169"/>
      </dsp:txXfrm>
    </dsp:sp>
    <dsp:sp modelId="{D8CBC06D-2193-488F-8EDE-5FAA991E0B6B}">
      <dsp:nvSpPr>
        <dsp:cNvPr id="0" name=""/>
        <dsp:cNvSpPr/>
      </dsp:nvSpPr>
      <dsp:spPr>
        <a:xfrm>
          <a:off x="111" y="2641842"/>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Modeling</a:t>
          </a:r>
        </a:p>
      </dsp:txBody>
      <dsp:txXfrm>
        <a:off x="61456" y="2703187"/>
        <a:ext cx="4152834" cy="1133961"/>
      </dsp:txXfrm>
    </dsp:sp>
    <dsp:sp modelId="{DE1FE771-1582-4775-9E8F-B758D933162D}">
      <dsp:nvSpPr>
        <dsp:cNvPr id="0" name=""/>
        <dsp:cNvSpPr/>
      </dsp:nvSpPr>
      <dsp:spPr>
        <a:xfrm rot="5400000">
          <a:off x="5649888" y="2712739"/>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Operationalize</a:t>
          </a:r>
        </a:p>
      </dsp:txBody>
      <dsp:txXfrm rot="-5400000">
        <a:off x="4275636" y="4136067"/>
        <a:ext cx="3704749" cy="907169"/>
      </dsp:txXfrm>
    </dsp:sp>
    <dsp:sp modelId="{C971C0CD-D6D6-4BD2-B517-483DD2B85EA0}">
      <dsp:nvSpPr>
        <dsp:cNvPr id="0" name=""/>
        <dsp:cNvSpPr/>
      </dsp:nvSpPr>
      <dsp:spPr>
        <a:xfrm>
          <a:off x="111" y="3961326"/>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Deployment</a:t>
          </a:r>
        </a:p>
      </dsp:txBody>
      <dsp:txXfrm>
        <a:off x="61456" y="4022671"/>
        <a:ext cx="4152834" cy="1133961"/>
      </dsp:txXfrm>
    </dsp:sp>
    <dsp:sp modelId="{E36319A3-4DDD-4596-A48B-3AFC2FB82E08}">
      <dsp:nvSpPr>
        <dsp:cNvPr id="0" name=""/>
        <dsp:cNvSpPr/>
      </dsp:nvSpPr>
      <dsp:spPr>
        <a:xfrm rot="5400000">
          <a:off x="5649888" y="4032223"/>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Testing and Validation</a:t>
          </a:r>
        </a:p>
        <a:p>
          <a:pPr marL="228600" lvl="1" indent="-228600" algn="l" defTabSz="889000">
            <a:lnSpc>
              <a:spcPct val="90000"/>
            </a:lnSpc>
            <a:spcBef>
              <a:spcPct val="0"/>
            </a:spcBef>
            <a:spcAft>
              <a:spcPct val="15000"/>
            </a:spcAft>
            <a:buChar char="•"/>
          </a:pPr>
          <a:r>
            <a:rPr lang="en-US" sz="2000" kern="1200" dirty="0">
              <a:latin typeface="+mj-lt"/>
            </a:rPr>
            <a:t>Handoff</a:t>
          </a:r>
        </a:p>
        <a:p>
          <a:pPr marL="228600" lvl="1" indent="-228600" algn="l" defTabSz="889000">
            <a:lnSpc>
              <a:spcPct val="90000"/>
            </a:lnSpc>
            <a:spcBef>
              <a:spcPct val="0"/>
            </a:spcBef>
            <a:spcAft>
              <a:spcPct val="15000"/>
            </a:spcAft>
            <a:buChar char="•"/>
          </a:pPr>
          <a:r>
            <a:rPr lang="en-US" sz="2000" kern="1200" dirty="0">
              <a:latin typeface="+mj-lt"/>
            </a:rPr>
            <a:t>Re-train and re-score</a:t>
          </a:r>
        </a:p>
      </dsp:txBody>
      <dsp:txXfrm rot="-5400000">
        <a:off x="4275636" y="5455551"/>
        <a:ext cx="3704749" cy="907169"/>
      </dsp:txXfrm>
    </dsp:sp>
    <dsp:sp modelId="{C5DBDEB5-64EF-486D-ADE8-9AD2774135B2}">
      <dsp:nvSpPr>
        <dsp:cNvPr id="0" name=""/>
        <dsp:cNvSpPr/>
      </dsp:nvSpPr>
      <dsp:spPr>
        <a:xfrm>
          <a:off x="111" y="5280810"/>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Customer Acceptance</a:t>
          </a:r>
        </a:p>
      </dsp:txBody>
      <dsp:txXfrm>
        <a:off x="61456" y="5342155"/>
        <a:ext cx="4152834" cy="1133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1AABC-2A80-4D18-AB70-CD76795B5F08}">
      <dsp:nvSpPr>
        <dsp:cNvPr id="0" name=""/>
        <dsp:cNvSpPr/>
      </dsp:nvSpPr>
      <dsp:spPr>
        <a:xfrm>
          <a:off x="0" y="0"/>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Cortana, Cognitive Services, Bot Framework</a:t>
          </a:r>
        </a:p>
      </dsp:txBody>
      <dsp:txXfrm>
        <a:off x="1675952" y="0"/>
        <a:ext cx="6425008" cy="557603"/>
      </dsp:txXfrm>
    </dsp:sp>
    <dsp:sp modelId="{36A321AB-B414-459A-92C0-C559ED15EF30}">
      <dsp:nvSpPr>
        <dsp:cNvPr id="0" name=""/>
        <dsp:cNvSpPr/>
      </dsp:nvSpPr>
      <dsp:spPr>
        <a:xfrm>
          <a:off x="46598" y="53364"/>
          <a:ext cx="974626" cy="446083"/>
        </a:xfrm>
        <a:prstGeom prst="roundRect">
          <a:avLst>
            <a:gd name="adj" fmla="val 10000"/>
          </a:avLst>
        </a:prstGeom>
        <a:blipFill rotWithShape="1">
          <a:blip xmlns:r="http://schemas.openxmlformats.org/officeDocument/2006/relationships" r:embed="rId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FDBD55-6070-4E85-AA3A-6F7522DCF49F}">
      <dsp:nvSpPr>
        <dsp:cNvPr id="0" name=""/>
        <dsp:cNvSpPr/>
      </dsp:nvSpPr>
      <dsp:spPr>
        <a:xfrm>
          <a:off x="0" y="613364"/>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Power BI</a:t>
          </a:r>
        </a:p>
      </dsp:txBody>
      <dsp:txXfrm>
        <a:off x="1675952" y="613364"/>
        <a:ext cx="6425008" cy="557603"/>
      </dsp:txXfrm>
    </dsp:sp>
    <dsp:sp modelId="{49D4FFC3-C990-4FEA-ADFC-9F2B001FE866}">
      <dsp:nvSpPr>
        <dsp:cNvPr id="0" name=""/>
        <dsp:cNvSpPr/>
      </dsp:nvSpPr>
      <dsp:spPr>
        <a:xfrm>
          <a:off x="46598" y="666729"/>
          <a:ext cx="974626" cy="446083"/>
        </a:xfrm>
        <a:prstGeom prst="roundRect">
          <a:avLst>
            <a:gd name="adj" fmla="val 10000"/>
          </a:avLst>
        </a:prstGeom>
        <a:blipFill rotWithShape="1">
          <a:blip xmlns:r="http://schemas.openxmlformats.org/officeDocument/2006/relationships" r:embed="rId2"/>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A218B0-FF83-4B81-B386-3F5787FB84AE}">
      <dsp:nvSpPr>
        <dsp:cNvPr id="0" name=""/>
        <dsp:cNvSpPr/>
      </dsp:nvSpPr>
      <dsp:spPr>
        <a:xfrm>
          <a:off x="0" y="122672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Stream Analytics</a:t>
          </a:r>
        </a:p>
      </dsp:txBody>
      <dsp:txXfrm>
        <a:off x="1675952" y="1226728"/>
        <a:ext cx="6425008" cy="557603"/>
      </dsp:txXfrm>
    </dsp:sp>
    <dsp:sp modelId="{1DF032E0-13E8-404C-A3CD-F57FFFAF656E}">
      <dsp:nvSpPr>
        <dsp:cNvPr id="0" name=""/>
        <dsp:cNvSpPr/>
      </dsp:nvSpPr>
      <dsp:spPr>
        <a:xfrm>
          <a:off x="46598" y="1280093"/>
          <a:ext cx="974626" cy="446083"/>
        </a:xfrm>
        <a:prstGeom prst="roundRect">
          <a:avLst>
            <a:gd name="adj" fmla="val 10000"/>
          </a:avLst>
        </a:prstGeom>
        <a:blipFill rotWithShape="1">
          <a:blip xmlns:r="http://schemas.openxmlformats.org/officeDocument/2006/relationships" r:embed="rId3"/>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74900C-2DC2-4F9C-83EA-B674B8C455C3}">
      <dsp:nvSpPr>
        <dsp:cNvPr id="0" name=""/>
        <dsp:cNvSpPr/>
      </dsp:nvSpPr>
      <dsp:spPr>
        <a:xfrm>
          <a:off x="0" y="184009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HDInsight</a:t>
          </a:r>
        </a:p>
      </dsp:txBody>
      <dsp:txXfrm>
        <a:off x="1675952" y="1840092"/>
        <a:ext cx="6425008" cy="557603"/>
      </dsp:txXfrm>
    </dsp:sp>
    <dsp:sp modelId="{EB1CC876-66DD-4A75-B47F-79507A427898}">
      <dsp:nvSpPr>
        <dsp:cNvPr id="0" name=""/>
        <dsp:cNvSpPr/>
      </dsp:nvSpPr>
      <dsp:spPr>
        <a:xfrm>
          <a:off x="46598" y="1893457"/>
          <a:ext cx="974626" cy="446083"/>
        </a:xfrm>
        <a:prstGeom prst="roundRect">
          <a:avLst>
            <a:gd name="adj" fmla="val 10000"/>
          </a:avLst>
        </a:prstGeom>
        <a:blipFill rotWithShape="1">
          <a:blip xmlns:r="http://schemas.openxmlformats.org/officeDocument/2006/relationships" r:embed="rId4"/>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F30434-915D-401A-842A-C3A44E75A979}">
      <dsp:nvSpPr>
        <dsp:cNvPr id="0" name=""/>
        <dsp:cNvSpPr/>
      </dsp:nvSpPr>
      <dsp:spPr>
        <a:xfrm>
          <a:off x="0" y="2453456"/>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Azure Machine Learning (MRS)</a:t>
          </a:r>
        </a:p>
      </dsp:txBody>
      <dsp:txXfrm>
        <a:off x="1675952" y="2453456"/>
        <a:ext cx="6425008" cy="557603"/>
      </dsp:txXfrm>
    </dsp:sp>
    <dsp:sp modelId="{950174B9-C3EC-407B-9908-DBD126F0CF41}">
      <dsp:nvSpPr>
        <dsp:cNvPr id="0" name=""/>
        <dsp:cNvSpPr/>
      </dsp:nvSpPr>
      <dsp:spPr>
        <a:xfrm>
          <a:off x="46598" y="2506821"/>
          <a:ext cx="974626" cy="446083"/>
        </a:xfrm>
        <a:prstGeom prst="roundRect">
          <a:avLst>
            <a:gd name="adj" fmla="val 10000"/>
          </a:avLst>
        </a:prstGeom>
        <a:blipFill rotWithShape="1">
          <a:blip xmlns:r="http://schemas.openxmlformats.org/officeDocument/2006/relationships" r:embed="rId5"/>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1AC9A-80EA-4040-A601-D0B64C634769}">
      <dsp:nvSpPr>
        <dsp:cNvPr id="0" name=""/>
        <dsp:cNvSpPr/>
      </dsp:nvSpPr>
      <dsp:spPr>
        <a:xfrm>
          <a:off x="0" y="3066821"/>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SQL Data Warehouse (SQL DB, Document DB)</a:t>
          </a:r>
        </a:p>
      </dsp:txBody>
      <dsp:txXfrm>
        <a:off x="1675952" y="3066821"/>
        <a:ext cx="6425008" cy="557603"/>
      </dsp:txXfrm>
    </dsp:sp>
    <dsp:sp modelId="{652C01DF-6697-4345-A0E8-6D9D71FC067D}">
      <dsp:nvSpPr>
        <dsp:cNvPr id="0" name=""/>
        <dsp:cNvSpPr/>
      </dsp:nvSpPr>
      <dsp:spPr>
        <a:xfrm>
          <a:off x="46598" y="3120186"/>
          <a:ext cx="974626" cy="446083"/>
        </a:xfrm>
        <a:prstGeom prst="roundRect">
          <a:avLst>
            <a:gd name="adj" fmla="val 10000"/>
          </a:avLst>
        </a:prstGeom>
        <a:blipFill rotWithShape="1">
          <a:blip xmlns:r="http://schemas.openxmlformats.org/officeDocument/2006/relationships" r:embed="rId6"/>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9D7A6-CC75-4C85-8991-EB5D7E28A32C}">
      <dsp:nvSpPr>
        <dsp:cNvPr id="0" name=""/>
        <dsp:cNvSpPr/>
      </dsp:nvSpPr>
      <dsp:spPr>
        <a:xfrm>
          <a:off x="0" y="3680185"/>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Lake</a:t>
          </a:r>
        </a:p>
      </dsp:txBody>
      <dsp:txXfrm>
        <a:off x="1675952" y="3680185"/>
        <a:ext cx="6425008" cy="557603"/>
      </dsp:txXfrm>
    </dsp:sp>
    <dsp:sp modelId="{3D67FE96-9C43-493B-A35A-BE8C89C56380}">
      <dsp:nvSpPr>
        <dsp:cNvPr id="0" name=""/>
        <dsp:cNvSpPr/>
      </dsp:nvSpPr>
      <dsp:spPr>
        <a:xfrm>
          <a:off x="56319" y="3723834"/>
          <a:ext cx="974626" cy="446083"/>
        </a:xfrm>
        <a:prstGeom prst="roundRect">
          <a:avLst>
            <a:gd name="adj" fmla="val 10000"/>
          </a:avLst>
        </a:prstGeom>
        <a:blipFill rotWithShape="1">
          <a:blip xmlns:r="http://schemas.openxmlformats.org/officeDocument/2006/relationships" r:embed="rId7"/>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3B67C-F1DA-4AE8-B977-A72746B0B55A}">
      <dsp:nvSpPr>
        <dsp:cNvPr id="0" name=""/>
        <dsp:cNvSpPr/>
      </dsp:nvSpPr>
      <dsp:spPr>
        <a:xfrm>
          <a:off x="0" y="4293549"/>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Event Hubs</a:t>
          </a:r>
        </a:p>
      </dsp:txBody>
      <dsp:txXfrm>
        <a:off x="1675952" y="4293549"/>
        <a:ext cx="6425008" cy="557603"/>
      </dsp:txXfrm>
    </dsp:sp>
    <dsp:sp modelId="{2B57F23D-5CBE-4272-A6F4-7FAA825DD5F1}">
      <dsp:nvSpPr>
        <dsp:cNvPr id="0" name=""/>
        <dsp:cNvSpPr/>
      </dsp:nvSpPr>
      <dsp:spPr>
        <a:xfrm>
          <a:off x="46598" y="4337198"/>
          <a:ext cx="974626" cy="446083"/>
        </a:xfrm>
        <a:prstGeom prst="roundRect">
          <a:avLst>
            <a:gd name="adj" fmla="val 10000"/>
          </a:avLst>
        </a:prstGeom>
        <a:blipFill rotWithShape="1">
          <a:blip xmlns:r="http://schemas.openxmlformats.org/officeDocument/2006/relationships" r:embed="rId8"/>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7D94F9-EF30-4E20-8074-E413B239BE21}">
      <dsp:nvSpPr>
        <dsp:cNvPr id="0" name=""/>
        <dsp:cNvSpPr/>
      </dsp:nvSpPr>
      <dsp:spPr>
        <a:xfrm>
          <a:off x="0" y="4906913"/>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Factory</a:t>
          </a:r>
        </a:p>
      </dsp:txBody>
      <dsp:txXfrm>
        <a:off x="1675952" y="4906913"/>
        <a:ext cx="6425008" cy="557603"/>
      </dsp:txXfrm>
    </dsp:sp>
    <dsp:sp modelId="{345EE191-2927-4C04-BBA1-919BF1F7941C}">
      <dsp:nvSpPr>
        <dsp:cNvPr id="0" name=""/>
        <dsp:cNvSpPr/>
      </dsp:nvSpPr>
      <dsp:spPr>
        <a:xfrm>
          <a:off x="46598" y="4960278"/>
          <a:ext cx="974626" cy="446083"/>
        </a:xfrm>
        <a:prstGeom prst="roundRect">
          <a:avLst>
            <a:gd name="adj" fmla="val 10000"/>
          </a:avLst>
        </a:prstGeom>
        <a:blipFill rotWithShape="1">
          <a:blip xmlns:r="http://schemas.openxmlformats.org/officeDocument/2006/relationships" r:embed="rId9"/>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FD6BEC-2BE4-4D3B-9A53-4987D8EC21AC}">
      <dsp:nvSpPr>
        <dsp:cNvPr id="0" name=""/>
        <dsp:cNvSpPr/>
      </dsp:nvSpPr>
      <dsp:spPr>
        <a:xfrm>
          <a:off x="0" y="552027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Catalog</a:t>
          </a:r>
        </a:p>
      </dsp:txBody>
      <dsp:txXfrm>
        <a:off x="1675952" y="5520278"/>
        <a:ext cx="6425008" cy="557603"/>
      </dsp:txXfrm>
    </dsp:sp>
    <dsp:sp modelId="{D2F6CFBC-E310-4008-BC7E-CB6B12D9A319}">
      <dsp:nvSpPr>
        <dsp:cNvPr id="0" name=""/>
        <dsp:cNvSpPr/>
      </dsp:nvSpPr>
      <dsp:spPr>
        <a:xfrm>
          <a:off x="46598" y="5573643"/>
          <a:ext cx="974626" cy="446083"/>
        </a:xfrm>
        <a:prstGeom prst="roundRect">
          <a:avLst>
            <a:gd name="adj" fmla="val 10000"/>
          </a:avLst>
        </a:prstGeom>
        <a:blipFill rotWithShape="1">
          <a:blip xmlns:r="http://schemas.openxmlformats.org/officeDocument/2006/relationships" r:embed="rId10"/>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D75B96-0BDF-4D45-9CDA-670E68961379}">
      <dsp:nvSpPr>
        <dsp:cNvPr id="0" name=""/>
        <dsp:cNvSpPr/>
      </dsp:nvSpPr>
      <dsp:spPr>
        <a:xfrm>
          <a:off x="0" y="613364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Microsoft Azure</a:t>
          </a:r>
        </a:p>
      </dsp:txBody>
      <dsp:txXfrm>
        <a:off x="1675952" y="6133642"/>
        <a:ext cx="6425008" cy="557603"/>
      </dsp:txXfrm>
    </dsp:sp>
    <dsp:sp modelId="{B2B9AF7E-0611-4D90-B154-64C9BDFC0B76}">
      <dsp:nvSpPr>
        <dsp:cNvPr id="0" name=""/>
        <dsp:cNvSpPr/>
      </dsp:nvSpPr>
      <dsp:spPr>
        <a:xfrm>
          <a:off x="46598" y="6187007"/>
          <a:ext cx="974626" cy="446083"/>
        </a:xfrm>
        <a:prstGeom prst="roundRect">
          <a:avLst>
            <a:gd name="adj" fmla="val 10000"/>
          </a:avLst>
        </a:prstGeom>
        <a:blipFill rotWithShape="1">
          <a:blip xmlns:r="http://schemas.openxmlformats.org/officeDocument/2006/relationships" r:embed="rId1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4/13/2017 4:06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4321432"/>
            <a:ext cx="6096000" cy="413676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3" name="Rectangle 2"/>
          <p:cNvSpPr/>
          <p:nvPr/>
        </p:nvSpPr>
        <p:spPr>
          <a:xfrm>
            <a:off x="2566930" y="202169"/>
            <a:ext cx="3910070" cy="276999"/>
          </a:xfrm>
          <a:prstGeom prst="rect">
            <a:avLst/>
          </a:prstGeom>
        </p:spPr>
        <p:txBody>
          <a:bodyPr wrap="square">
            <a:spAutoFit/>
          </a:bodyPr>
          <a:lstStyle/>
          <a:p>
            <a:pPr algn="r"/>
            <a:r>
              <a:rPr lang="en-US" sz="1200" b="1"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1" dirty="0">
              <a:solidFill>
                <a:schemeClr val="accent6">
                  <a:lumMod val="75000"/>
                </a:schemeClr>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8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cortanaanalytics.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zure.microsoft.com/en-us/documentation/services/machine-learnin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zure.microsoft.com/en-us/documentation/articles/machine-learning-data-science-for-beginners-the-5-questions-data-science-answer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zure.microsoft.com/en-us/documentation/articles/machine-learning-what-is-ml-studio/"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microsoft.com/en-us/server-cloud/products/r-server/"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zure.microsoft.com/en-us/documentation/articles/data-factory-azure-ml-batch-execution-activity/"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zure.microsoft.com/en-us/documentation/articles/machine-learning-walkthrough-5-publish-web-servic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v-europe.com/crisp-dm-methodolog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azure.microsoft.com/en-us/documentation/articles/data-science-process-walkthroughs/" TargetMode="External"/><Relationship Id="rId5" Type="http://schemas.openxmlformats.org/officeDocument/2006/relationships/hyperlink" Target="https://azure.microsoft.com/en-us/documentation/learning-paths/cortana-analytics-process/" TargetMode="External"/><Relationship Id="rId4" Type="http://schemas.openxmlformats.org/officeDocument/2006/relationships/hyperlink" Target="https://azure.microsoft.com/en-us/documentation/articles/data-science-process-overview/"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azure.microsoft.com/en-us/campaigns/data-lake/" TargetMode="External"/><Relationship Id="rId13" Type="http://schemas.openxmlformats.org/officeDocument/2006/relationships/hyperlink" Target="http://azure.microsoft.com/en-us/services/stream-analytics/" TargetMode="External"/><Relationship Id="rId18" Type="http://schemas.openxmlformats.org/officeDocument/2006/relationships/hyperlink" Target="https://www.microsoft.com/cognitive-services" TargetMode="External"/><Relationship Id="rId3" Type="http://schemas.openxmlformats.org/officeDocument/2006/relationships/hyperlink" Target="http://microsoftazure.com/" TargetMode="External"/><Relationship Id="rId21" Type="http://schemas.openxmlformats.org/officeDocument/2006/relationships/hyperlink" Target="https://gallery.cortanaintelligence.com/" TargetMode="External"/><Relationship Id="rId7" Type="http://schemas.openxmlformats.org/officeDocument/2006/relationships/hyperlink" Target="http://azure.microsoft.com/en-us/services/event-hubs/" TargetMode="External"/><Relationship Id="rId12" Type="http://schemas.openxmlformats.org/officeDocument/2006/relationships/hyperlink" Target="http://azure.microsoft.com/en-us/services/hdinsight/" TargetMode="External"/><Relationship Id="rId17" Type="http://schemas.openxmlformats.org/officeDocument/2006/relationships/hyperlink" Target="https://developer.microsoft.com/en-us/Cortana" TargetMode="External"/><Relationship Id="rId2" Type="http://schemas.openxmlformats.org/officeDocument/2006/relationships/slide" Target="../slides/slide5.xml"/><Relationship Id="rId16" Type="http://schemas.openxmlformats.org/officeDocument/2006/relationships/hyperlink" Target="https://blogs.windows.com/buildingapps/2015/08/25/using-cortana-to-interact-with-your-customers-10-by-10/" TargetMode="External"/><Relationship Id="rId20" Type="http://schemas.openxmlformats.org/officeDocument/2006/relationships/hyperlink" Target="https://www.microsoft.com/en-us/server-cloud/cortana-intelligence-suite/what-is-cortana-intelligence.aspx" TargetMode="External"/><Relationship Id="rId1" Type="http://schemas.openxmlformats.org/officeDocument/2006/relationships/notesMaster" Target="../notesMasters/notesMaster1.xml"/><Relationship Id="rId6" Type="http://schemas.openxmlformats.org/officeDocument/2006/relationships/hyperlink" Target="http://azure.microsoft.com/en-us/services/data-factory/" TargetMode="External"/><Relationship Id="rId11" Type="http://schemas.openxmlformats.org/officeDocument/2006/relationships/hyperlink" Target="http://azure.microsoft.com/en-us/services/machine-learning/" TargetMode="External"/><Relationship Id="rId5" Type="http://schemas.openxmlformats.org/officeDocument/2006/relationships/hyperlink" Target="http://azure.microsoft.com/en-us/services/data-catalog" TargetMode="External"/><Relationship Id="rId15" Type="http://schemas.openxmlformats.org/officeDocument/2006/relationships/hyperlink" Target="http://blogs.windows.com/buildingapps/2014/09/23/cortana-integration-and-speech-recognition-new-code-samples/" TargetMode="External"/><Relationship Id="rId10" Type="http://schemas.openxmlformats.org/officeDocument/2006/relationships/hyperlink" Target="http://azure.microsoft.com/en-us/services/sql-data-warehouse/" TargetMode="External"/><Relationship Id="rId19" Type="http://schemas.openxmlformats.org/officeDocument/2006/relationships/hyperlink" Target="https://dev.botframework.com/" TargetMode="External"/><Relationship Id="rId4" Type="http://schemas.openxmlformats.org/officeDocument/2006/relationships/hyperlink" Target="https://azure.microsoft.com/en-us/documentation/services/storage/" TargetMode="External"/><Relationship Id="rId9" Type="http://schemas.openxmlformats.org/officeDocument/2006/relationships/hyperlink" Target="https://azure.microsoft.com/en-us/services/documentdb/" TargetMode="External"/><Relationship Id="rId14" Type="http://schemas.openxmlformats.org/officeDocument/2006/relationships/hyperlink" Target="https://powerbi.microsoft.com/" TargetMode="External"/><Relationship Id="rId22" Type="http://schemas.openxmlformats.org/officeDocument/2006/relationships/hyperlink" Target="https://caqs.azure.net/#galler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zure.microsoft.com/en-us/documentation/articles/machine-learning-data-science-plan-sample-scenario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zure.microsoft.com/en-us/documentation/articles/machine-learning-algorithm-choic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sdn.microsoft.com/library/dn905974.aspx"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Main</a:t>
            </a:r>
            <a:r>
              <a:rPr lang="en-US" sz="1800" baseline="0" dirty="0"/>
              <a:t> page: </a:t>
            </a:r>
            <a:r>
              <a:rPr lang="en-US" sz="1800" baseline="0" dirty="0">
                <a:hlinkClick r:id="rId3"/>
              </a:rPr>
              <a:t>http://cortanaanalytics.com</a:t>
            </a:r>
            <a:r>
              <a:rPr lang="en-US" sz="1800" baseline="0" dirty="0"/>
              <a:t> </a:t>
            </a:r>
          </a:p>
          <a:p>
            <a:pPr marL="228600" indent="-228600">
              <a:buFont typeface="+mj-lt"/>
              <a:buAutoNum type="arabicPeriod"/>
            </a:pPr>
            <a:r>
              <a:rPr lang="en-US" sz="1800" baseline="0" dirty="0"/>
              <a:t>To begin this module, you should have: </a:t>
            </a:r>
          </a:p>
          <a:p>
            <a:pPr marL="445862" lvl="1" indent="-228600">
              <a:buFont typeface="+mj-lt"/>
              <a:buAutoNum type="arabicPeriod"/>
            </a:pPr>
            <a:r>
              <a:rPr lang="en-US" sz="1800" baseline="0" dirty="0"/>
              <a:t>Basic Math and Stats skills</a:t>
            </a:r>
          </a:p>
          <a:p>
            <a:pPr marL="445862" lvl="1" indent="-228600">
              <a:buFont typeface="+mj-lt"/>
              <a:buAutoNum type="arabicPeriod"/>
            </a:pPr>
            <a:r>
              <a:rPr lang="en-US" sz="1800" baseline="0" dirty="0"/>
              <a:t>Business and Domain Awareness</a:t>
            </a:r>
          </a:p>
          <a:p>
            <a:pPr marL="445862" lvl="1" indent="-228600">
              <a:buFont typeface="+mj-lt"/>
              <a:buAutoNum type="arabicPeriod"/>
            </a:pPr>
            <a:r>
              <a:rPr lang="en-US" sz="1800" baseline="0" dirty="0"/>
              <a:t>General Computing Background</a:t>
            </a:r>
          </a:p>
          <a:p>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endParaRPr>
          </a:p>
        </p:txBody>
      </p:sp>
    </p:spTree>
    <p:extLst>
      <p:ext uri="{BB962C8B-B14F-4D97-AF65-F5344CB8AC3E}">
        <p14:creationId xmlns:p14="http://schemas.microsoft.com/office/powerpoint/2010/main" val="2664149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Guided tutorials: </a:t>
            </a:r>
            <a:r>
              <a:rPr lang="en-US" dirty="0">
                <a:hlinkClick r:id="rId3"/>
              </a:rPr>
              <a:t>https://azure.microsoft.com/en-us/documentation/services/machine-learning/</a:t>
            </a:r>
            <a:r>
              <a:rPr lang="en-US" dirty="0"/>
              <a:t> </a:t>
            </a:r>
          </a:p>
          <a:p>
            <a:pPr marL="342900" indent="-342900">
              <a:buFont typeface="+mj-lt"/>
              <a:buAutoNum type="arabicPeriod"/>
            </a:pPr>
            <a:r>
              <a:rPr lang="en-US" dirty="0"/>
              <a:t>Microsoft Azure Virtual </a:t>
            </a:r>
            <a:r>
              <a:rPr lang="en-US"/>
              <a:t>Academy course: https://mva.microsoft.com/en-US/training-courses/microsoft-azure-machine-learning-jump-start-8425?l=ehQZFoKz_7904984382 </a:t>
            </a:r>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018435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Beginning Series: </a:t>
            </a:r>
            <a:r>
              <a:rPr lang="en-US" dirty="0">
                <a:hlinkClick r:id="rId3"/>
              </a:rPr>
              <a:t>https://azure.microsoft.com/en-us/documentation/articles/machine-learning-data-science-for-beginners-the-5-questions-data-science-answers/</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932928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Designing an experiment in the Studio: </a:t>
            </a:r>
            <a:r>
              <a:rPr lang="en-US" dirty="0">
                <a:hlinkClick r:id="rId3"/>
              </a:rPr>
              <a:t>https://azure.microsoft.com/en-us/documentation/articles/machine-learning-what-is-ml-studio/</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73441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Open the </a:t>
            </a:r>
            <a:r>
              <a:rPr lang="en-US" sz="1800" b="1" kern="1200" dirty="0">
                <a:solidFill>
                  <a:schemeClr val="tx1"/>
                </a:solidFill>
                <a:latin typeface="Segoe UI Light" pitchFamily="34" charset="0"/>
                <a:ea typeface="+mn-ea"/>
                <a:cs typeface="+mn-cs"/>
              </a:rPr>
              <a:t>AML Student Workbook </a:t>
            </a:r>
            <a:r>
              <a:rPr lang="en-US" sz="1800" kern="1200" dirty="0">
                <a:solidFill>
                  <a:schemeClr val="tx1"/>
                </a:solidFill>
                <a:latin typeface="Segoe UI Light" pitchFamily="34" charset="0"/>
                <a:ea typeface="+mn-ea"/>
                <a:cs typeface="+mn-cs"/>
              </a:rPr>
              <a:t>from your \Resources folder</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Follow the instructions you find there</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461084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Primary documentation: </a:t>
            </a:r>
            <a:r>
              <a:rPr lang="en-US" sz="1800" dirty="0">
                <a:hlinkClick r:id="rId3"/>
              </a:rPr>
              <a:t>https://www.microsoft.com/en-us/server-cloud/products/r-server/</a:t>
            </a:r>
            <a:r>
              <a:rPr lang="en-US" sz="18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38301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1475" y="720725"/>
            <a:ext cx="6413500" cy="360838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0D750A-CBC3-4706-9C62-B6AC1EBEF41C}" type="slidenum">
              <a:rPr lang="en-US" smtClean="0"/>
              <a:pPr/>
              <a:t>16</a:t>
            </a:fld>
            <a:endParaRPr lang="en-US" dirty="0"/>
          </a:p>
        </p:txBody>
      </p:sp>
    </p:spTree>
    <p:extLst>
      <p:ext uri="{BB962C8B-B14F-4D97-AF65-F5344CB8AC3E}">
        <p14:creationId xmlns:p14="http://schemas.microsoft.com/office/powerpoint/2010/main" val="213304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Open the </a:t>
            </a:r>
            <a:r>
              <a:rPr lang="en-US" sz="1800" b="1" kern="1200" dirty="0">
                <a:solidFill>
                  <a:schemeClr val="tx1"/>
                </a:solidFill>
                <a:latin typeface="Segoe UI Light" pitchFamily="34" charset="0"/>
                <a:ea typeface="+mn-ea"/>
                <a:cs typeface="+mn-cs"/>
              </a:rPr>
              <a:t>MRS Student Workbook </a:t>
            </a:r>
            <a:r>
              <a:rPr lang="en-US" sz="1800" kern="1200" dirty="0">
                <a:solidFill>
                  <a:schemeClr val="tx1"/>
                </a:solidFill>
                <a:latin typeface="Segoe UI Light" pitchFamily="34" charset="0"/>
                <a:ea typeface="+mn-ea"/>
                <a:cs typeface="+mn-cs"/>
              </a:rPr>
              <a:t>document from your \Resources file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Locate the section marked “</a:t>
            </a:r>
            <a:r>
              <a:rPr lang="en-US" sz="1800" b="1" kern="1200" dirty="0">
                <a:solidFill>
                  <a:schemeClr val="tx1"/>
                </a:solidFill>
                <a:latin typeface="Segoe UI Light" pitchFamily="34" charset="0"/>
                <a:ea typeface="+mn-ea"/>
                <a:cs typeface="+mn-cs"/>
              </a:rPr>
              <a:t>Predictive Modeling with MRS</a:t>
            </a:r>
            <a:r>
              <a:rPr lang="en-US" sz="1800" kern="1200" dirty="0">
                <a:solidFill>
                  <a:schemeClr val="tx1"/>
                </a:solidFill>
                <a:latin typeface="Segoe UI Light" pitchFamily="34" charset="0"/>
                <a:ea typeface="+mn-ea"/>
                <a:cs typeface="+mn-cs"/>
              </a:rPr>
              <a:t>” and follow the instructions there</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76551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Create Predictive Pipelines using Azure ML Activities in ADF: </a:t>
            </a:r>
            <a:r>
              <a:rPr lang="en-US" dirty="0">
                <a:hlinkClick r:id="rId3"/>
              </a:rPr>
              <a:t>https://azure.microsoft.com/en-us/documentation/articles/data-factory-azure-ml-batch-execution-activity/</a:t>
            </a:r>
            <a:r>
              <a:rPr lang="en-US" b="1" dirty="0"/>
              <a:t> </a:t>
            </a:r>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3129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Deploying the Azure ML Model: </a:t>
            </a:r>
            <a:r>
              <a:rPr lang="en-US" sz="1800" dirty="0">
                <a:hlinkClick r:id="rId3"/>
              </a:rPr>
              <a:t>https://azure.microsoft.com/en-us/documentation/articles/machine-learning-walkthrough-5-publish-web-service/</a:t>
            </a:r>
            <a:r>
              <a:rPr lang="en-US" sz="18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93886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600" dirty="0"/>
              <a:t>At the</a:t>
            </a:r>
            <a:r>
              <a:rPr lang="en-US" sz="1600" baseline="0" dirty="0"/>
              <a:t> end of this Module, you will:</a:t>
            </a:r>
          </a:p>
          <a:p>
            <a:pPr marL="445862" lvl="1" indent="-228600">
              <a:buFont typeface="+mj-lt"/>
              <a:buAutoNum type="arabicPeriod"/>
            </a:pPr>
            <a:r>
              <a:rPr lang="en-US" sz="1600" baseline="0" dirty="0"/>
              <a:t>Understand Azure ML and how experiments are created</a:t>
            </a:r>
          </a:p>
          <a:p>
            <a:pPr marL="445862" lvl="1" indent="-228600">
              <a:buFont typeface="+mj-lt"/>
              <a:buAutoNum type="arabicPeriod"/>
            </a:pPr>
            <a:r>
              <a:rPr lang="en-US" sz="1600" baseline="0" dirty="0"/>
              <a:t>Understand how MRS can be used to perform Machine Learning experiments</a:t>
            </a:r>
          </a:p>
          <a:p>
            <a:pPr marL="445862" lvl="1" indent="-228600">
              <a:buFont typeface="+mj-lt"/>
              <a:buAutoNum type="arabicPeriod"/>
            </a:pPr>
            <a:r>
              <a:rPr lang="en-US" sz="1600" baseline="0" dirty="0"/>
              <a:t>Use ADF to schedule Azure ML Activities</a:t>
            </a:r>
          </a:p>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7198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36116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This process largely follows the CRISP-DM model: </a:t>
            </a:r>
            <a:r>
              <a:rPr lang="en-US" sz="1800" dirty="0">
                <a:hlinkClick r:id="rId3"/>
              </a:rPr>
              <a:t>http://www.sv-europe.com/crisp-dm-methodology/</a:t>
            </a:r>
            <a:r>
              <a:rPr lang="en-US" sz="1800" dirty="0"/>
              <a:t>  </a:t>
            </a:r>
          </a:p>
          <a:p>
            <a:pPr marL="228600" indent="-228600">
              <a:buFont typeface="+mj-lt"/>
              <a:buAutoNum type="arabicPeriod"/>
            </a:pPr>
            <a:r>
              <a:rPr lang="en-US" sz="1800" dirty="0"/>
              <a:t>It also references the Cortana Intelligence process: </a:t>
            </a:r>
            <a:r>
              <a:rPr lang="en-US" sz="1800" dirty="0">
                <a:hlinkClick r:id="rId4"/>
              </a:rPr>
              <a:t>https://azure.microsoft.com/en-us/documentation/articles/data-science-process-overview/</a:t>
            </a:r>
            <a:r>
              <a:rPr lang="en-US" sz="1800" dirty="0"/>
              <a:t>  </a:t>
            </a:r>
          </a:p>
          <a:p>
            <a:pPr marL="228600" indent="-228600">
              <a:buFont typeface="+mj-lt"/>
              <a:buAutoNum type="arabicPeriod"/>
            </a:pPr>
            <a:r>
              <a:rPr lang="en-US" sz="1800" dirty="0"/>
              <a:t>A complete process diagram</a:t>
            </a:r>
            <a:r>
              <a:rPr lang="en-US" sz="1800" baseline="0" dirty="0"/>
              <a:t> is here: </a:t>
            </a:r>
            <a:r>
              <a:rPr lang="en-US" sz="1800" dirty="0">
                <a:hlinkClick r:id="rId5"/>
              </a:rPr>
              <a:t>https://azure.microsoft.com/en-us/documentation/learning-paths/cortana-analytics-process/</a:t>
            </a:r>
            <a:r>
              <a:rPr lang="en-US" sz="1800" dirty="0"/>
              <a:t> </a:t>
            </a:r>
          </a:p>
          <a:p>
            <a:pPr marL="228600" indent="-228600">
              <a:buFont typeface="+mj-lt"/>
              <a:buAutoNum type="arabicPeriod"/>
            </a:pPr>
            <a:r>
              <a:rPr lang="en-US" sz="1800" dirty="0"/>
              <a:t>Some walkthrough’s of the various services: </a:t>
            </a:r>
            <a:r>
              <a:rPr lang="en-US" sz="1800" dirty="0">
                <a:hlinkClick r:id="rId6"/>
              </a:rPr>
              <a:t>https://azure.microsoft.com/en-us/documentation/articles/data-science-process-walkthroughs/</a:t>
            </a:r>
            <a:r>
              <a:rPr lang="en-US" sz="1800" dirty="0"/>
              <a:t>  </a:t>
            </a:r>
          </a:p>
          <a:p>
            <a:pPr marL="228600" indent="-228600">
              <a:buFont typeface="+mj-lt"/>
              <a:buAutoNum type="arabicPeriod"/>
            </a:pPr>
            <a:r>
              <a:rPr lang="en-US" sz="1800" dirty="0"/>
              <a:t>A</a:t>
            </a:r>
            <a:r>
              <a:rPr lang="en-US" sz="1800" baseline="0" dirty="0"/>
              <a:t>n integrated process and toolset allows for a more close-to-intent deployment</a:t>
            </a:r>
          </a:p>
          <a:p>
            <a:pPr marL="228600" indent="-228600">
              <a:buFont typeface="+mj-lt"/>
              <a:buAutoNum type="arabicPeriod"/>
            </a:pPr>
            <a:r>
              <a:rPr lang="en-US" sz="1800" baseline="0" dirty="0"/>
              <a:t>Iterations are required to close in on the solution – but are harder </a:t>
            </a:r>
            <a:r>
              <a:rPr lang="en-US" sz="1800" baseline="0" dirty="0" err="1"/>
              <a:t>tio</a:t>
            </a:r>
            <a:r>
              <a:rPr lang="en-US" sz="1800" baseline="0" dirty="0"/>
              <a:t> management and monitor</a:t>
            </a:r>
            <a:endParaRPr lang="en-US" sz="1800" dirty="0"/>
          </a:p>
          <a:p>
            <a:pPr marL="228600" indent="-228600">
              <a:buFont typeface="+mj-lt"/>
              <a:buAutoNum type="arabicPeriod"/>
            </a:pPr>
            <a:endParaRPr lang="en-US" sz="18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2262413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74320" y="4217670"/>
            <a:ext cx="6297930" cy="4594860"/>
          </a:xfrm>
        </p:spPr>
        <p:txBody>
          <a:bodyPr/>
          <a:lstStyle/>
          <a:p>
            <a:pPr marL="228600" indent="-228600">
              <a:buFont typeface="+mj-lt"/>
              <a:buAutoNum type="arabicPeriod"/>
            </a:pPr>
            <a:r>
              <a:rPr lang="en-US" sz="1200" dirty="0"/>
              <a:t>Platform and Storage: Microsoft Azure – </a:t>
            </a:r>
            <a:r>
              <a:rPr lang="en-US" sz="1200" dirty="0">
                <a:hlinkClick r:id="rId3"/>
              </a:rPr>
              <a:t>http://microsoftazure.com</a:t>
            </a:r>
            <a:r>
              <a:rPr lang="en-US" sz="1200" dirty="0"/>
              <a:t>  Storage: </a:t>
            </a:r>
            <a:r>
              <a:rPr lang="en-US" sz="1200" dirty="0">
                <a:hlinkClick r:id="rId4"/>
              </a:rPr>
              <a:t>https://azure.microsoft.com/en-us/documentation/services/storage/</a:t>
            </a:r>
            <a:r>
              <a:rPr lang="en-US" sz="1200" dirty="0"/>
              <a:t>  </a:t>
            </a:r>
            <a:r>
              <a:rPr lang="en-US" sz="1200" b="1" dirty="0"/>
              <a:t>(Host It)</a:t>
            </a:r>
          </a:p>
          <a:p>
            <a:pPr marL="228600" indent="-228600">
              <a:buFont typeface="+mj-lt"/>
              <a:buAutoNum type="arabicPeriod"/>
            </a:pPr>
            <a:r>
              <a:rPr lang="en-US" sz="1200" dirty="0"/>
              <a:t>Azure Data Catalog: </a:t>
            </a:r>
            <a:r>
              <a:rPr lang="en-US" sz="1200" dirty="0">
                <a:hlinkClick r:id="rId5"/>
              </a:rPr>
              <a:t>http://azure.microsoft.com/en-us/services/data-catalog</a:t>
            </a:r>
            <a:r>
              <a:rPr lang="en-US" sz="1200" dirty="0"/>
              <a:t>  </a:t>
            </a:r>
            <a:r>
              <a:rPr lang="en-US" sz="1200"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200" dirty="0"/>
              <a:t>Azure Data Factory: </a:t>
            </a:r>
            <a:r>
              <a:rPr lang="en-US" sz="1200" dirty="0">
                <a:hlinkClick r:id="rId6"/>
              </a:rPr>
              <a:t>http://azure.microsoft.com/en-us/services/data-factory/</a:t>
            </a:r>
            <a:r>
              <a:rPr lang="en-US" sz="1200" dirty="0"/>
              <a:t>   </a:t>
            </a:r>
            <a:r>
              <a:rPr lang="en-US" sz="1200" b="1" dirty="0"/>
              <a:t>(Move It)</a:t>
            </a:r>
          </a:p>
          <a:p>
            <a:pPr marL="228600" indent="-228600">
              <a:buFont typeface="+mj-lt"/>
              <a:buAutoNum type="arabicPeriod"/>
            </a:pPr>
            <a:r>
              <a:rPr lang="en-US" sz="1200" dirty="0"/>
              <a:t>Azure Event Hubs: </a:t>
            </a:r>
            <a:r>
              <a:rPr lang="en-US" sz="1200" dirty="0">
                <a:hlinkClick r:id="rId7"/>
              </a:rPr>
              <a:t>http://azure.microsoft.com/en-us/services/event-hubs/</a:t>
            </a:r>
            <a:r>
              <a:rPr lang="en-US" sz="1200" dirty="0"/>
              <a:t>  </a:t>
            </a:r>
            <a:r>
              <a:rPr lang="en-US" sz="1200" b="1" dirty="0"/>
              <a:t>(Bring It)</a:t>
            </a:r>
          </a:p>
          <a:p>
            <a:pPr marL="228600" indent="-228600">
              <a:buFont typeface="+mj-lt"/>
              <a:buAutoNum type="arabicPeriod"/>
            </a:pPr>
            <a:r>
              <a:rPr lang="en-US" sz="1200" dirty="0"/>
              <a:t>Azure Data Lake: </a:t>
            </a:r>
            <a:r>
              <a:rPr lang="en-US" sz="1200" dirty="0">
                <a:hlinkClick r:id="rId8"/>
              </a:rPr>
              <a:t>http://azure.microsoft.com/en-us/campaigns/data-lake/</a:t>
            </a:r>
            <a:r>
              <a:rPr lang="en-US" sz="1200" dirty="0"/>
              <a:t>  </a:t>
            </a:r>
            <a:r>
              <a:rPr lang="en-US" sz="1200" b="1" dirty="0"/>
              <a:t>(Store It)</a:t>
            </a:r>
          </a:p>
          <a:p>
            <a:pPr marL="228600" indent="-228600">
              <a:buFont typeface="+mj-lt"/>
              <a:buAutoNum type="arabicPeriod"/>
            </a:pPr>
            <a:r>
              <a:rPr lang="en-US" sz="1200" dirty="0"/>
              <a:t>Azure </a:t>
            </a:r>
            <a:r>
              <a:rPr lang="en-US" sz="1200" dirty="0" err="1"/>
              <a:t>DocumentDB</a:t>
            </a:r>
            <a:r>
              <a:rPr lang="en-US" sz="1200" dirty="0"/>
              <a:t>: </a:t>
            </a:r>
            <a:r>
              <a:rPr lang="en-US" sz="1200" dirty="0">
                <a:hlinkClick r:id="rId9"/>
              </a:rPr>
              <a:t>https://azure.microsoft.com/en-us/services/documentdb/</a:t>
            </a:r>
            <a:r>
              <a:rPr lang="en-US" sz="1200" dirty="0"/>
              <a:t> , Azure SQL Data Warehouse: </a:t>
            </a:r>
            <a:r>
              <a:rPr lang="en-US" sz="1200" dirty="0">
                <a:hlinkClick r:id="rId10"/>
              </a:rPr>
              <a:t>http://azure.microsoft.com/en-us/services/sql-data-warehouse/</a:t>
            </a:r>
            <a:r>
              <a:rPr lang="en-US" sz="1200" dirty="0"/>
              <a:t>  </a:t>
            </a:r>
            <a:r>
              <a:rPr lang="en-US" sz="1200" b="1" dirty="0"/>
              <a:t>(Relate It)</a:t>
            </a:r>
          </a:p>
          <a:p>
            <a:pPr marL="228600" indent="-228600">
              <a:buFont typeface="+mj-lt"/>
              <a:buAutoNum type="arabicPeriod"/>
            </a:pPr>
            <a:r>
              <a:rPr lang="en-US" sz="1200" dirty="0"/>
              <a:t>Azure Machine Learning: </a:t>
            </a:r>
            <a:r>
              <a:rPr lang="en-US" sz="1200" dirty="0">
                <a:hlinkClick r:id="rId11"/>
              </a:rPr>
              <a:t>http://azure.microsoft.com/en-us/services/machine-learning/</a:t>
            </a:r>
            <a:r>
              <a:rPr lang="en-US" sz="1200" dirty="0"/>
              <a:t>  </a:t>
            </a:r>
            <a:r>
              <a:rPr lang="en-US" sz="1200" b="1" dirty="0"/>
              <a:t>(Learn It)</a:t>
            </a:r>
          </a:p>
          <a:p>
            <a:pPr marL="228600" indent="-228600">
              <a:buFont typeface="+mj-lt"/>
              <a:buAutoNum type="arabicPeriod"/>
            </a:pPr>
            <a:r>
              <a:rPr lang="en-US" sz="1200" dirty="0"/>
              <a:t>Azure HDInsight: </a:t>
            </a:r>
            <a:r>
              <a:rPr lang="en-US" sz="1200" dirty="0">
                <a:hlinkClick r:id="rId12"/>
              </a:rPr>
              <a:t>http://azure.microsoft.com/en-us/services/hdinsight/</a:t>
            </a:r>
            <a:r>
              <a:rPr lang="en-US" sz="1200" dirty="0"/>
              <a:t>  </a:t>
            </a:r>
            <a:r>
              <a:rPr lang="en-US" sz="1200" b="1" dirty="0"/>
              <a:t>(Scale It)</a:t>
            </a:r>
          </a:p>
          <a:p>
            <a:pPr marL="228600" indent="-228600">
              <a:buFont typeface="+mj-lt"/>
              <a:buAutoNum type="arabicPeriod"/>
            </a:pPr>
            <a:r>
              <a:rPr lang="en-US" sz="1200" dirty="0"/>
              <a:t>Azure Stream Analytics: </a:t>
            </a:r>
            <a:r>
              <a:rPr lang="en-US" sz="1200" dirty="0">
                <a:hlinkClick r:id="rId13"/>
              </a:rPr>
              <a:t>http://azure.microsoft.com/en-us/services/stream-analytics/</a:t>
            </a:r>
            <a:r>
              <a:rPr lang="en-US" sz="1200" dirty="0"/>
              <a:t>  </a:t>
            </a:r>
            <a:r>
              <a:rPr lang="en-US" sz="1200" b="1" dirty="0"/>
              <a:t>(Stream It) </a:t>
            </a:r>
          </a:p>
          <a:p>
            <a:pPr marL="228600" indent="-228600">
              <a:buFont typeface="+mj-lt"/>
              <a:buAutoNum type="arabicPeriod"/>
            </a:pPr>
            <a:r>
              <a:rPr lang="en-US" sz="1200" dirty="0"/>
              <a:t>Power BI: </a:t>
            </a:r>
            <a:r>
              <a:rPr lang="en-US" sz="1200" dirty="0">
                <a:hlinkClick r:id="rId14"/>
              </a:rPr>
              <a:t>https://powerbi.microsoft.com/</a:t>
            </a:r>
            <a:r>
              <a:rPr lang="en-US" sz="1200" dirty="0"/>
              <a:t>  </a:t>
            </a:r>
            <a:r>
              <a:rPr lang="en-US" sz="1200" b="1" dirty="0"/>
              <a:t>(See It)</a:t>
            </a:r>
          </a:p>
          <a:p>
            <a:pPr marL="228600" indent="-228600">
              <a:buFont typeface="+mj-lt"/>
              <a:buAutoNum type="arabicPeriod"/>
            </a:pPr>
            <a:r>
              <a:rPr lang="en-US" sz="1200" dirty="0"/>
              <a:t>Cortana: </a:t>
            </a:r>
            <a:r>
              <a:rPr lang="en-US" sz="1200" dirty="0">
                <a:hlinkClick r:id="rId15"/>
              </a:rPr>
              <a:t>http://blogs.windows.com/buildingapps/2014/09/23/cortana-integration-and-speech-recognition-new-code-samples/</a:t>
            </a:r>
            <a:r>
              <a:rPr lang="en-US" sz="1200" dirty="0"/>
              <a:t>  and </a:t>
            </a:r>
            <a:r>
              <a:rPr lang="en-US" sz="1200" dirty="0">
                <a:hlinkClick r:id="rId16"/>
              </a:rPr>
              <a:t>https://blogs.windows.com/buildingapps/2015/08/25/using-cortana-to-interact-with-your-customers-10-by-10/</a:t>
            </a:r>
            <a:r>
              <a:rPr lang="en-US" sz="1200" dirty="0"/>
              <a:t> and </a:t>
            </a:r>
            <a:r>
              <a:rPr lang="en-US" sz="1200" dirty="0">
                <a:hlinkClick r:id="rId17"/>
              </a:rPr>
              <a:t>https://developer.microsoft.com/en-us/Cortana</a:t>
            </a:r>
            <a:r>
              <a:rPr lang="en-US" sz="1200" dirty="0"/>
              <a:t>   </a:t>
            </a:r>
            <a:r>
              <a:rPr lang="en-US" sz="1200" b="1" dirty="0"/>
              <a:t>(Say It)</a:t>
            </a:r>
            <a:endParaRPr lang="en-US" sz="1200" b="0" dirty="0"/>
          </a:p>
          <a:p>
            <a:pPr marL="228600" indent="-228600">
              <a:buFont typeface="+mj-lt"/>
              <a:buAutoNum type="arabicPeriod"/>
            </a:pPr>
            <a:r>
              <a:rPr lang="en-US" sz="1200" b="0" dirty="0"/>
              <a:t>Cognitive Services: </a:t>
            </a:r>
            <a:r>
              <a:rPr lang="en-US" sz="1200" b="0" dirty="0">
                <a:hlinkClick r:id="rId18"/>
              </a:rPr>
              <a:t>https://www.microsoft.com/cognitive-services</a:t>
            </a:r>
            <a:r>
              <a:rPr lang="en-US" sz="1200" b="0" dirty="0"/>
              <a:t>  </a:t>
            </a:r>
          </a:p>
          <a:p>
            <a:pPr marL="228600" indent="-228600">
              <a:buFont typeface="+mj-lt"/>
              <a:buAutoNum type="arabicPeriod"/>
            </a:pPr>
            <a:r>
              <a:rPr lang="en-US" sz="1200" b="0" dirty="0"/>
              <a:t>Bot Framework: </a:t>
            </a:r>
            <a:r>
              <a:rPr lang="en-US" sz="1200" b="0" dirty="0">
                <a:hlinkClick r:id="rId19"/>
              </a:rPr>
              <a:t>https://dev.botframework.com/</a:t>
            </a:r>
            <a:r>
              <a:rPr lang="en-US" sz="1200" b="0" dirty="0"/>
              <a:t>  </a:t>
            </a:r>
          </a:p>
          <a:p>
            <a:pPr marL="228600" indent="-228600">
              <a:buFont typeface="+mj-lt"/>
              <a:buAutoNum type="arabicPeriod"/>
            </a:pPr>
            <a:r>
              <a:rPr lang="en-US" sz="1200" dirty="0"/>
              <a:t>All of the components within the suite: </a:t>
            </a:r>
            <a:r>
              <a:rPr lang="en-US" sz="1200" dirty="0">
                <a:hlinkClick r:id="rId20"/>
              </a:rPr>
              <a:t>https://www.microsoft.com/en-us/server-cloud/cortana-intelligence-suite/what-is-cortana-intelligence.aspx</a:t>
            </a:r>
            <a:r>
              <a:rPr lang="en-US" sz="1200" dirty="0"/>
              <a:t>  </a:t>
            </a:r>
          </a:p>
          <a:p>
            <a:pPr marL="228600" indent="-228600">
              <a:buFont typeface="+mj-lt"/>
              <a:buAutoNum type="arabicPeriod"/>
            </a:pPr>
            <a:r>
              <a:rPr lang="en-US" sz="1200" dirty="0"/>
              <a:t>What can I do with it? </a:t>
            </a:r>
            <a:r>
              <a:rPr lang="en-US" sz="1200" dirty="0">
                <a:hlinkClick r:id="rId21"/>
              </a:rPr>
              <a:t>https://gallery.cortanaintelligence.com/</a:t>
            </a:r>
            <a:r>
              <a:rPr lang="en-US" sz="1200" dirty="0"/>
              <a:t>  </a:t>
            </a:r>
          </a:p>
          <a:p>
            <a:pPr marL="228600" indent="-228600">
              <a:buFont typeface="+mj-lt"/>
              <a:buAutoNum type="arabicPeriod"/>
            </a:pPr>
            <a:r>
              <a:rPr lang="en-US" sz="1200" dirty="0"/>
              <a:t>Getting</a:t>
            </a:r>
            <a:r>
              <a:rPr lang="en-US" sz="1200" baseline="0" dirty="0"/>
              <a:t> Started Quickly: </a:t>
            </a:r>
            <a:r>
              <a:rPr lang="en-US" sz="1200" baseline="0" dirty="0">
                <a:hlinkClick r:id="rId22"/>
              </a:rPr>
              <a:t>https://caqs.azure.net/#gallery</a:t>
            </a:r>
            <a:r>
              <a:rPr lang="en-US" sz="1200" baseline="0" dirty="0"/>
              <a:t>  </a:t>
            </a:r>
            <a:endParaRPr lang="en-US" sz="1200" dirty="0"/>
          </a:p>
          <a:p>
            <a:pPr marL="228600" indent="-228600">
              <a:buFont typeface="+mj-lt"/>
              <a:buAutoNum type="arabicPeriod"/>
            </a:pPr>
            <a:endParaRPr lang="en-US" sz="1200" b="0" dirty="0"/>
          </a:p>
          <a:p>
            <a:pPr marL="228600" indent="-228600">
              <a:buFont typeface="+mj-lt"/>
              <a:buAutoNum type="arabicPeriod"/>
            </a:pPr>
            <a:endParaRPr lang="en-US" sz="1200"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91057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Example paths for using Azure ML: </a:t>
            </a:r>
            <a:r>
              <a:rPr lang="en-US" dirty="0">
                <a:hlinkClick r:id="rId3"/>
              </a:rPr>
              <a:t>https://azure.microsoft.com/en-us/documentation/articles/machine-learning-data-science-plan-sample-scenarios/</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23930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Choosing an Algorithm for Machine Learning: </a:t>
            </a:r>
            <a:r>
              <a:rPr lang="en-US" dirty="0">
                <a:hlinkClick r:id="rId3"/>
              </a:rPr>
              <a:t>https://azure.microsoft.com/en-us/documentation/articles/machine-learning-algorithm-choice/</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67010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Regression: Predict a real value for each item (stock/currency value, temperature). – How much/how many?</a:t>
            </a:r>
          </a:p>
          <a:p>
            <a:pPr marL="342900" indent="-342900">
              <a:buFont typeface="+mj-lt"/>
              <a:buAutoNum type="arabicPeriod"/>
            </a:pPr>
            <a:r>
              <a:rPr lang="en-US" dirty="0"/>
              <a:t>Classification: Assign a category to each item (Chinese | French | Indian | Italian | Japanese restaurant). – Which Category?</a:t>
            </a:r>
          </a:p>
          <a:p>
            <a:pPr marL="342900" indent="-342900">
              <a:buFont typeface="+mj-lt"/>
              <a:buAutoNum type="arabicPeriod"/>
            </a:pPr>
            <a:r>
              <a:rPr lang="en-US" dirty="0"/>
              <a:t>Clustering/Recommendation: Partition items into homogeneous groups (clustering twitter posts by topic). – Which Groups?</a:t>
            </a:r>
          </a:p>
          <a:p>
            <a:pPr marL="342900" indent="-342900">
              <a:buFont typeface="+mj-lt"/>
              <a:buAutoNum type="arabicPeriod"/>
            </a:pPr>
            <a:r>
              <a:rPr lang="en-US" dirty="0"/>
              <a:t>Anomaly: Identify when something unexpected happens. – Is this weird? </a:t>
            </a:r>
          </a:p>
          <a:p>
            <a:pPr marL="342900" indent="-342900">
              <a:buFont typeface="+mj-lt"/>
              <a:buAutoNum type="arabicPeriod"/>
            </a:pPr>
            <a:r>
              <a:rPr lang="en-US" dirty="0"/>
              <a:t>Reinforcement Learning: Make an appropriate action for some new data. – Which action?</a:t>
            </a:r>
          </a:p>
          <a:p>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164021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Algorithm Documentation: </a:t>
            </a:r>
            <a:r>
              <a:rPr lang="en-US" dirty="0">
                <a:hlinkClick r:id="rId3"/>
              </a:rPr>
              <a:t>https://msdn.microsoft.com/library/dn905974.aspx</a:t>
            </a:r>
            <a:r>
              <a:rPr lang="en-US" dirty="0"/>
              <a:t> </a:t>
            </a:r>
          </a:p>
          <a:p>
            <a:pPr marL="342900" indent="-342900">
              <a:buFont typeface="+mj-lt"/>
              <a:buAutoNum type="arabicPeriod"/>
            </a:pPr>
            <a:r>
              <a:rPr lang="en-US"/>
              <a:t>Exploring: https://azuremlsimpleds.azurewebsites.net/simpleds/ </a:t>
            </a: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02770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42165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273071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Edit Master text styles</a:t>
            </a:r>
          </a:p>
        </p:txBody>
      </p:sp>
    </p:spTree>
    <p:extLst>
      <p:ext uri="{BB962C8B-B14F-4D97-AF65-F5344CB8AC3E}">
        <p14:creationId xmlns:p14="http://schemas.microsoft.com/office/powerpoint/2010/main" val="1241130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2827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146060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311252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756464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Tree>
    <p:extLst>
      <p:ext uri="{BB962C8B-B14F-4D97-AF65-F5344CB8AC3E}">
        <p14:creationId xmlns:p14="http://schemas.microsoft.com/office/powerpoint/2010/main" val="37791148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103826"/>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4150173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with photo">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sp>
        <p:nvSpPr>
          <p:cNvPr id="10" name="TextBox 9"/>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80296" y="233151"/>
            <a:ext cx="1986146" cy="730297"/>
          </a:xfrm>
          <a:prstGeom prst="rect">
            <a:avLst/>
          </a:prstGeom>
        </p:spPr>
      </p:pic>
      <p:sp>
        <p:nvSpPr>
          <p:cNvPr id="15" name="TextBox 14"/>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
        <p:nvSpPr>
          <p:cNvPr id="14" name="TextBox 13"/>
          <p:cNvSpPr txBox="1"/>
          <p:nvPr userDrawn="1"/>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Tree>
    <p:extLst>
      <p:ext uri="{BB962C8B-B14F-4D97-AF65-F5344CB8AC3E}">
        <p14:creationId xmlns:p14="http://schemas.microsoft.com/office/powerpoint/2010/main" val="2722698536"/>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no photo">
    <p:bg>
      <p:bgPr>
        <a:solidFill>
          <a:schemeClr val="tx2"/>
        </a:solidFill>
        <a:effectLst/>
      </p:bgPr>
    </p:bg>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spTree>
    <p:extLst>
      <p:ext uri="{BB962C8B-B14F-4D97-AF65-F5344CB8AC3E}">
        <p14:creationId xmlns:p14="http://schemas.microsoft.com/office/powerpoint/2010/main" val="3710233518"/>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16" name="Text Placeholder 15"/>
          <p:cNvSpPr>
            <a:spLocks noGrp="1"/>
          </p:cNvSpPr>
          <p:nvPr>
            <p:ph type="body" sz="quarter" idx="14"/>
          </p:nvPr>
        </p:nvSpPr>
        <p:spPr>
          <a:xfrm>
            <a:off x="153878" y="1632056"/>
            <a:ext cx="12128721" cy="4668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a:xfrm>
            <a:off x="1943199" y="6606832"/>
            <a:ext cx="8550077" cy="387694"/>
          </a:xfrm>
        </p:spPr>
        <p:txBody>
          <a:bodyPr/>
          <a:lstStyle/>
          <a:p>
            <a:endParaRPr lang="en-US" dirty="0">
              <a:solidFill>
                <a:srgbClr val="505050"/>
              </a:solidFill>
            </a:endParaRPr>
          </a:p>
        </p:txBody>
      </p:sp>
    </p:spTree>
    <p:extLst>
      <p:ext uri="{BB962C8B-B14F-4D97-AF65-F5344CB8AC3E}">
        <p14:creationId xmlns:p14="http://schemas.microsoft.com/office/powerpoint/2010/main" val="420529499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3" name="Footer Placeholder 2"/>
          <p:cNvSpPr>
            <a:spLocks noGrp="1"/>
          </p:cNvSpPr>
          <p:nvPr>
            <p:ph type="ftr" sz="quarter" idx="14"/>
          </p:nvPr>
        </p:nvSpPr>
        <p:spPr/>
        <p:txBody>
          <a:bodyPr/>
          <a:lstStyle/>
          <a:p>
            <a:pPr defTabSz="1109758"/>
            <a:endParaRPr lang="en-US" dirty="0">
              <a:solidFill>
                <a:srgbClr val="505050"/>
              </a:solidFill>
            </a:endParaRPr>
          </a:p>
        </p:txBody>
      </p:sp>
      <p:sp>
        <p:nvSpPr>
          <p:cNvPr id="7" name="Slide Number Placeholder 6"/>
          <p:cNvSpPr>
            <a:spLocks noGrp="1"/>
          </p:cNvSpPr>
          <p:nvPr>
            <p:ph type="sldNum" sz="quarter" idx="15"/>
          </p:nvPr>
        </p:nvSpPr>
        <p:spPr/>
        <p:txBody>
          <a:body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260032678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3878" y="1632056"/>
            <a:ext cx="12128721" cy="45853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7279" indent="0">
              <a:buNone/>
              <a:defRPr>
                <a:solidFill>
                  <a:schemeClr val="tx1"/>
                </a:solidFill>
                <a:latin typeface="Courier New" pitchFamily="49" charset="0"/>
                <a:cs typeface="Courier New" pitchFamily="49" charset="0"/>
              </a:defRPr>
            </a:lvl2pPr>
            <a:lvl3pPr marL="600187" indent="0">
              <a:buNone/>
              <a:defRPr>
                <a:solidFill>
                  <a:schemeClr val="tx1"/>
                </a:solidFill>
                <a:latin typeface="Courier New" pitchFamily="49" charset="0"/>
                <a:cs typeface="Courier New" pitchFamily="49" charset="0"/>
              </a:defRPr>
            </a:lvl3pPr>
            <a:lvl4pPr marL="887466" indent="0">
              <a:buNone/>
              <a:defRPr>
                <a:solidFill>
                  <a:schemeClr val="tx1"/>
                </a:solidFill>
                <a:latin typeface="Courier New" pitchFamily="49" charset="0"/>
                <a:cs typeface="Courier New" pitchFamily="49" charset="0"/>
              </a:defRPr>
            </a:lvl4pPr>
            <a:lvl5pPr marL="1127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2473303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9463708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6" name="Rectangle 5"/>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6"/>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3877" y="3954464"/>
            <a:ext cx="10262765" cy="18743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73388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6" name="Rectangle 5"/>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5"/>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3877" y="3963564"/>
            <a:ext cx="10262764" cy="18652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788152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FFFFFF"/>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3639067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chemeClr val="tx1"/>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28754817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000000"/>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25367225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194545246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86280469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93C52C2B-7042-40BF-8872-17B0983F4A66}"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4417608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6985283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52C2B-7042-40BF-8872-17B0983F4A66}"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1166884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52C2B-7042-40BF-8872-17B0983F4A66}"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7782689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C52C2B-7042-40BF-8872-17B0983F4A66}" type="datetimeFigureOut">
              <a:rPr lang="en-US" smtClean="0"/>
              <a:t>4/13/2017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826443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C52C2B-7042-40BF-8872-17B0983F4A66}" type="datetimeFigureOut">
              <a:rPr lang="en-US" smtClean="0"/>
              <a:t>4/13/2017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4855192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52C2B-7042-40BF-8872-17B0983F4A66}" type="datetimeFigureOut">
              <a:rPr lang="en-US" smtClean="0"/>
              <a:t>4/13/2017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60126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61606587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7734738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8053679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6475869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4544947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bg2"/>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68308" y="479425"/>
            <a:ext cx="1448129" cy="310896"/>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8"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54" tIns="182854" rIns="182854" bIns="182854"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4163526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b="0">
                <a:solidFill>
                  <a:schemeClr val="tx1"/>
                </a:solidFill>
              </a:defRPr>
            </a:lvl1pPr>
          </a:lstStyle>
          <a:p>
            <a:r>
              <a:rPr lang="en-US"/>
              <a:t>Click to edit Master title style</a:t>
            </a:r>
          </a:p>
        </p:txBody>
      </p:sp>
      <p:sp>
        <p:nvSpPr>
          <p:cNvPr id="3" name="Subtitle 2"/>
          <p:cNvSpPr>
            <a:spLocks noGrp="1"/>
          </p:cNvSpPr>
          <p:nvPr>
            <p:ph type="subTitle" idx="1"/>
          </p:nvPr>
        </p:nvSpPr>
        <p:spPr>
          <a:xfrm>
            <a:off x="1554560" y="3673745"/>
            <a:ext cx="9327356" cy="1688725"/>
          </a:xfrm>
        </p:spPr>
        <p:txBody>
          <a:bodyPr/>
          <a:lstStyle>
            <a:lvl1pPr marL="0" indent="0" algn="ctr">
              <a:buNone/>
              <a:defRPr sz="2448"/>
            </a:lvl1pPr>
            <a:lvl2pPr marL="466287" indent="0" algn="ctr">
              <a:buNone/>
              <a:defRPr sz="2040"/>
            </a:lvl2pPr>
            <a:lvl3pPr marL="932573" indent="0" algn="ctr">
              <a:buNone/>
              <a:defRPr sz="1836"/>
            </a:lvl3pPr>
            <a:lvl4pPr marL="1398860" indent="0" algn="ctr">
              <a:buNone/>
              <a:defRPr sz="1632"/>
            </a:lvl4pPr>
            <a:lvl5pPr marL="1865146" indent="0" algn="ctr">
              <a:buNone/>
              <a:defRPr sz="1632"/>
            </a:lvl5pPr>
            <a:lvl6pPr marL="2331433" indent="0" algn="ctr">
              <a:buNone/>
              <a:defRPr sz="1632"/>
            </a:lvl6pPr>
            <a:lvl7pPr marL="2797719" indent="0" algn="ctr">
              <a:buNone/>
              <a:defRPr sz="1632"/>
            </a:lvl7pPr>
            <a:lvl8pPr marL="3264006" indent="0" algn="ctr">
              <a:buNone/>
              <a:defRPr sz="1632"/>
            </a:lvl8pPr>
            <a:lvl9pPr marL="3730293" indent="0" algn="ctr">
              <a:buNone/>
              <a:defRPr sz="1632"/>
            </a:lvl9pPr>
          </a:lstStyle>
          <a:p>
            <a:r>
              <a:rPr lang="en-US"/>
              <a:t>Click to edit Master subtitle style</a:t>
            </a:r>
          </a:p>
        </p:txBody>
      </p:sp>
    </p:spTree>
    <p:extLst>
      <p:ext uri="{BB962C8B-B14F-4D97-AF65-F5344CB8AC3E}">
        <p14:creationId xmlns:p14="http://schemas.microsoft.com/office/powerpoint/2010/main" val="2333118157"/>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48079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47140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84295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8535507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607874"/>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itle Slide Photo_Option">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10" name="Rectangle 9"/>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117443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91299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9.emf"/><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oleObject" Target="../embeddings/oleObject1.bin"/><Relationship Id="rId2" Type="http://schemas.openxmlformats.org/officeDocument/2006/relationships/slideLayout" Target="../slideLayouts/slideLayout21.xml"/><Relationship Id="rId16" Type="http://schemas.openxmlformats.org/officeDocument/2006/relationships/tags" Target="../tags/tag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vmlDrawing" Target="../drawings/vmlDrawing1.v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41" r:id="rId1"/>
    <p:sldLayoutId id="2147484247" r:id="rId2"/>
    <p:sldLayoutId id="2147484256" r:id="rId3"/>
    <p:sldLayoutId id="2147484268" r:id="rId4"/>
    <p:sldLayoutId id="2147484416" r:id="rId5"/>
    <p:sldLayoutId id="2147484417" r:id="rId6"/>
    <p:sldLayoutId id="2147484418" r:id="rId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8"/>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267963894"/>
      </p:ext>
    </p:extLst>
  </p:cSld>
  <p:clrMap bg1="lt1" tx1="dk1" bg2="lt2" tx2="dk2" accent1="accent1" accent2="accent2" accent3="accent3" accent4="accent4" accent5="accent5" accent6="accent6" hlink="hlink" folHlink="folHlink"/>
  <p:sldLayoutIdLst>
    <p:sldLayoutId id="2147484420" r:id="rId1"/>
    <p:sldLayoutId id="2147484421" r:id="rId2"/>
    <p:sldLayoutId id="2147484422" r:id="rId3"/>
    <p:sldLayoutId id="2147484423" r:id="rId4"/>
    <p:sldLayoutId id="2147484425" r:id="rId5"/>
    <p:sldLayoutId id="2147484426"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64419786"/>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035" name="think-cell Slide" r:id="rId17" imgW="383" imgH="384" progId="TCLayout.ActiveDocument.1">
                  <p:embed/>
                </p:oleObj>
              </mc:Choice>
              <mc:Fallback>
                <p:oleObj name="think-cell Slide" r:id="rId17" imgW="383" imgH="384" progId="TCLayout.ActiveDocument.1">
                  <p:embed/>
                  <p:pic>
                    <p:nvPicPr>
                      <p:cNvPr id="3" name="Object 2" hidden="1"/>
                      <p:cNvPicPr/>
                      <p:nvPr/>
                    </p:nvPicPr>
                    <p:blipFill>
                      <a:blip r:embed="rId1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960184084"/>
      </p:ext>
    </p:extLst>
  </p:cSld>
  <p:clrMap bg1="lt1" tx1="dk1" bg2="lt2" tx2="dk2" accent1="accent1" accent2="accent2" accent3="accent3" accent4="accent4" accent5="accent5" accent6="accent6" hlink="hlink" folHlink="folHlink"/>
  <p:sldLayoutIdLst>
    <p:sldLayoutId id="2147484435" r:id="rId1"/>
    <p:sldLayoutId id="2147484436" r:id="rId2"/>
    <p:sldLayoutId id="2147484437" r:id="rId3"/>
    <p:sldLayoutId id="2147484438" r:id="rId4"/>
    <p:sldLayoutId id="2147484439" r:id="rId5"/>
    <p:sldLayoutId id="2147484440" r:id="rId6"/>
    <p:sldLayoutId id="2147484441" r:id="rId7"/>
    <p:sldLayoutId id="2147484442" r:id="rId8"/>
    <p:sldLayoutId id="2147484443" r:id="rId9"/>
    <p:sldLayoutId id="2147484444" r:id="rId10"/>
    <p:sldLayoutId id="2147484445" r:id="rId11"/>
    <p:sldLayoutId id="2147484446" r:id="rId12"/>
    <p:sldLayoutId id="2147484447" r:id="rId1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93C52C2B-7042-40BF-8872-17B0983F4A66}" type="datetimeFigureOut">
              <a:rPr lang="en-US" smtClean="0"/>
              <a:t>4/13/2017</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B5E599B2-8D78-41B7-BDF2-E3ADBE2383B9}" type="slidenum">
              <a:rPr lang="en-US" smtClean="0"/>
              <a:t>‹#›</a:t>
            </a:fld>
            <a:endParaRPr lang="en-US"/>
          </a:p>
        </p:txBody>
      </p:sp>
    </p:spTree>
    <p:extLst>
      <p:ext uri="{BB962C8B-B14F-4D97-AF65-F5344CB8AC3E}">
        <p14:creationId xmlns:p14="http://schemas.microsoft.com/office/powerpoint/2010/main" val="3985550853"/>
      </p:ext>
    </p:extLst>
  </p:cSld>
  <p:clrMap bg1="lt1" tx1="dk1" bg2="lt2" tx2="dk2" accent1="accent1" accent2="accent2" accent3="accent3" accent4="accent4" accent5="accent5" accent6="accent6" hlink="hlink" folHlink="folHlink"/>
  <p:sldLayoutIdLst>
    <p:sldLayoutId id="2147484449" r:id="rId1"/>
    <p:sldLayoutId id="2147484450" r:id="rId2"/>
    <p:sldLayoutId id="2147484451" r:id="rId3"/>
    <p:sldLayoutId id="2147484452" r:id="rId4"/>
    <p:sldLayoutId id="2147484453" r:id="rId5"/>
    <p:sldLayoutId id="2147484454" r:id="rId6"/>
    <p:sldLayoutId id="2147484455" r:id="rId7"/>
    <p:sldLayoutId id="2147484456" r:id="rId8"/>
    <p:sldLayoutId id="2147484457" r:id="rId9"/>
    <p:sldLayoutId id="2147484458" r:id="rId10"/>
    <p:sldLayoutId id="2147484459" r:id="rId11"/>
    <p:sldLayoutId id="2147484460" r:id="rId12"/>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21824" y="1398905"/>
            <a:ext cx="11192828" cy="4896168"/>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621824" y="310868"/>
            <a:ext cx="11192828" cy="777169"/>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334440051"/>
      </p:ext>
    </p:extLst>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Lst>
  <p:transition>
    <p:fade/>
  </p:transition>
  <p:hf hdr="0" ftr="0" dt="0"/>
  <p:txStyles>
    <p:titleStyle>
      <a:lvl1pPr marL="0" indent="0" algn="ctr" defTabSz="-18864709" rtl="0" eaLnBrk="1" fontAlgn="base" hangingPunct="1">
        <a:spcBef>
          <a:spcPct val="0"/>
        </a:spcBef>
        <a:spcAft>
          <a:spcPct val="0"/>
        </a:spcAft>
        <a:defRPr lang="en-US" sz="3807" b="0" dirty="0" smtClean="0">
          <a:solidFill>
            <a:schemeClr val="tx1"/>
          </a:solidFill>
          <a:latin typeface="Calibri"/>
          <a:ea typeface="+mj-ea"/>
          <a:cs typeface="Segoe UI" pitchFamily="34" charset="0"/>
        </a:defRPr>
      </a:lvl1pPr>
      <a:lvl2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2pPr>
      <a:lvl3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3pPr>
      <a:lvl4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4pPr>
      <a:lvl5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5pPr>
      <a:lvl6pPr marL="621700" algn="l" eaLnBrk="1" fontAlgn="base" hangingPunct="1">
        <a:spcBef>
          <a:spcPct val="0"/>
        </a:spcBef>
        <a:spcAft>
          <a:spcPct val="0"/>
        </a:spcAft>
        <a:defRPr sz="3807" b="1">
          <a:solidFill>
            <a:schemeClr val="tx2">
              <a:alpha val="100000"/>
            </a:schemeClr>
          </a:solidFill>
          <a:latin typeface="Verdana"/>
        </a:defRPr>
      </a:lvl6pPr>
      <a:lvl7pPr marL="1243401" algn="l" eaLnBrk="1" fontAlgn="base" hangingPunct="1">
        <a:spcBef>
          <a:spcPct val="0"/>
        </a:spcBef>
        <a:spcAft>
          <a:spcPct val="0"/>
        </a:spcAft>
        <a:defRPr sz="3807" b="1">
          <a:solidFill>
            <a:schemeClr val="tx2">
              <a:alpha val="100000"/>
            </a:schemeClr>
          </a:solidFill>
          <a:latin typeface="Verdana"/>
        </a:defRPr>
      </a:lvl7pPr>
      <a:lvl8pPr marL="1865100" algn="l" eaLnBrk="1" fontAlgn="base" hangingPunct="1">
        <a:spcBef>
          <a:spcPct val="0"/>
        </a:spcBef>
        <a:spcAft>
          <a:spcPct val="0"/>
        </a:spcAft>
        <a:defRPr sz="3807" b="1">
          <a:solidFill>
            <a:schemeClr val="tx2">
              <a:alpha val="100000"/>
            </a:schemeClr>
          </a:solidFill>
          <a:latin typeface="Verdana"/>
        </a:defRPr>
      </a:lvl8pPr>
      <a:lvl9pPr marL="2486800" algn="l" eaLnBrk="1" fontAlgn="base" hangingPunct="1">
        <a:spcBef>
          <a:spcPct val="0"/>
        </a:spcBef>
        <a:spcAft>
          <a:spcPct val="0"/>
        </a:spcAft>
        <a:defRPr sz="3807" b="1">
          <a:solidFill>
            <a:schemeClr val="tx2">
              <a:alpha val="100000"/>
            </a:schemeClr>
          </a:solidFill>
          <a:latin typeface="Verdana"/>
        </a:defRPr>
      </a:lvl9pPr>
    </p:titleStyle>
    <p:bodyStyle>
      <a:lvl1pPr marL="466276" indent="-466276" algn="l" defTabSz="-18864709" rtl="0" eaLnBrk="1" fontAlgn="base" hangingPunct="1">
        <a:spcBef>
          <a:spcPts val="408"/>
        </a:spcBef>
        <a:spcAft>
          <a:spcPct val="0"/>
        </a:spcAft>
        <a:buFont typeface="Wingdings" pitchFamily="2" charset="2"/>
        <a:buChar char="§"/>
        <a:defRPr sz="2720" b="1">
          <a:solidFill>
            <a:schemeClr val="tx1"/>
          </a:solidFill>
          <a:latin typeface="Calibri" pitchFamily="34" charset="0"/>
          <a:ea typeface="+mn-ea"/>
          <a:cs typeface="Segoe UI" pitchFamily="34" charset="0"/>
        </a:defRPr>
      </a:lvl1pPr>
      <a:lvl2pPr marL="1010262" indent="-388563" algn="l" defTabSz="-18864709" rtl="0" eaLnBrk="1" fontAlgn="base" hangingPunct="1">
        <a:spcBef>
          <a:spcPts val="408"/>
        </a:spcBef>
        <a:spcAft>
          <a:spcPct val="0"/>
        </a:spcAft>
        <a:buSzPct val="50000"/>
        <a:buFont typeface="Wingdings" pitchFamily="2" charset="2"/>
        <a:buChar char="o"/>
        <a:defRPr sz="2448">
          <a:solidFill>
            <a:schemeClr val="tx1"/>
          </a:solidFill>
          <a:latin typeface="Calibri Light" pitchFamily="34" charset="0"/>
          <a:cs typeface="Segoe UI" pitchFamily="34" charset="0"/>
        </a:defRPr>
      </a:lvl2pPr>
      <a:lvl3pPr marL="1554251" indent="-310849" algn="l" defTabSz="-18864709" rtl="0" eaLnBrk="1" fontAlgn="base" hangingPunct="1">
        <a:spcBef>
          <a:spcPts val="408"/>
        </a:spcBef>
        <a:spcAft>
          <a:spcPct val="0"/>
        </a:spcAft>
        <a:buSzPct val="50000"/>
        <a:buFont typeface="Wingdings" pitchFamily="2" charset="2"/>
        <a:buChar char="o"/>
        <a:defRPr sz="2175">
          <a:solidFill>
            <a:schemeClr val="tx1"/>
          </a:solidFill>
          <a:latin typeface="Calibri Light" pitchFamily="34" charset="0"/>
          <a:cs typeface="Segoe UI" pitchFamily="34" charset="0"/>
        </a:defRPr>
      </a:lvl3pPr>
      <a:lvl4pPr marL="2175950" indent="-310849" algn="l" defTabSz="-18864709" rtl="0" eaLnBrk="1" fontAlgn="base" hangingPunct="1">
        <a:spcBef>
          <a:spcPts val="408"/>
        </a:spcBef>
        <a:spcAft>
          <a:spcPct val="0"/>
        </a:spcAft>
        <a:buSzPct val="50000"/>
        <a:buFont typeface="Wingdings" pitchFamily="2" charset="2"/>
        <a:buChar char="o"/>
        <a:defRPr sz="1904">
          <a:solidFill>
            <a:schemeClr val="tx1"/>
          </a:solidFill>
          <a:latin typeface="Calibri Light" pitchFamily="34" charset="0"/>
          <a:cs typeface="Segoe UI" pitchFamily="34" charset="0"/>
        </a:defRPr>
      </a:lvl4pPr>
      <a:lvl5pPr marL="2797649" indent="-310849" algn="l" defTabSz="-18864709" rtl="0" eaLnBrk="1" fontAlgn="base" hangingPunct="1">
        <a:spcBef>
          <a:spcPts val="408"/>
        </a:spcBef>
        <a:spcAft>
          <a:spcPct val="0"/>
        </a:spcAft>
        <a:buSzPct val="50000"/>
        <a:buFont typeface="Wingdings" pitchFamily="2" charset="2"/>
        <a:buChar char="o"/>
        <a:defRPr sz="1632">
          <a:solidFill>
            <a:schemeClr val="tx1"/>
          </a:solidFill>
          <a:latin typeface="Calibri Light" pitchFamily="34" charset="0"/>
          <a:cs typeface="Segoe UI" pitchFamily="34" charset="0"/>
        </a:defRPr>
      </a:lvl5pPr>
      <a:lvl6pPr marL="3419349"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6pPr>
      <a:lvl7pPr marL="40410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7pPr>
      <a:lvl8pPr marL="46627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8pPr>
      <a:lvl9pPr marL="52844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621700" algn="l" eaLnBrk="1" fontAlgn="base" hangingPunct="1">
        <a:spcBef>
          <a:spcPct val="0"/>
        </a:spcBef>
        <a:spcAft>
          <a:spcPct val="0"/>
        </a:spcAft>
        <a:defRPr>
          <a:solidFill>
            <a:schemeClr val="tx1">
              <a:alpha val="100000"/>
            </a:schemeClr>
          </a:solidFill>
          <a:latin typeface="Arial"/>
        </a:defRPr>
      </a:lvl2pPr>
      <a:lvl3pPr marL="1243401" algn="l" eaLnBrk="1" fontAlgn="base" hangingPunct="1">
        <a:spcBef>
          <a:spcPct val="0"/>
        </a:spcBef>
        <a:spcAft>
          <a:spcPct val="0"/>
        </a:spcAft>
        <a:defRPr>
          <a:solidFill>
            <a:schemeClr val="tx1">
              <a:alpha val="100000"/>
            </a:schemeClr>
          </a:solidFill>
          <a:latin typeface="Arial"/>
        </a:defRPr>
      </a:lvl3pPr>
      <a:lvl4pPr marL="1865100" algn="l" eaLnBrk="1" fontAlgn="base" hangingPunct="1">
        <a:spcBef>
          <a:spcPct val="0"/>
        </a:spcBef>
        <a:spcAft>
          <a:spcPct val="0"/>
        </a:spcAft>
        <a:defRPr>
          <a:solidFill>
            <a:schemeClr val="tx1">
              <a:alpha val="100000"/>
            </a:schemeClr>
          </a:solidFill>
          <a:latin typeface="Arial"/>
        </a:defRPr>
      </a:lvl4pPr>
      <a:lvl5pPr marL="2486800" algn="l" eaLnBrk="1" fontAlgn="base" hangingPunct="1">
        <a:spcBef>
          <a:spcPct val="0"/>
        </a:spcBef>
        <a:spcAft>
          <a:spcPct val="0"/>
        </a:spcAft>
        <a:defRPr>
          <a:solidFill>
            <a:schemeClr val="tx1">
              <a:alpha val="100000"/>
            </a:schemeClr>
          </a:solidFill>
          <a:latin typeface="Arial"/>
        </a:defRPr>
      </a:lvl5pPr>
      <a:lvl6pPr marL="3108500" algn="l" eaLnBrk="1" fontAlgn="base" hangingPunct="1">
        <a:spcBef>
          <a:spcPct val="0"/>
        </a:spcBef>
        <a:spcAft>
          <a:spcPct val="0"/>
        </a:spcAft>
        <a:defRPr>
          <a:solidFill>
            <a:schemeClr val="tx1">
              <a:alpha val="100000"/>
            </a:schemeClr>
          </a:solidFill>
          <a:latin typeface="Arial"/>
        </a:defRPr>
      </a:lvl6pPr>
      <a:lvl7pPr marL="3730201" algn="l" eaLnBrk="1" fontAlgn="base" hangingPunct="1">
        <a:spcBef>
          <a:spcPct val="0"/>
        </a:spcBef>
        <a:spcAft>
          <a:spcPct val="0"/>
        </a:spcAft>
        <a:defRPr>
          <a:solidFill>
            <a:schemeClr val="tx1">
              <a:alpha val="100000"/>
            </a:schemeClr>
          </a:solidFill>
          <a:latin typeface="Arial"/>
        </a:defRPr>
      </a:lvl7pPr>
      <a:lvl8pPr marL="4351900" algn="l" eaLnBrk="1" fontAlgn="base" hangingPunct="1">
        <a:spcBef>
          <a:spcPct val="0"/>
        </a:spcBef>
        <a:spcAft>
          <a:spcPct val="0"/>
        </a:spcAft>
        <a:defRPr>
          <a:solidFill>
            <a:schemeClr val="tx1">
              <a:alpha val="100000"/>
            </a:schemeClr>
          </a:solidFill>
          <a:latin typeface="Arial"/>
        </a:defRPr>
      </a:lvl8pPr>
      <a:lvl9pPr marL="4973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slideLayout" Target="../slideLayouts/slideLayout25.xml"/><Relationship Id="rId7" Type="http://schemas.openxmlformats.org/officeDocument/2006/relationships/image" Target="../media/image18.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20.emf"/></Relationships>
</file>

<file path=ppt/slides/_rels/slide10.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60.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63.png"/><Relationship Id="rId4" Type="http://schemas.openxmlformats.org/officeDocument/2006/relationships/image" Target="../media/image62.png"/></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3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3.xml"/><Relationship Id="rId4" Type="http://schemas.openxmlformats.org/officeDocument/2006/relationships/image" Target="../media/image64.png"/></Relationships>
</file>

<file path=ppt/slides/_rels/slide17.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63.png"/><Relationship Id="rId4" Type="http://schemas.openxmlformats.org/officeDocument/2006/relationships/image" Target="../media/image62.png"/></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34.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34.emf"/></Relationships>
</file>

<file path=ppt/slides/_rels/slide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image" Target="../media/image46.emf"/><Relationship Id="rId18" Type="http://schemas.openxmlformats.org/officeDocument/2006/relationships/image" Target="../media/image51.emf"/><Relationship Id="rId3" Type="http://schemas.openxmlformats.org/officeDocument/2006/relationships/image" Target="../media/image36.emf"/><Relationship Id="rId21" Type="http://schemas.openxmlformats.org/officeDocument/2006/relationships/image" Target="../media/image54.emf"/><Relationship Id="rId7" Type="http://schemas.openxmlformats.org/officeDocument/2006/relationships/image" Target="../media/image40.emf"/><Relationship Id="rId12" Type="http://schemas.openxmlformats.org/officeDocument/2006/relationships/image" Target="../media/image45.emf"/><Relationship Id="rId17" Type="http://schemas.openxmlformats.org/officeDocument/2006/relationships/image" Target="../media/image50.emf"/><Relationship Id="rId2" Type="http://schemas.openxmlformats.org/officeDocument/2006/relationships/notesSlide" Target="../notesSlides/notesSlide8.xml"/><Relationship Id="rId16" Type="http://schemas.openxmlformats.org/officeDocument/2006/relationships/image" Target="../media/image49.emf"/><Relationship Id="rId20" Type="http://schemas.openxmlformats.org/officeDocument/2006/relationships/image" Target="../media/image53.emf"/><Relationship Id="rId1" Type="http://schemas.openxmlformats.org/officeDocument/2006/relationships/slideLayout" Target="../slideLayouts/slideLayout16.xml"/><Relationship Id="rId6" Type="http://schemas.openxmlformats.org/officeDocument/2006/relationships/image" Target="../media/image39.emf"/><Relationship Id="rId11" Type="http://schemas.openxmlformats.org/officeDocument/2006/relationships/image" Target="../media/image44.emf"/><Relationship Id="rId5" Type="http://schemas.openxmlformats.org/officeDocument/2006/relationships/image" Target="../media/image38.emf"/><Relationship Id="rId15" Type="http://schemas.openxmlformats.org/officeDocument/2006/relationships/image" Target="../media/image48.emf"/><Relationship Id="rId10" Type="http://schemas.openxmlformats.org/officeDocument/2006/relationships/image" Target="../media/image43.emf"/><Relationship Id="rId19" Type="http://schemas.openxmlformats.org/officeDocument/2006/relationships/image" Target="../media/image52.emf"/><Relationship Id="rId4" Type="http://schemas.openxmlformats.org/officeDocument/2006/relationships/image" Target="../media/image37.emf"/><Relationship Id="rId9" Type="http://schemas.openxmlformats.org/officeDocument/2006/relationships/image" Target="../media/image42.emf"/><Relationship Id="rId14" Type="http://schemas.openxmlformats.org/officeDocument/2006/relationships/image" Target="../media/image47.emf"/><Relationship Id="rId22" Type="http://schemas.openxmlformats.org/officeDocument/2006/relationships/image" Target="../media/image55.emf"/></Relationships>
</file>

<file path=ppt/slides/_rels/slide9.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58.emf"/><Relationship Id="rId4" Type="http://schemas.openxmlformats.org/officeDocument/2006/relationships/image" Target="../media/image5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2059"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1" y="4096004"/>
            <a:ext cx="6314158" cy="2569136"/>
          </a:xfrm>
          <a:prstGeom prst="rect">
            <a:avLst/>
          </a:prstGeom>
        </p:spPr>
        <p:txBody>
          <a:bodyPr vert="horz" wrap="square" lIns="93260" tIns="93260" rIns="93260" bIns="93260" rtlCol="0" anchor="t">
            <a:noAutofit/>
          </a:bodyPr>
          <a:lstStyle/>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3600" b="1" i="0" u="none" strike="noStrike" kern="0" cap="none" spc="0" normalizeH="0" baseline="0" noProof="0" dirty="0">
                <a:ln>
                  <a:noFill/>
                </a:ln>
                <a:solidFill>
                  <a:srgbClr val="0072C6"/>
                </a:solidFill>
                <a:effectLst/>
                <a:uLnTx/>
                <a:uFillTx/>
                <a:latin typeface="Segoe UI Light"/>
              </a:rPr>
              <a:t>The Cortana Intelligence Suite</a:t>
            </a:r>
          </a:p>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2800" b="1" i="0" u="none" strike="noStrike" kern="0" cap="none" spc="-102" normalizeH="0" baseline="0" noProof="0" dirty="0">
                <a:ln w="3175">
                  <a:noFill/>
                </a:ln>
                <a:solidFill>
                  <a:srgbClr val="0072C6"/>
                </a:solidFill>
                <a:effectLst/>
                <a:uLnTx/>
                <a:uFillTx/>
                <a:latin typeface="Segoe UI Light"/>
              </a:rPr>
              <a:t>Foundations – Modeling for Machine Learning and Data Mining</a:t>
            </a:r>
            <a:endParaRPr kumimoji="0" lang="en-US" sz="2000" b="0" i="0" u="none" strike="noStrike" kern="0" cap="none" spc="0" normalizeH="0" baseline="0" noProof="0" dirty="0">
              <a:ln>
                <a:noFill/>
              </a:ln>
              <a:solidFill>
                <a:srgbClr val="FFFFFF">
                  <a:lumMod val="75000"/>
                </a:srgb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schemeClr val="bg1">
                  <a:lumMod val="50000"/>
                </a:scheme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schemeClr val="bg1">
                    <a:lumMod val="50000"/>
                  </a:schemeClr>
                </a:solidFill>
                <a:effectLst/>
                <a:uLnTx/>
                <a:uFillTx/>
                <a:latin typeface="Segoe UI Light"/>
              </a:rPr>
              <a:t>Microsoft Machine Learning and Data Science Team</a:t>
            </a: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a:ln>
                  <a:noFill/>
                </a:ln>
                <a:solidFill>
                  <a:srgbClr val="00BCF2"/>
                </a:solidFill>
                <a:effectLst/>
                <a:uLnTx/>
                <a:uFillTx/>
                <a:latin typeface="Segoe UI Light"/>
              </a:rPr>
              <a:t>CortanaIntelligence.com</a:t>
            </a: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339170289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Azure ML Environment</a:t>
            </a:r>
          </a:p>
        </p:txBody>
      </p:sp>
      <p:sp>
        <p:nvSpPr>
          <p:cNvPr id="4" name="Rectangle 3"/>
          <p:cNvSpPr/>
          <p:nvPr/>
        </p:nvSpPr>
        <p:spPr>
          <a:xfrm>
            <a:off x="747937" y="1516132"/>
            <a:ext cx="6636968" cy="4448798"/>
          </a:xfrm>
          <a:prstGeom prst="rect">
            <a:avLst/>
          </a:prstGeom>
        </p:spPr>
        <p:txBody>
          <a:bodyPr wrap="square">
            <a:spAutoFit/>
          </a:bodyPr>
          <a:lstStyle/>
          <a:p>
            <a:pPr defTabSz="932597">
              <a:defRPr/>
            </a:pPr>
            <a:r>
              <a:rPr lang="en-US" sz="4080" kern="0" dirty="0">
                <a:solidFill>
                  <a:srgbClr val="5ACBF0"/>
                </a:solidFill>
              </a:rPr>
              <a:t>Development Environment</a:t>
            </a:r>
          </a:p>
          <a:p>
            <a:pPr marL="466298" indent="-466298" defTabSz="932597">
              <a:buFont typeface="Arial" panose="020B0604020202020204" pitchFamily="34" charset="0"/>
              <a:buChar char="•"/>
              <a:defRPr/>
            </a:pPr>
            <a:r>
              <a:rPr lang="en-US" sz="3264" kern="0" dirty="0">
                <a:solidFill>
                  <a:srgbClr val="5ACBF0"/>
                </a:solidFill>
              </a:rPr>
              <a:t>Creating Experiments</a:t>
            </a:r>
          </a:p>
          <a:p>
            <a:pPr marL="466298" indent="-466298" defTabSz="932597">
              <a:buFont typeface="Arial" panose="020B0604020202020204" pitchFamily="34" charset="0"/>
              <a:buChar char="•"/>
              <a:defRPr/>
            </a:pPr>
            <a:r>
              <a:rPr lang="en-US" sz="3264" kern="0" dirty="0">
                <a:solidFill>
                  <a:srgbClr val="5ACBF0"/>
                </a:solidFill>
              </a:rPr>
              <a:t>Sharing a Workspace</a:t>
            </a:r>
          </a:p>
          <a:p>
            <a:pPr defTabSz="932597">
              <a:defRPr/>
            </a:pPr>
            <a:endParaRPr lang="en-US" sz="3264" kern="0" dirty="0">
              <a:solidFill>
                <a:srgbClr val="00B050"/>
              </a:solidFill>
            </a:endParaRPr>
          </a:p>
          <a:p>
            <a:pPr defTabSz="932597">
              <a:defRPr/>
            </a:pPr>
            <a:r>
              <a:rPr lang="en-US" sz="4080" kern="0" dirty="0">
                <a:solidFill>
                  <a:srgbClr val="7030A0"/>
                </a:solidFill>
              </a:rPr>
              <a:t>Deployment Environment</a:t>
            </a:r>
          </a:p>
          <a:p>
            <a:pPr marL="466298" indent="-466298" defTabSz="932597">
              <a:buFont typeface="Arial" panose="020B0604020202020204" pitchFamily="34" charset="0"/>
              <a:buChar char="•"/>
              <a:defRPr/>
            </a:pPr>
            <a:r>
              <a:rPr lang="en-US" sz="3264" kern="0" dirty="0">
                <a:solidFill>
                  <a:srgbClr val="7030A0"/>
                </a:solidFill>
              </a:rPr>
              <a:t>Publishing the Model</a:t>
            </a:r>
          </a:p>
          <a:p>
            <a:pPr marL="466298" indent="-466298" defTabSz="932597">
              <a:buFont typeface="Arial" panose="020B0604020202020204" pitchFamily="34" charset="0"/>
              <a:buChar char="•"/>
              <a:defRPr/>
            </a:pPr>
            <a:r>
              <a:rPr lang="en-US" sz="3264" kern="0" dirty="0">
                <a:solidFill>
                  <a:srgbClr val="7030A0"/>
                </a:solidFill>
              </a:rPr>
              <a:t>Using the API</a:t>
            </a:r>
          </a:p>
          <a:p>
            <a:pPr marL="466298" indent="-466298" defTabSz="932597">
              <a:buFont typeface="Arial" panose="020B0604020202020204" pitchFamily="34" charset="0"/>
              <a:buChar char="•"/>
              <a:defRPr/>
            </a:pPr>
            <a:r>
              <a:rPr lang="en-US" sz="3264" kern="0" dirty="0">
                <a:solidFill>
                  <a:srgbClr val="7030A0"/>
                </a:solidFill>
              </a:rPr>
              <a:t>Consuming in various tools</a:t>
            </a:r>
          </a:p>
        </p:txBody>
      </p:sp>
      <p:pic>
        <p:nvPicPr>
          <p:cNvPr id="5" name="Picture 4"/>
          <p:cNvPicPr>
            <a:picLocks noChangeAspect="1"/>
          </p:cNvPicPr>
          <p:nvPr/>
        </p:nvPicPr>
        <p:blipFill>
          <a:blip r:embed="rId3"/>
          <a:stretch>
            <a:fillRect/>
          </a:stretch>
        </p:blipFill>
        <p:spPr>
          <a:xfrm>
            <a:off x="6940572" y="1626907"/>
            <a:ext cx="3801706" cy="1567115"/>
          </a:xfrm>
          <a:prstGeom prst="rect">
            <a:avLst/>
          </a:prstGeom>
        </p:spPr>
      </p:pic>
      <p:pic>
        <p:nvPicPr>
          <p:cNvPr id="6" name="Picture 5"/>
          <p:cNvPicPr>
            <a:picLocks noChangeAspect="1"/>
          </p:cNvPicPr>
          <p:nvPr/>
        </p:nvPicPr>
        <p:blipFill>
          <a:blip r:embed="rId4"/>
          <a:stretch>
            <a:fillRect/>
          </a:stretch>
        </p:blipFill>
        <p:spPr>
          <a:xfrm>
            <a:off x="7176440" y="2956766"/>
            <a:ext cx="3565837" cy="3565837"/>
          </a:xfrm>
          <a:prstGeom prst="rect">
            <a:avLst/>
          </a:prstGeom>
        </p:spPr>
      </p:pic>
    </p:spTree>
    <p:extLst>
      <p:ext uri="{BB962C8B-B14F-4D97-AF65-F5344CB8AC3E}">
        <p14:creationId xmlns:p14="http://schemas.microsoft.com/office/powerpoint/2010/main" val="2301004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Experiment</a:t>
            </a:r>
          </a:p>
        </p:txBody>
      </p:sp>
      <p:sp>
        <p:nvSpPr>
          <p:cNvPr id="4" name="Right Arrow 3"/>
          <p:cNvSpPr/>
          <p:nvPr/>
        </p:nvSpPr>
        <p:spPr bwMode="auto">
          <a:xfrm>
            <a:off x="9315385" y="1737961"/>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ight Arrow 4"/>
          <p:cNvSpPr/>
          <p:nvPr/>
        </p:nvSpPr>
        <p:spPr bwMode="auto">
          <a:xfrm>
            <a:off x="7204943" y="1722278"/>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ight Arrow 5"/>
          <p:cNvSpPr/>
          <p:nvPr/>
        </p:nvSpPr>
        <p:spPr bwMode="auto">
          <a:xfrm>
            <a:off x="2496705" y="1729113"/>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 name="Group 6"/>
          <p:cNvGrpSpPr/>
          <p:nvPr/>
        </p:nvGrpSpPr>
        <p:grpSpPr>
          <a:xfrm>
            <a:off x="2946646" y="2142879"/>
            <a:ext cx="5198116" cy="4533647"/>
            <a:chOff x="279190" y="1202994"/>
            <a:chExt cx="2530513" cy="2079136"/>
          </a:xfrm>
        </p:grpSpPr>
        <p:sp>
          <p:nvSpPr>
            <p:cNvPr id="8" name="Circular Arrow 7"/>
            <p:cNvSpPr/>
            <p:nvPr/>
          </p:nvSpPr>
          <p:spPr>
            <a:xfrm>
              <a:off x="562817" y="1202994"/>
              <a:ext cx="1993655" cy="1993655"/>
            </a:xfrm>
            <a:prstGeom prst="circularArrow">
              <a:avLst>
                <a:gd name="adj1" fmla="val 4668"/>
                <a:gd name="adj2" fmla="val 272909"/>
                <a:gd name="adj3" fmla="val 13466191"/>
                <a:gd name="adj4" fmla="val 17613920"/>
                <a:gd name="adj5" fmla="val 4847"/>
              </a:avLst>
            </a:prstGeom>
            <a:solidFill>
              <a:srgbClr val="0078D7">
                <a:tint val="40000"/>
                <a:hueOff val="0"/>
                <a:satOff val="0"/>
                <a:lumOff val="0"/>
                <a:alphaOff val="0"/>
              </a:srgbClr>
            </a:solidFill>
            <a:ln>
              <a:noFill/>
            </a:ln>
            <a:effectLst/>
          </p:spPr>
        </p:sp>
        <p:sp>
          <p:nvSpPr>
            <p:cNvPr id="9" name="Freeform 8"/>
            <p:cNvSpPr/>
            <p:nvPr/>
          </p:nvSpPr>
          <p:spPr>
            <a:xfrm>
              <a:off x="995045" y="1301019"/>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algn="ctr" defTabSz="601077">
                <a:lnSpc>
                  <a:spcPct val="90000"/>
                </a:lnSpc>
                <a:spcBef>
                  <a:spcPct val="0"/>
                </a:spcBef>
                <a:spcAft>
                  <a:spcPct val="35000"/>
                </a:spcAft>
                <a:defRPr/>
              </a:pPr>
              <a:r>
                <a:rPr lang="en-US" sz="2040" b="1" kern="0" dirty="0">
                  <a:solidFill>
                    <a:srgbClr val="FFFF00"/>
                  </a:solidFill>
                  <a:latin typeface="Segoe UI"/>
                </a:rPr>
                <a:t>Get/Prepare Data</a:t>
              </a:r>
            </a:p>
          </p:txBody>
        </p:sp>
        <p:sp>
          <p:nvSpPr>
            <p:cNvPr id="10" name="Freeform 9"/>
            <p:cNvSpPr/>
            <p:nvPr/>
          </p:nvSpPr>
          <p:spPr>
            <a:xfrm>
              <a:off x="1710900" y="2016874"/>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algn="ctr" defTabSz="601077">
                <a:lnSpc>
                  <a:spcPct val="90000"/>
                </a:lnSpc>
                <a:spcBef>
                  <a:spcPct val="0"/>
                </a:spcBef>
                <a:spcAft>
                  <a:spcPct val="35000"/>
                </a:spcAft>
                <a:defRPr/>
              </a:pPr>
              <a:r>
                <a:rPr lang="en-US" sz="2040" b="1" kern="0" dirty="0">
                  <a:solidFill>
                    <a:srgbClr val="FFFF00"/>
                  </a:solidFill>
                  <a:latin typeface="Segoe UI"/>
                </a:rPr>
                <a:t>Build/Edit Experiment</a:t>
              </a:r>
            </a:p>
          </p:txBody>
        </p:sp>
        <p:sp>
          <p:nvSpPr>
            <p:cNvPr id="11" name="Freeform 10"/>
            <p:cNvSpPr/>
            <p:nvPr/>
          </p:nvSpPr>
          <p:spPr>
            <a:xfrm>
              <a:off x="995045" y="2732729"/>
              <a:ext cx="1200495"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algn="ctr" defTabSz="601077">
                <a:lnSpc>
                  <a:spcPct val="90000"/>
                </a:lnSpc>
                <a:spcBef>
                  <a:spcPct val="0"/>
                </a:spcBef>
                <a:spcAft>
                  <a:spcPct val="35000"/>
                </a:spcAft>
                <a:defRPr/>
              </a:pPr>
              <a:r>
                <a:rPr lang="en-US" sz="2040" b="1" kern="0" dirty="0">
                  <a:solidFill>
                    <a:srgbClr val="FFFF00"/>
                  </a:solidFill>
                  <a:latin typeface="Segoe UI"/>
                </a:rPr>
                <a:t>Create/Update Model</a:t>
              </a:r>
            </a:p>
          </p:txBody>
        </p:sp>
        <p:sp>
          <p:nvSpPr>
            <p:cNvPr id="12" name="Freeform 11"/>
            <p:cNvSpPr/>
            <p:nvPr/>
          </p:nvSpPr>
          <p:spPr>
            <a:xfrm>
              <a:off x="279190" y="2016874"/>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algn="ctr" defTabSz="601077">
                <a:lnSpc>
                  <a:spcPct val="90000"/>
                </a:lnSpc>
                <a:spcBef>
                  <a:spcPct val="0"/>
                </a:spcBef>
                <a:spcAft>
                  <a:spcPct val="35000"/>
                </a:spcAft>
                <a:defRPr/>
              </a:pPr>
              <a:r>
                <a:rPr lang="en-US" sz="2040" b="1" kern="0" dirty="0">
                  <a:solidFill>
                    <a:srgbClr val="FFFF00"/>
                  </a:solidFill>
                  <a:latin typeface="Segoe UI"/>
                </a:rPr>
                <a:t>Evaluate Model Results</a:t>
              </a:r>
            </a:p>
          </p:txBody>
        </p:sp>
      </p:grpSp>
      <p:sp>
        <p:nvSpPr>
          <p:cNvPr id="13" name="TextBox 12"/>
          <p:cNvSpPr txBox="1"/>
          <p:nvPr/>
        </p:nvSpPr>
        <p:spPr>
          <a:xfrm>
            <a:off x="3711716" y="1552888"/>
            <a:ext cx="3730413" cy="704779"/>
          </a:xfrm>
          <a:prstGeom prst="rect">
            <a:avLst/>
          </a:prstGeom>
          <a:solidFill>
            <a:srgbClr val="0078D7">
              <a:tint val="65000"/>
            </a:srgbClr>
          </a:solidFill>
          <a:ln w="9525" cap="flat" cmpd="sng" algn="ctr">
            <a:solidFill>
              <a:srgbClr val="0078D7"/>
            </a:solidFill>
            <a:prstDash val="solid"/>
          </a:ln>
          <a:effectLst>
            <a:glow rad="101600">
              <a:srgbClr val="5C2D91">
                <a:satMod val="175000"/>
                <a:alpha val="40000"/>
              </a:srgbClr>
            </a:glow>
          </a:effectLst>
        </p:spPr>
        <p:txBody>
          <a:bodyPr wrap="square" lIns="186521" tIns="149217" rIns="186521" bIns="149217" rtlCol="0">
            <a:spAutoFit/>
          </a:bodyPr>
          <a:lstStyle>
            <a:defPPr>
              <a:defRPr lang="en-US"/>
            </a:defPPr>
            <a:lvl1pPr marR="0" lvl="0" indent="0" defTabSz="914400" fontAlgn="auto">
              <a:lnSpc>
                <a:spcPct val="90000"/>
              </a:lnSpc>
              <a:spcBef>
                <a:spcPts val="0"/>
              </a:spcBef>
              <a:spcAft>
                <a:spcPts val="600"/>
              </a:spcAft>
              <a:buClrTx/>
              <a:buSzTx/>
              <a:buFontTx/>
              <a:buNone/>
              <a:tabLst/>
              <a:defRPr kumimoji="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defTabSz="932597">
              <a:spcAft>
                <a:spcPts val="612"/>
              </a:spcAft>
              <a:defRPr/>
            </a:pPr>
            <a:r>
              <a:rPr lang="en-US" sz="2856" b="1" dirty="0">
                <a:solidFill>
                  <a:srgbClr val="FFFF00"/>
                </a:solidFill>
                <a:latin typeface="Segoe UI"/>
              </a:rPr>
              <a:t>Build and Model</a:t>
            </a:r>
          </a:p>
        </p:txBody>
      </p:sp>
      <p:sp>
        <p:nvSpPr>
          <p:cNvPr id="14" name="TextBox 13"/>
          <p:cNvSpPr txBox="1"/>
          <p:nvPr/>
        </p:nvSpPr>
        <p:spPr>
          <a:xfrm>
            <a:off x="198635" y="1446217"/>
            <a:ext cx="2380320" cy="1071458"/>
          </a:xfrm>
          <a:prstGeom prst="rect">
            <a:avLst/>
          </a:prstGeom>
          <a:solidFill>
            <a:srgbClr val="0078D7">
              <a:tint val="65000"/>
            </a:srgbClr>
          </a:solidFill>
          <a:ln w="9525" cap="flat" cmpd="sng" algn="ctr">
            <a:solidFill>
              <a:srgbClr val="0078D7"/>
            </a:solidFill>
            <a:prstDash val="solid"/>
          </a:ln>
          <a:effectLst>
            <a:glow rad="139700">
              <a:srgbClr val="5C2D91">
                <a:satMod val="175000"/>
                <a:alpha val="40000"/>
              </a:srgbClr>
            </a:glow>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8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97">
              <a:spcAft>
                <a:spcPts val="612"/>
              </a:spcAft>
              <a:defRPr/>
            </a:pPr>
            <a:r>
              <a:rPr lang="en-US" sz="2448" b="1" dirty="0">
                <a:solidFill>
                  <a:srgbClr val="FFFF00"/>
                </a:solidFill>
                <a:latin typeface="Segoe UI"/>
              </a:rPr>
              <a:t>Create</a:t>
            </a:r>
          </a:p>
          <a:p>
            <a:pPr defTabSz="932597">
              <a:spcAft>
                <a:spcPts val="612"/>
              </a:spcAft>
              <a:defRPr/>
            </a:pPr>
            <a:r>
              <a:rPr lang="en-US" sz="2448" b="1" dirty="0">
                <a:solidFill>
                  <a:srgbClr val="FFFF00"/>
                </a:solidFill>
                <a:latin typeface="Segoe UI"/>
              </a:rPr>
              <a:t>Workspace</a:t>
            </a:r>
          </a:p>
        </p:txBody>
      </p:sp>
      <p:sp>
        <p:nvSpPr>
          <p:cNvPr id="15" name="TextBox 14"/>
          <p:cNvSpPr txBox="1"/>
          <p:nvPr/>
        </p:nvSpPr>
        <p:spPr>
          <a:xfrm>
            <a:off x="8419953" y="1439469"/>
            <a:ext cx="1579652" cy="992982"/>
          </a:xfrm>
          <a:prstGeom prst="rect">
            <a:avLst/>
          </a:prstGeom>
          <a:solidFill>
            <a:srgbClr val="0078D7">
              <a:tint val="65000"/>
            </a:srgbClr>
          </a:solidFill>
          <a:ln w="9525" cap="flat" cmpd="sng" algn="ctr">
            <a:solidFill>
              <a:srgbClr val="0078D7"/>
            </a:solidFill>
            <a:prstDash val="solid"/>
          </a:ln>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97">
              <a:spcAft>
                <a:spcPts val="612"/>
              </a:spcAft>
              <a:defRPr/>
            </a:pPr>
            <a:r>
              <a:rPr lang="en-US" sz="2448" dirty="0">
                <a:latin typeface="Segoe UI"/>
              </a:rPr>
              <a:t>Deploy Model</a:t>
            </a:r>
          </a:p>
        </p:txBody>
      </p:sp>
      <p:sp>
        <p:nvSpPr>
          <p:cNvPr id="16" name="TextBox 15"/>
          <p:cNvSpPr txBox="1"/>
          <p:nvPr/>
        </p:nvSpPr>
        <p:spPr>
          <a:xfrm>
            <a:off x="10530395" y="1439468"/>
            <a:ext cx="1828347" cy="992982"/>
          </a:xfrm>
          <a:prstGeom prst="rect">
            <a:avLst/>
          </a:prstGeom>
          <a:solidFill>
            <a:srgbClr val="0078D7">
              <a:tint val="65000"/>
            </a:srgbClr>
          </a:solidFill>
          <a:ln w="9525" cap="flat" cmpd="sng" algn="ctr">
            <a:solidFill>
              <a:srgbClr val="0078D7"/>
            </a:solidFill>
            <a:prstDash val="solid"/>
          </a:ln>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97">
              <a:spcAft>
                <a:spcPts val="612"/>
              </a:spcAft>
              <a:defRPr/>
            </a:pPr>
            <a:r>
              <a:rPr lang="en-US" sz="2448" dirty="0">
                <a:latin typeface="Segoe UI"/>
              </a:rPr>
              <a:t>Consume Model</a:t>
            </a:r>
          </a:p>
        </p:txBody>
      </p:sp>
    </p:spTree>
    <p:extLst>
      <p:ext uri="{BB962C8B-B14F-4D97-AF65-F5344CB8AC3E}">
        <p14:creationId xmlns:p14="http://schemas.microsoft.com/office/powerpoint/2010/main" val="3308829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Elbow Connector 44"/>
          <p:cNvCxnSpPr>
            <a:stCxn id="9" idx="2"/>
            <a:endCxn id="17" idx="0"/>
          </p:cNvCxnSpPr>
          <p:nvPr/>
        </p:nvCxnSpPr>
        <p:spPr>
          <a:xfrm rot="16200000" flipH="1">
            <a:off x="5634576" y="2951102"/>
            <a:ext cx="663258" cy="2309667"/>
          </a:xfrm>
          <a:prstGeom prst="bentConnector3">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0" idx="2"/>
            <a:endCxn id="48" idx="0"/>
          </p:cNvCxnSpPr>
          <p:nvPr/>
        </p:nvCxnSpPr>
        <p:spPr>
          <a:xfrm rot="16200000" flipH="1">
            <a:off x="8100120" y="4913291"/>
            <a:ext cx="601230" cy="1209863"/>
          </a:xfrm>
          <a:prstGeom prst="bentConnector3">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5482" y="295275"/>
            <a:ext cx="4541530" cy="1614675"/>
          </a:xfrm>
        </p:spPr>
        <p:txBody>
          <a:bodyPr/>
          <a:lstStyle/>
          <a:p>
            <a:r>
              <a:rPr lang="en-US" dirty="0"/>
              <a:t>Basic Azure ML Elements</a:t>
            </a:r>
          </a:p>
        </p:txBody>
      </p:sp>
      <p:grpSp>
        <p:nvGrpSpPr>
          <p:cNvPr id="23" name="Group 22"/>
          <p:cNvGrpSpPr/>
          <p:nvPr/>
        </p:nvGrpSpPr>
        <p:grpSpPr>
          <a:xfrm>
            <a:off x="8233662" y="158714"/>
            <a:ext cx="3117106" cy="810327"/>
            <a:chOff x="7975830" y="155617"/>
            <a:chExt cx="3056264" cy="794510"/>
          </a:xfrm>
        </p:grpSpPr>
        <p:sp>
          <p:nvSpPr>
            <p:cNvPr id="3" name="Rounded Rectangle 2"/>
            <p:cNvSpPr/>
            <p:nvPr/>
          </p:nvSpPr>
          <p:spPr bwMode="auto">
            <a:xfrm>
              <a:off x="7975830" y="155617"/>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solidFill>
                    <a:schemeClr val="tx2">
                      <a:lumMod val="60000"/>
                      <a:lumOff val="40000"/>
                    </a:schemeClr>
                  </a:solidFill>
                  <a:ea typeface="Segoe UI" pitchFamily="34" charset="0"/>
                  <a:cs typeface="Segoe UI" pitchFamily="34" charset="0"/>
                </a:rPr>
                <a:t>Import Data</a:t>
              </a:r>
            </a:p>
          </p:txBody>
        </p:sp>
        <p:sp>
          <p:nvSpPr>
            <p:cNvPr id="13" name="Oval 12"/>
            <p:cNvSpPr/>
            <p:nvPr/>
          </p:nvSpPr>
          <p:spPr bwMode="auto">
            <a:xfrm>
              <a:off x="9328116" y="766641"/>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p:cNvGrpSpPr/>
          <p:nvPr/>
        </p:nvGrpSpPr>
        <p:grpSpPr>
          <a:xfrm>
            <a:off x="8233662" y="1537544"/>
            <a:ext cx="3117106" cy="912675"/>
            <a:chOff x="7975830" y="1507533"/>
            <a:chExt cx="3056264" cy="894861"/>
          </a:xfrm>
        </p:grpSpPr>
        <p:sp>
          <p:nvSpPr>
            <p:cNvPr id="7" name="Rounded Rectangle 6"/>
            <p:cNvSpPr/>
            <p:nvPr/>
          </p:nvSpPr>
          <p:spPr bwMode="auto">
            <a:xfrm>
              <a:off x="7975830" y="1613217"/>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solidFill>
                    <a:schemeClr val="tx2">
                      <a:lumMod val="60000"/>
                      <a:lumOff val="40000"/>
                    </a:schemeClr>
                  </a:solidFill>
                  <a:ea typeface="Segoe UI" pitchFamily="34" charset="0"/>
                  <a:cs typeface="Segoe UI" pitchFamily="34" charset="0"/>
                </a:rPr>
                <a:t>Preprocess</a:t>
              </a:r>
            </a:p>
          </p:txBody>
        </p:sp>
        <p:sp>
          <p:nvSpPr>
            <p:cNvPr id="12" name="Oval 11"/>
            <p:cNvSpPr/>
            <p:nvPr/>
          </p:nvSpPr>
          <p:spPr bwMode="auto">
            <a:xfrm>
              <a:off x="9327329" y="1507533"/>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9327329" y="2218908"/>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7" name="Group 26"/>
          <p:cNvGrpSpPr/>
          <p:nvPr/>
        </p:nvGrpSpPr>
        <p:grpSpPr>
          <a:xfrm>
            <a:off x="3252819" y="3077208"/>
            <a:ext cx="3117106" cy="801295"/>
            <a:chOff x="3430994" y="2998521"/>
            <a:chExt cx="3056264" cy="785655"/>
          </a:xfrm>
        </p:grpSpPr>
        <p:sp>
          <p:nvSpPr>
            <p:cNvPr id="9" name="Rounded Rectangle 8"/>
            <p:cNvSpPr/>
            <p:nvPr/>
          </p:nvSpPr>
          <p:spPr bwMode="auto">
            <a:xfrm>
              <a:off x="3430994" y="2998521"/>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solidFill>
                    <a:schemeClr val="tx2">
                      <a:lumMod val="60000"/>
                      <a:lumOff val="40000"/>
                    </a:schemeClr>
                  </a:solidFill>
                  <a:ea typeface="Segoe UI" pitchFamily="34" charset="0"/>
                  <a:cs typeface="Segoe UI" pitchFamily="34" charset="0"/>
                </a:rPr>
                <a:t>Algorithm</a:t>
              </a:r>
            </a:p>
          </p:txBody>
        </p:sp>
        <p:sp>
          <p:nvSpPr>
            <p:cNvPr id="16" name="Oval 15"/>
            <p:cNvSpPr/>
            <p:nvPr/>
          </p:nvSpPr>
          <p:spPr bwMode="auto">
            <a:xfrm>
              <a:off x="4859171" y="3600690"/>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p:cNvGrpSpPr/>
          <p:nvPr/>
        </p:nvGrpSpPr>
        <p:grpSpPr>
          <a:xfrm>
            <a:off x="6237249" y="4437565"/>
            <a:ext cx="3117106" cy="898159"/>
            <a:chOff x="6114641" y="4350949"/>
            <a:chExt cx="3056264" cy="880628"/>
          </a:xfrm>
        </p:grpSpPr>
        <p:sp>
          <p:nvSpPr>
            <p:cNvPr id="10" name="Rounded Rectangle 9"/>
            <p:cNvSpPr/>
            <p:nvPr/>
          </p:nvSpPr>
          <p:spPr bwMode="auto">
            <a:xfrm>
              <a:off x="6114641" y="4432274"/>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solidFill>
                    <a:schemeClr val="tx2">
                      <a:lumMod val="60000"/>
                      <a:lumOff val="40000"/>
                    </a:schemeClr>
                  </a:solidFill>
                  <a:ea typeface="Segoe UI" pitchFamily="34" charset="0"/>
                  <a:cs typeface="Segoe UI" pitchFamily="34" charset="0"/>
                </a:rPr>
                <a:t>Train Model</a:t>
              </a:r>
            </a:p>
          </p:txBody>
        </p:sp>
        <p:sp>
          <p:nvSpPr>
            <p:cNvPr id="17" name="Oval 16"/>
            <p:cNvSpPr/>
            <p:nvPr/>
          </p:nvSpPr>
          <p:spPr bwMode="auto">
            <a:xfrm>
              <a:off x="6893257" y="4350949"/>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8032081" y="4350949"/>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7563177" y="5048091"/>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5" name="Group 24"/>
          <p:cNvGrpSpPr/>
          <p:nvPr/>
        </p:nvGrpSpPr>
        <p:grpSpPr>
          <a:xfrm>
            <a:off x="8233662" y="3007749"/>
            <a:ext cx="3117106" cy="931508"/>
            <a:chOff x="7975830" y="2829858"/>
            <a:chExt cx="3056264" cy="913326"/>
          </a:xfrm>
        </p:grpSpPr>
        <p:sp>
          <p:nvSpPr>
            <p:cNvPr id="8" name="Rounded Rectangle 7"/>
            <p:cNvSpPr/>
            <p:nvPr/>
          </p:nvSpPr>
          <p:spPr bwMode="auto">
            <a:xfrm>
              <a:off x="7975830" y="2949042"/>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solidFill>
                    <a:schemeClr val="tx2">
                      <a:lumMod val="60000"/>
                      <a:lumOff val="40000"/>
                    </a:schemeClr>
                  </a:solidFill>
                  <a:ea typeface="Segoe UI" pitchFamily="34" charset="0"/>
                  <a:cs typeface="Segoe UI" pitchFamily="34" charset="0"/>
                </a:rPr>
                <a:t>Split Data</a:t>
              </a:r>
            </a:p>
          </p:txBody>
        </p:sp>
        <p:sp>
          <p:nvSpPr>
            <p:cNvPr id="14" name="Oval 13"/>
            <p:cNvSpPr/>
            <p:nvPr/>
          </p:nvSpPr>
          <p:spPr bwMode="auto">
            <a:xfrm>
              <a:off x="9327329" y="2829858"/>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8542421" y="3540792"/>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10194807" y="3559698"/>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30" name="Straight Arrow Connector 29"/>
          <p:cNvCxnSpPr/>
          <p:nvPr/>
        </p:nvCxnSpPr>
        <p:spPr>
          <a:xfrm>
            <a:off x="9693240" y="1043041"/>
            <a:ext cx="8499" cy="469959"/>
          </a:xfrm>
          <a:prstGeom prst="straightConnector1">
            <a:avLst/>
          </a:prstGeom>
          <a:ln w="444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7" name="Straight Arrow Connector 36"/>
          <p:cNvCxnSpPr/>
          <p:nvPr/>
        </p:nvCxnSpPr>
        <p:spPr>
          <a:xfrm>
            <a:off x="9701739" y="2504309"/>
            <a:ext cx="8499" cy="469959"/>
          </a:xfrm>
          <a:prstGeom prst="straightConnector1">
            <a:avLst/>
          </a:prstGeom>
          <a:ln w="444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9" name="Elbow Connector 38"/>
          <p:cNvCxnSpPr>
            <a:stCxn id="21" idx="5"/>
            <a:endCxn id="18" idx="0"/>
          </p:cNvCxnSpPr>
          <p:nvPr/>
        </p:nvCxnSpPr>
        <p:spPr>
          <a:xfrm rot="5400000">
            <a:off x="8351076" y="3824028"/>
            <a:ext cx="544996" cy="682080"/>
          </a:xfrm>
          <a:prstGeom prst="bentConnector3">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0582236" y="3967606"/>
            <a:ext cx="36099" cy="1802469"/>
          </a:xfrm>
          <a:prstGeom prst="straightConnector1">
            <a:avLst/>
          </a:prstGeom>
          <a:ln w="444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49" name="Group 48"/>
          <p:cNvGrpSpPr/>
          <p:nvPr/>
        </p:nvGrpSpPr>
        <p:grpSpPr>
          <a:xfrm>
            <a:off x="8192860" y="5798423"/>
            <a:ext cx="3117106" cy="798999"/>
            <a:chOff x="8032081" y="5685245"/>
            <a:chExt cx="3056264" cy="783403"/>
          </a:xfrm>
        </p:grpSpPr>
        <p:grpSp>
          <p:nvGrpSpPr>
            <p:cNvPr id="28" name="Group 27"/>
            <p:cNvGrpSpPr/>
            <p:nvPr/>
          </p:nvGrpSpPr>
          <p:grpSpPr>
            <a:xfrm>
              <a:off x="8032081" y="5685245"/>
              <a:ext cx="3056264" cy="783403"/>
              <a:chOff x="8706235" y="5668189"/>
              <a:chExt cx="3056264" cy="783403"/>
            </a:xfrm>
          </p:grpSpPr>
          <p:sp>
            <p:nvSpPr>
              <p:cNvPr id="11" name="Rounded Rectangle 10"/>
              <p:cNvSpPr/>
              <p:nvPr/>
            </p:nvSpPr>
            <p:spPr bwMode="auto">
              <a:xfrm>
                <a:off x="8706235" y="5768099"/>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solidFill>
                      <a:schemeClr val="tx2">
                        <a:lumMod val="60000"/>
                        <a:lumOff val="40000"/>
                      </a:schemeClr>
                    </a:solidFill>
                    <a:ea typeface="Segoe UI" pitchFamily="34" charset="0"/>
                    <a:cs typeface="Segoe UI" pitchFamily="34" charset="0"/>
                  </a:rPr>
                  <a:t>Score Model</a:t>
                </a:r>
              </a:p>
            </p:txBody>
          </p:sp>
          <p:sp>
            <p:nvSpPr>
              <p:cNvPr id="20" name="Oval 19"/>
              <p:cNvSpPr/>
              <p:nvPr/>
            </p:nvSpPr>
            <p:spPr bwMode="auto">
              <a:xfrm>
                <a:off x="10980313" y="5668189"/>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8" name="Oval 47"/>
            <p:cNvSpPr/>
            <p:nvPr/>
          </p:nvSpPr>
          <p:spPr bwMode="auto">
            <a:xfrm>
              <a:off x="8741098" y="5705262"/>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7399986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Optional: Create and Run an Experiment in Azure ML</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75775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2: </a:t>
            </a:r>
            <a:br>
              <a:rPr lang="en-US" dirty="0"/>
            </a:br>
            <a:r>
              <a:rPr lang="en-US" sz="4400" dirty="0"/>
              <a:t>Microsoft R Server for Machine Learning</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5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423513" y="1199741"/>
            <a:ext cx="11419951" cy="5454989"/>
          </a:xfrm>
          <a:prstGeom prst="round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solidFill>
                  <a:srgbClr val="002060"/>
                </a:solidFill>
              </a:rPr>
              <a:t>Distributions of R</a:t>
            </a:r>
          </a:p>
        </p:txBody>
      </p:sp>
      <p:sp>
        <p:nvSpPr>
          <p:cNvPr id="3" name="Rounded Rectangle 2"/>
          <p:cNvSpPr/>
          <p:nvPr/>
        </p:nvSpPr>
        <p:spPr bwMode="auto">
          <a:xfrm>
            <a:off x="578947" y="1273076"/>
            <a:ext cx="6209214" cy="5284753"/>
          </a:xfrm>
          <a:prstGeom prst="roundRect">
            <a:avLst/>
          </a:prstGeom>
          <a:solidFill>
            <a:schemeClr val="tx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1666246" y="6021769"/>
            <a:ext cx="4722229" cy="647165"/>
          </a:xfrm>
          <a:prstGeom prst="rect">
            <a:avLst/>
          </a:prstGeom>
          <a:noFill/>
        </p:spPr>
        <p:txBody>
          <a:bodyPr wrap="square" lIns="186521" tIns="149217" rIns="186521" bIns="149217" rtlCol="0">
            <a:spAutoFit/>
          </a:bodyPr>
          <a:lstStyle/>
          <a:p>
            <a:pPr>
              <a:lnSpc>
                <a:spcPct val="90000"/>
              </a:lnSpc>
              <a:spcAft>
                <a:spcPts val="612"/>
              </a:spcAft>
            </a:pPr>
            <a:r>
              <a:rPr lang="en-US" sz="2448" dirty="0">
                <a:gradFill>
                  <a:gsLst>
                    <a:gs pos="2917">
                      <a:schemeClr val="tx1"/>
                    </a:gs>
                    <a:gs pos="30000">
                      <a:schemeClr val="tx1"/>
                    </a:gs>
                  </a:gsLst>
                  <a:lin ang="5400000" scaled="0"/>
                </a:gradFill>
                <a:latin typeface="+mj-lt"/>
              </a:rPr>
              <a:t>In-memory distributions</a:t>
            </a:r>
          </a:p>
        </p:txBody>
      </p:sp>
      <p:sp>
        <p:nvSpPr>
          <p:cNvPr id="9" name="Rounded Rectangle 8"/>
          <p:cNvSpPr/>
          <p:nvPr/>
        </p:nvSpPr>
        <p:spPr bwMode="auto">
          <a:xfrm>
            <a:off x="578947" y="1474824"/>
            <a:ext cx="6105592" cy="4618398"/>
          </a:xfrm>
          <a:prstGeom prst="round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739192" y="1583944"/>
            <a:ext cx="4094944" cy="4560408"/>
          </a:xfrm>
          <a:prstGeom prst="roundRect">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4"/>
          <p:cNvSpPr/>
          <p:nvPr/>
        </p:nvSpPr>
        <p:spPr bwMode="auto">
          <a:xfrm>
            <a:off x="892776" y="1688248"/>
            <a:ext cx="2035443" cy="4322542"/>
          </a:xfrm>
          <a:prstGeom prst="round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1059312" y="1739379"/>
            <a:ext cx="1798592" cy="4423817"/>
          </a:xfrm>
          <a:prstGeom prst="rect">
            <a:avLst/>
          </a:prstGeom>
          <a:noFill/>
        </p:spPr>
        <p:txBody>
          <a:bodyPr wrap="square" lIns="186521" tIns="149217" rIns="186521" bIns="149217" rtlCol="0">
            <a:spAutoFit/>
          </a:bodyPr>
          <a:lstStyle/>
          <a:p>
            <a:pPr>
              <a:lnSpc>
                <a:spcPct val="90000"/>
              </a:lnSpc>
              <a:spcAft>
                <a:spcPts val="612"/>
              </a:spcAft>
            </a:pPr>
            <a:r>
              <a:rPr lang="en-US" sz="2448" u="sng" dirty="0">
                <a:gradFill>
                  <a:gsLst>
                    <a:gs pos="2917">
                      <a:schemeClr val="tx1"/>
                    </a:gs>
                    <a:gs pos="30000">
                      <a:schemeClr val="tx1"/>
                    </a:gs>
                  </a:gsLst>
                  <a:lin ang="5400000" scaled="0"/>
                </a:gradFill>
                <a:latin typeface="+mj-lt"/>
              </a:rPr>
              <a:t>CRAN-R</a:t>
            </a:r>
          </a:p>
          <a:p>
            <a:pPr marL="349724" indent="-349724">
              <a:lnSpc>
                <a:spcPct val="90000"/>
              </a:lnSpc>
              <a:spcAft>
                <a:spcPts val="612"/>
              </a:spcAft>
              <a:buFont typeface="Arial" panose="020B0604020202020204" pitchFamily="34" charset="0"/>
              <a:buChar char="•"/>
            </a:pPr>
            <a:endParaRPr lang="en-US" sz="1632" dirty="0">
              <a:gradFill>
                <a:gsLst>
                  <a:gs pos="2917">
                    <a:schemeClr val="tx1"/>
                  </a:gs>
                  <a:gs pos="30000">
                    <a:schemeClr val="tx1"/>
                  </a:gs>
                </a:gsLst>
                <a:lin ang="5400000" scaled="0"/>
              </a:gradFill>
              <a:latin typeface="+mj-lt"/>
            </a:endParaRPr>
          </a:p>
          <a:p>
            <a:pPr marL="349724" indent="-349724">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a.k.a., GNU-R</a:t>
            </a:r>
          </a:p>
          <a:p>
            <a:pPr marL="349724" indent="-349724">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Single-threaded</a:t>
            </a:r>
          </a:p>
          <a:p>
            <a:pPr marL="349724" indent="-349724">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In-memory</a:t>
            </a:r>
          </a:p>
          <a:p>
            <a:pPr marL="349724" indent="-349724">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10K+ packages</a:t>
            </a:r>
          </a:p>
          <a:p>
            <a:pPr marL="349724" indent="-349724">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Interfaces to C++, C, and Fortran for speed</a:t>
            </a:r>
          </a:p>
          <a:p>
            <a:pPr marL="349724" indent="-349724">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Cross-platform</a:t>
            </a:r>
          </a:p>
        </p:txBody>
      </p:sp>
      <p:sp>
        <p:nvSpPr>
          <p:cNvPr id="8" name="TextBox 7"/>
          <p:cNvSpPr txBox="1"/>
          <p:nvPr/>
        </p:nvSpPr>
        <p:spPr>
          <a:xfrm>
            <a:off x="2998536" y="1739378"/>
            <a:ext cx="1835600" cy="4569376"/>
          </a:xfrm>
          <a:prstGeom prst="rect">
            <a:avLst/>
          </a:prstGeom>
          <a:noFill/>
        </p:spPr>
        <p:txBody>
          <a:bodyPr wrap="square" lIns="186521" tIns="149217" rIns="186521" bIns="149217" rtlCol="0">
            <a:spAutoFit/>
          </a:bodyPr>
          <a:lstStyle/>
          <a:p>
            <a:pPr>
              <a:lnSpc>
                <a:spcPct val="90000"/>
              </a:lnSpc>
              <a:spcAft>
                <a:spcPts val="612"/>
              </a:spcAft>
            </a:pPr>
            <a:r>
              <a:rPr lang="en-US" sz="2448" u="sng" dirty="0">
                <a:gradFill>
                  <a:gsLst>
                    <a:gs pos="2917">
                      <a:schemeClr val="tx1"/>
                    </a:gs>
                    <a:gs pos="30000">
                      <a:schemeClr val="tx1"/>
                    </a:gs>
                  </a:gsLst>
                  <a:lin ang="5400000" scaled="0"/>
                </a:gradFill>
                <a:latin typeface="+mj-lt"/>
              </a:rPr>
              <a:t>MRO</a:t>
            </a:r>
          </a:p>
          <a:p>
            <a:pPr>
              <a:lnSpc>
                <a:spcPct val="90000"/>
              </a:lnSpc>
              <a:spcAft>
                <a:spcPts val="612"/>
              </a:spcAft>
            </a:pPr>
            <a:endParaRPr lang="en-US" sz="1632" dirty="0">
              <a:gradFill>
                <a:gsLst>
                  <a:gs pos="2917">
                    <a:schemeClr val="tx1"/>
                  </a:gs>
                  <a:gs pos="30000">
                    <a:schemeClr val="tx1"/>
                  </a:gs>
                </a:gsLst>
                <a:lin ang="5400000" scaled="0"/>
              </a:gradFill>
              <a:latin typeface="+mj-lt"/>
            </a:endParaRP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GNU-R + Intel MKL = multi-threaded linear algebra</a:t>
            </a: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100% CRAN-R compatible</a:t>
            </a: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Reproducible R toolkit with the </a:t>
            </a:r>
            <a:r>
              <a:rPr lang="en-US" sz="1632" dirty="0">
                <a:gradFill>
                  <a:gsLst>
                    <a:gs pos="2917">
                      <a:schemeClr val="tx1"/>
                    </a:gs>
                    <a:gs pos="30000">
                      <a:schemeClr val="tx1"/>
                    </a:gs>
                  </a:gsLst>
                  <a:lin ang="5400000" scaled="0"/>
                </a:gradFill>
                <a:latin typeface="Consolas" panose="020B0609020204030204" pitchFamily="49" charset="0"/>
              </a:rPr>
              <a:t>checkpoint</a:t>
            </a:r>
            <a:r>
              <a:rPr lang="en-US" sz="1632" dirty="0">
                <a:gradFill>
                  <a:gsLst>
                    <a:gs pos="2917">
                      <a:schemeClr val="tx1"/>
                    </a:gs>
                    <a:gs pos="30000">
                      <a:schemeClr val="tx1"/>
                    </a:gs>
                  </a:gsLst>
                  <a:lin ang="5400000" scaled="0"/>
                </a:gradFill>
                <a:latin typeface="+mj-lt"/>
              </a:rPr>
              <a:t> package</a:t>
            </a: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Open-source</a:t>
            </a:r>
          </a:p>
          <a:p>
            <a:pPr marL="291436" indent="-291436">
              <a:lnSpc>
                <a:spcPct val="90000"/>
              </a:lnSpc>
              <a:spcAft>
                <a:spcPts val="612"/>
              </a:spcAft>
              <a:buFont typeface="Arial" panose="020B0604020202020204" pitchFamily="34" charset="0"/>
              <a:buChar char="•"/>
            </a:pPr>
            <a:endParaRPr lang="en-US" sz="1632" dirty="0">
              <a:gradFill>
                <a:gsLst>
                  <a:gs pos="2917">
                    <a:schemeClr val="tx1"/>
                  </a:gs>
                  <a:gs pos="30000">
                    <a:schemeClr val="tx1"/>
                  </a:gs>
                </a:gsLst>
                <a:lin ang="5400000" scaled="0"/>
              </a:gradFill>
              <a:latin typeface="+mj-lt"/>
            </a:endParaRPr>
          </a:p>
          <a:p>
            <a:pPr marL="291436" indent="-291436">
              <a:lnSpc>
                <a:spcPct val="90000"/>
              </a:lnSpc>
              <a:spcAft>
                <a:spcPts val="612"/>
              </a:spcAft>
              <a:buFont typeface="Arial" panose="020B0604020202020204" pitchFamily="34" charset="0"/>
              <a:buChar char="•"/>
            </a:pPr>
            <a:endParaRPr lang="en-US" sz="1632" dirty="0">
              <a:gradFill>
                <a:gsLst>
                  <a:gs pos="2917">
                    <a:schemeClr val="tx1"/>
                  </a:gs>
                  <a:gs pos="30000">
                    <a:schemeClr val="tx1"/>
                  </a:gs>
                </a:gsLst>
                <a:lin ang="5400000" scaled="0"/>
              </a:gradFill>
              <a:latin typeface="+mj-lt"/>
            </a:endParaRPr>
          </a:p>
        </p:txBody>
      </p:sp>
      <p:sp>
        <p:nvSpPr>
          <p:cNvPr id="10" name="TextBox 9"/>
          <p:cNvSpPr txBox="1"/>
          <p:nvPr/>
        </p:nvSpPr>
        <p:spPr>
          <a:xfrm>
            <a:off x="6948405" y="1212851"/>
            <a:ext cx="4895059" cy="5350815"/>
          </a:xfrm>
          <a:prstGeom prst="rect">
            <a:avLst/>
          </a:prstGeom>
          <a:noFill/>
        </p:spPr>
        <p:txBody>
          <a:bodyPr wrap="square" lIns="186521" tIns="149217" rIns="186521" bIns="149217" rtlCol="0">
            <a:spAutoFit/>
          </a:bodyPr>
          <a:lstStyle/>
          <a:p>
            <a:pPr>
              <a:lnSpc>
                <a:spcPct val="90000"/>
              </a:lnSpc>
              <a:spcAft>
                <a:spcPts val="612"/>
              </a:spcAft>
            </a:pPr>
            <a:r>
              <a:rPr lang="en-US" sz="2448" u="sng" dirty="0">
                <a:gradFill>
                  <a:gsLst>
                    <a:gs pos="2917">
                      <a:schemeClr val="tx1"/>
                    </a:gs>
                    <a:gs pos="30000">
                      <a:schemeClr val="tx1"/>
                    </a:gs>
                  </a:gsLst>
                  <a:lin ang="5400000" scaled="0"/>
                </a:gradFill>
                <a:latin typeface="+mj-lt"/>
              </a:rPr>
              <a:t>Microsoft R Server</a:t>
            </a:r>
          </a:p>
          <a:p>
            <a:pPr>
              <a:lnSpc>
                <a:spcPct val="90000"/>
              </a:lnSpc>
              <a:spcAft>
                <a:spcPts val="612"/>
              </a:spcAft>
            </a:pPr>
            <a:endParaRPr lang="en-US" sz="1632" dirty="0">
              <a:gradFill>
                <a:gsLst>
                  <a:gs pos="2917">
                    <a:schemeClr val="tx1"/>
                  </a:gs>
                  <a:gs pos="30000">
                    <a:schemeClr val="tx1"/>
                  </a:gs>
                </a:gsLst>
                <a:lin ang="5400000" scaled="0"/>
              </a:gradFill>
              <a:latin typeface="+mj-lt"/>
            </a:endParaRP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Enterprise-class high-performance analytics distribution</a:t>
            </a:r>
          </a:p>
          <a:p>
            <a:pPr marL="291436" indent="-291436">
              <a:lnSpc>
                <a:spcPct val="90000"/>
              </a:lnSpc>
              <a:spcAft>
                <a:spcPts val="612"/>
              </a:spcAft>
              <a:buFont typeface="Arial" panose="020B0604020202020204" pitchFamily="34" charset="0"/>
              <a:buChar char="•"/>
            </a:pPr>
            <a:r>
              <a:rPr lang="en-US" sz="1632" b="1" i="1" dirty="0">
                <a:gradFill>
                  <a:gsLst>
                    <a:gs pos="2917">
                      <a:schemeClr val="tx1"/>
                    </a:gs>
                    <a:gs pos="30000">
                      <a:schemeClr val="tx1"/>
                    </a:gs>
                  </a:gsLst>
                  <a:lin ang="5400000" scaled="0"/>
                </a:gradFill>
                <a:latin typeface="+mj-lt"/>
              </a:rPr>
              <a:t>Parallel external memory algorithms</a:t>
            </a:r>
            <a:r>
              <a:rPr lang="en-US" sz="1632" dirty="0">
                <a:gradFill>
                  <a:gsLst>
                    <a:gs pos="2917">
                      <a:schemeClr val="tx1"/>
                    </a:gs>
                    <a:gs pos="30000">
                      <a:schemeClr val="tx1"/>
                    </a:gs>
                  </a:gsLst>
                  <a:lin ang="5400000" scaled="0"/>
                </a:gradFill>
                <a:latin typeface="+mj-lt"/>
              </a:rPr>
              <a:t> with the </a:t>
            </a:r>
            <a:r>
              <a:rPr lang="en-US" sz="1632" dirty="0" err="1">
                <a:gradFill>
                  <a:gsLst>
                    <a:gs pos="2917">
                      <a:schemeClr val="tx1"/>
                    </a:gs>
                    <a:gs pos="30000">
                      <a:schemeClr val="tx1"/>
                    </a:gs>
                  </a:gsLst>
                  <a:lin ang="5400000" scaled="0"/>
                </a:gradFill>
                <a:latin typeface="Consolas" panose="020B0609020204030204" pitchFamily="49" charset="0"/>
              </a:rPr>
              <a:t>RevoScaleR</a:t>
            </a:r>
            <a:r>
              <a:rPr lang="en-US" sz="1632" dirty="0">
                <a:gradFill>
                  <a:gsLst>
                    <a:gs pos="2917">
                      <a:schemeClr val="tx1"/>
                    </a:gs>
                    <a:gs pos="30000">
                      <a:schemeClr val="tx1"/>
                    </a:gs>
                  </a:gsLst>
                  <a:lin ang="5400000" scaled="0"/>
                </a:gradFill>
                <a:latin typeface="+mj-lt"/>
              </a:rPr>
              <a:t> library</a:t>
            </a:r>
          </a:p>
          <a:p>
            <a:pPr marL="757735" lvl="1"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No threads limits</a:t>
            </a:r>
          </a:p>
          <a:p>
            <a:pPr marL="291436" indent="-291436">
              <a:lnSpc>
                <a:spcPct val="90000"/>
              </a:lnSpc>
              <a:spcAft>
                <a:spcPts val="612"/>
              </a:spcAft>
              <a:buFont typeface="Arial" panose="020B0604020202020204" pitchFamily="34" charset="0"/>
              <a:buChar char="•"/>
            </a:pPr>
            <a:r>
              <a:rPr lang="en-US" sz="1632" b="1" i="1" dirty="0" err="1">
                <a:gradFill>
                  <a:gsLst>
                    <a:gs pos="2917">
                      <a:schemeClr val="tx1"/>
                    </a:gs>
                    <a:gs pos="30000">
                      <a:schemeClr val="tx1"/>
                    </a:gs>
                  </a:gsLst>
                  <a:lin ang="5400000" scaled="0"/>
                </a:gradFill>
                <a:latin typeface="+mj-lt"/>
              </a:rPr>
              <a:t>Out-of</a:t>
            </a:r>
            <a:r>
              <a:rPr lang="en-US" sz="1632" b="1" i="1" dirty="0">
                <a:gradFill>
                  <a:gsLst>
                    <a:gs pos="2917">
                      <a:schemeClr val="tx1"/>
                    </a:gs>
                    <a:gs pos="30000">
                      <a:schemeClr val="tx1"/>
                    </a:gs>
                  </a:gsLst>
                  <a:lin ang="5400000" scaled="0"/>
                </a:gradFill>
                <a:latin typeface="+mj-lt"/>
              </a:rPr>
              <a:t> memory </a:t>
            </a:r>
            <a:r>
              <a:rPr lang="en-US" sz="1632" dirty="0">
                <a:gradFill>
                  <a:gsLst>
                    <a:gs pos="2917">
                      <a:schemeClr val="tx1"/>
                    </a:gs>
                    <a:gs pos="30000">
                      <a:schemeClr val="tx1"/>
                    </a:gs>
                  </a:gsLst>
                  <a:lin ang="5400000" scaled="0"/>
                </a:gradFill>
                <a:latin typeface="+mj-lt"/>
              </a:rPr>
              <a:t>computation with the </a:t>
            </a:r>
            <a:r>
              <a:rPr lang="en-US" sz="1632" dirty="0">
                <a:gradFill>
                  <a:gsLst>
                    <a:gs pos="2917">
                      <a:schemeClr val="tx1"/>
                    </a:gs>
                    <a:gs pos="30000">
                      <a:schemeClr val="tx1"/>
                    </a:gs>
                  </a:gsLst>
                  <a:lin ang="5400000" scaled="0"/>
                </a:gradFill>
                <a:latin typeface="Consolas" panose="020B0609020204030204" pitchFamily="49" charset="0"/>
              </a:rPr>
              <a:t>XDF</a:t>
            </a:r>
            <a:r>
              <a:rPr lang="en-US" sz="1632" dirty="0">
                <a:gradFill>
                  <a:gsLst>
                    <a:gs pos="2917">
                      <a:schemeClr val="tx1"/>
                    </a:gs>
                    <a:gs pos="30000">
                      <a:schemeClr val="tx1"/>
                    </a:gs>
                  </a:gsLst>
                  <a:lin ang="5400000" scaled="0"/>
                </a:gradFill>
                <a:latin typeface="+mj-lt"/>
              </a:rPr>
              <a:t> file format</a:t>
            </a: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Deployment capabilities through the </a:t>
            </a:r>
            <a:r>
              <a:rPr lang="en-US" sz="1632" dirty="0" err="1">
                <a:gradFill>
                  <a:gsLst>
                    <a:gs pos="2917">
                      <a:schemeClr val="tx1"/>
                    </a:gs>
                    <a:gs pos="30000">
                      <a:schemeClr val="tx1"/>
                    </a:gs>
                  </a:gsLst>
                  <a:lin ang="5400000" scaled="0"/>
                </a:gradFill>
                <a:latin typeface="Consolas" panose="020B0609020204030204" pitchFamily="49" charset="0"/>
              </a:rPr>
              <a:t>mrsdeploy</a:t>
            </a:r>
            <a:r>
              <a:rPr lang="en-US" sz="1632" dirty="0">
                <a:gradFill>
                  <a:gsLst>
                    <a:gs pos="2917">
                      <a:schemeClr val="tx1"/>
                    </a:gs>
                    <a:gs pos="30000">
                      <a:schemeClr val="tx1"/>
                    </a:gs>
                  </a:gsLst>
                  <a:lin ang="5400000" scaled="0"/>
                </a:gradFill>
                <a:latin typeface="+mj-lt"/>
              </a:rPr>
              <a:t> package</a:t>
            </a:r>
          </a:p>
          <a:p>
            <a:pPr marL="291436" indent="-291436">
              <a:lnSpc>
                <a:spcPct val="90000"/>
              </a:lnSpc>
              <a:spcAft>
                <a:spcPts val="612"/>
              </a:spcAft>
              <a:buFont typeface="Arial" panose="020B0604020202020204" pitchFamily="34" charset="0"/>
              <a:buChar char="•"/>
            </a:pPr>
            <a:r>
              <a:rPr lang="en-US" sz="1632" i="1" dirty="0">
                <a:gradFill>
                  <a:gsLst>
                    <a:gs pos="2917">
                      <a:schemeClr val="tx1"/>
                    </a:gs>
                    <a:gs pos="30000">
                      <a:schemeClr val="tx1"/>
                    </a:gs>
                  </a:gsLst>
                  <a:lin ang="5400000" scaled="0"/>
                </a:gradFill>
                <a:latin typeface="+mj-lt"/>
              </a:rPr>
              <a:t>Commercial support</a:t>
            </a: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Available in Linux (Red Hat, CentOS), Windows, </a:t>
            </a:r>
            <a:r>
              <a:rPr lang="en-US" sz="1632" b="1" i="1" dirty="0">
                <a:gradFill>
                  <a:gsLst>
                    <a:gs pos="2917">
                      <a:schemeClr val="tx1"/>
                    </a:gs>
                    <a:gs pos="30000">
                      <a:schemeClr val="tx1"/>
                    </a:gs>
                  </a:gsLst>
                  <a:lin ang="5400000" scaled="0"/>
                </a:gradFill>
                <a:latin typeface="+mj-lt"/>
              </a:rPr>
              <a:t>SQL Server, Spark, Hadoop and Teradata</a:t>
            </a: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Battle-tested Microsoft Research libraries for </a:t>
            </a:r>
            <a:r>
              <a:rPr lang="en-US" sz="1632" b="1" i="1" dirty="0">
                <a:gradFill>
                  <a:gsLst>
                    <a:gs pos="2917">
                      <a:schemeClr val="tx1"/>
                    </a:gs>
                    <a:gs pos="30000">
                      <a:schemeClr val="tx1"/>
                    </a:gs>
                  </a:gsLst>
                  <a:lin ang="5400000" scaled="0"/>
                </a:gradFill>
                <a:latin typeface="+mj-lt"/>
              </a:rPr>
              <a:t>state-of-the-art machine learning </a:t>
            </a:r>
            <a:r>
              <a:rPr lang="en-US" sz="1632" dirty="0">
                <a:gradFill>
                  <a:gsLst>
                    <a:gs pos="2917">
                      <a:schemeClr val="tx1"/>
                    </a:gs>
                    <a:gs pos="30000">
                      <a:schemeClr val="tx1"/>
                    </a:gs>
                  </a:gsLst>
                  <a:lin ang="5400000" scaled="0"/>
                </a:gradFill>
                <a:latin typeface="+mj-lt"/>
              </a:rPr>
              <a:t>with </a:t>
            </a:r>
            <a:r>
              <a:rPr lang="en-US" sz="1632" dirty="0" err="1">
                <a:gradFill>
                  <a:gsLst>
                    <a:gs pos="2917">
                      <a:schemeClr val="tx1"/>
                    </a:gs>
                    <a:gs pos="30000">
                      <a:schemeClr val="tx1"/>
                    </a:gs>
                  </a:gsLst>
                  <a:lin ang="5400000" scaled="0"/>
                </a:gradFill>
                <a:latin typeface="Consolas" panose="020B0609020204030204" pitchFamily="49" charset="0"/>
              </a:rPr>
              <a:t>MicrosoftML</a:t>
            </a:r>
            <a:endParaRPr lang="en-US" sz="1632" dirty="0">
              <a:gradFill>
                <a:gsLst>
                  <a:gs pos="2917">
                    <a:schemeClr val="tx1"/>
                  </a:gs>
                  <a:gs pos="30000">
                    <a:schemeClr val="tx1"/>
                  </a:gs>
                </a:gsLst>
                <a:lin ang="5400000" scaled="0"/>
              </a:gradFill>
              <a:latin typeface="Consolas" panose="020B0609020204030204" pitchFamily="49" charset="0"/>
            </a:endParaRPr>
          </a:p>
          <a:p>
            <a:pPr marL="291436" indent="-291436">
              <a:lnSpc>
                <a:spcPct val="90000"/>
              </a:lnSpc>
              <a:spcAft>
                <a:spcPts val="612"/>
              </a:spcAft>
              <a:buFont typeface="Arial" panose="020B0604020202020204" pitchFamily="34" charset="0"/>
              <a:buChar char="•"/>
            </a:pPr>
            <a:endParaRPr lang="en-US" sz="1632" dirty="0">
              <a:gradFill>
                <a:gsLst>
                  <a:gs pos="2917">
                    <a:schemeClr val="tx1"/>
                  </a:gs>
                  <a:gs pos="30000">
                    <a:schemeClr val="tx1"/>
                  </a:gs>
                </a:gsLst>
                <a:lin ang="5400000" scaled="0"/>
              </a:gradFill>
              <a:latin typeface="+mj-lt"/>
            </a:endParaRPr>
          </a:p>
        </p:txBody>
      </p:sp>
      <p:sp>
        <p:nvSpPr>
          <p:cNvPr id="12" name="TextBox 11"/>
          <p:cNvSpPr txBox="1"/>
          <p:nvPr/>
        </p:nvSpPr>
        <p:spPr>
          <a:xfrm>
            <a:off x="4832285" y="1710269"/>
            <a:ext cx="2026191" cy="4795399"/>
          </a:xfrm>
          <a:prstGeom prst="rect">
            <a:avLst/>
          </a:prstGeom>
          <a:noFill/>
        </p:spPr>
        <p:txBody>
          <a:bodyPr wrap="square" lIns="186521" tIns="149217" rIns="186521" bIns="149217" rtlCol="0">
            <a:spAutoFit/>
          </a:bodyPr>
          <a:lstStyle/>
          <a:p>
            <a:pPr>
              <a:lnSpc>
                <a:spcPct val="90000"/>
              </a:lnSpc>
              <a:spcAft>
                <a:spcPts val="612"/>
              </a:spcAft>
            </a:pPr>
            <a:r>
              <a:rPr lang="en-US" sz="2448" u="sng" dirty="0">
                <a:gradFill>
                  <a:gsLst>
                    <a:gs pos="2917">
                      <a:schemeClr val="tx1"/>
                    </a:gs>
                    <a:gs pos="30000">
                      <a:schemeClr val="tx1"/>
                    </a:gs>
                  </a:gsLst>
                  <a:lin ang="5400000" scaled="0"/>
                </a:gradFill>
                <a:latin typeface="+mj-lt"/>
              </a:rPr>
              <a:t>R Client</a:t>
            </a:r>
          </a:p>
          <a:p>
            <a:pPr>
              <a:lnSpc>
                <a:spcPct val="90000"/>
              </a:lnSpc>
              <a:spcAft>
                <a:spcPts val="612"/>
              </a:spcAft>
            </a:pPr>
            <a:endParaRPr lang="en-US" sz="1632" dirty="0">
              <a:gradFill>
                <a:gsLst>
                  <a:gs pos="2917">
                    <a:schemeClr val="tx1"/>
                  </a:gs>
                  <a:gs pos="30000">
                    <a:schemeClr val="tx1"/>
                  </a:gs>
                </a:gsLst>
                <a:lin ang="5400000" scaled="0"/>
              </a:gradFill>
              <a:latin typeface="+mj-lt"/>
            </a:endParaRP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High-performance analytics with the </a:t>
            </a:r>
            <a:r>
              <a:rPr lang="en-US" sz="1632" dirty="0" err="1">
                <a:gradFill>
                  <a:gsLst>
                    <a:gs pos="2917">
                      <a:schemeClr val="tx1"/>
                    </a:gs>
                    <a:gs pos="30000">
                      <a:schemeClr val="tx1"/>
                    </a:gs>
                  </a:gsLst>
                  <a:lin ang="5400000" scaled="0"/>
                </a:gradFill>
                <a:latin typeface="Consolas" panose="020B0609020204030204" pitchFamily="49" charset="0"/>
              </a:rPr>
              <a:t>RevoScaleR</a:t>
            </a:r>
            <a:r>
              <a:rPr lang="en-US" sz="1632" dirty="0">
                <a:gradFill>
                  <a:gsLst>
                    <a:gs pos="2917">
                      <a:schemeClr val="tx1"/>
                    </a:gs>
                    <a:gs pos="30000">
                      <a:schemeClr val="tx1"/>
                    </a:gs>
                  </a:gsLst>
                  <a:lin ang="5400000" scaled="0"/>
                </a:gradFill>
                <a:latin typeface="+mj-lt"/>
              </a:rPr>
              <a:t> package</a:t>
            </a: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Two-threads</a:t>
            </a: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Deployment capabilities through the </a:t>
            </a:r>
            <a:r>
              <a:rPr lang="en-US" sz="1632" dirty="0" err="1">
                <a:gradFill>
                  <a:gsLst>
                    <a:gs pos="2917">
                      <a:schemeClr val="tx1"/>
                    </a:gs>
                    <a:gs pos="30000">
                      <a:schemeClr val="tx1"/>
                    </a:gs>
                  </a:gsLst>
                  <a:lin ang="5400000" scaled="0"/>
                </a:gradFill>
                <a:latin typeface="Consolas" panose="020B0609020204030204" pitchFamily="49" charset="0"/>
              </a:rPr>
              <a:t>mrsdeploy</a:t>
            </a:r>
            <a:r>
              <a:rPr lang="en-US" sz="1632" dirty="0">
                <a:gradFill>
                  <a:gsLst>
                    <a:gs pos="2917">
                      <a:schemeClr val="tx1"/>
                    </a:gs>
                    <a:gs pos="30000">
                      <a:schemeClr val="tx1"/>
                    </a:gs>
                  </a:gsLst>
                  <a:lin ang="5400000" scaled="0"/>
                </a:gradFill>
                <a:latin typeface="+mj-lt"/>
              </a:rPr>
              <a:t> package</a:t>
            </a:r>
          </a:p>
          <a:p>
            <a:pPr marL="291436" indent="-291436">
              <a:lnSpc>
                <a:spcPct val="90000"/>
              </a:lnSpc>
              <a:spcAft>
                <a:spcPts val="612"/>
              </a:spcAft>
              <a:buFont typeface="Arial" panose="020B0604020202020204" pitchFamily="34" charset="0"/>
              <a:buChar char="•"/>
            </a:pPr>
            <a:r>
              <a:rPr lang="en-US" sz="1632" dirty="0" err="1">
                <a:gradFill>
                  <a:gsLst>
                    <a:gs pos="2917">
                      <a:schemeClr val="tx1"/>
                    </a:gs>
                    <a:gs pos="30000">
                      <a:schemeClr val="tx1"/>
                    </a:gs>
                  </a:gsLst>
                  <a:lin ang="5400000" scaled="0"/>
                </a:gradFill>
                <a:latin typeface="Consolas" charset="0"/>
                <a:ea typeface="Consolas" charset="0"/>
                <a:cs typeface="Consolas" charset="0"/>
              </a:rPr>
              <a:t>MicrosoftML</a:t>
            </a:r>
            <a:endParaRPr lang="en-US" sz="1632" dirty="0">
              <a:gradFill>
                <a:gsLst>
                  <a:gs pos="2917">
                    <a:schemeClr val="tx1"/>
                  </a:gs>
                  <a:gs pos="30000">
                    <a:schemeClr val="tx1"/>
                  </a:gs>
                </a:gsLst>
                <a:lin ang="5400000" scaled="0"/>
              </a:gradFill>
              <a:latin typeface="Consolas" charset="0"/>
              <a:ea typeface="Consolas" charset="0"/>
              <a:cs typeface="Consolas" charset="0"/>
            </a:endParaRP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Free, windows</a:t>
            </a:r>
          </a:p>
          <a:p>
            <a:pPr marL="291436" indent="-291436">
              <a:lnSpc>
                <a:spcPct val="90000"/>
              </a:lnSpc>
              <a:spcAft>
                <a:spcPts val="612"/>
              </a:spcAft>
              <a:buFont typeface="Arial" panose="020B0604020202020204" pitchFamily="34" charset="0"/>
              <a:buChar char="•"/>
            </a:pPr>
            <a:endParaRPr lang="en-US" sz="1632" dirty="0">
              <a:gradFill>
                <a:gsLst>
                  <a:gs pos="2917">
                    <a:schemeClr val="tx1"/>
                  </a:gs>
                  <a:gs pos="30000">
                    <a:schemeClr val="tx1"/>
                  </a:gs>
                </a:gsLst>
                <a:lin ang="5400000" scaled="0"/>
              </a:gradFill>
              <a:latin typeface="+mj-lt"/>
            </a:endParaRPr>
          </a:p>
        </p:txBody>
      </p:sp>
      <p:sp>
        <p:nvSpPr>
          <p:cNvPr id="14" name="Right Brace 13"/>
          <p:cNvSpPr/>
          <p:nvPr/>
        </p:nvSpPr>
        <p:spPr>
          <a:xfrm rot="5400000">
            <a:off x="3513926" y="3074482"/>
            <a:ext cx="235633" cy="5930833"/>
          </a:xfrm>
          <a:prstGeom prst="rightBrac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5" name="TextBox 14"/>
          <p:cNvSpPr txBox="1"/>
          <p:nvPr/>
        </p:nvSpPr>
        <p:spPr>
          <a:xfrm>
            <a:off x="6708184" y="5922082"/>
            <a:ext cx="5055304" cy="877622"/>
          </a:xfrm>
          <a:prstGeom prst="rect">
            <a:avLst/>
          </a:prstGeom>
          <a:noFill/>
        </p:spPr>
        <p:txBody>
          <a:bodyPr wrap="square" lIns="186521" tIns="149217" rIns="186521" bIns="149217" rtlCol="0">
            <a:spAutoFit/>
          </a:bodyPr>
          <a:lstStyle/>
          <a:p>
            <a:pPr>
              <a:lnSpc>
                <a:spcPct val="90000"/>
              </a:lnSpc>
              <a:spcAft>
                <a:spcPts val="612"/>
              </a:spcAft>
            </a:pPr>
            <a:r>
              <a:rPr lang="en-US" sz="2040" b="1" dirty="0">
                <a:gradFill>
                  <a:gsLst>
                    <a:gs pos="2917">
                      <a:schemeClr val="tx1"/>
                    </a:gs>
                    <a:gs pos="30000">
                      <a:schemeClr val="tx1"/>
                    </a:gs>
                  </a:gsLst>
                  <a:lin ang="5400000" scaled="0"/>
                </a:gradFill>
                <a:latin typeface="+mj-lt"/>
              </a:rPr>
              <a:t>Out-of-memory, multicore, multi-node, Parallel Algorithms</a:t>
            </a:r>
          </a:p>
        </p:txBody>
      </p:sp>
    </p:spTree>
    <p:extLst>
      <p:ext uri="{BB962C8B-B14F-4D97-AF65-F5344CB8AC3E}">
        <p14:creationId xmlns:p14="http://schemas.microsoft.com/office/powerpoint/2010/main" val="970972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randombar(horizontal)">
                                      <p:cBhvr>
                                        <p:cTn id="40" dur="500"/>
                                        <p:tgtEl>
                                          <p:spTgt spid="11"/>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randombar(horizontal)">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P spid="4" grpId="0"/>
      <p:bldP spid="9" grpId="0" animBg="1"/>
      <p:bldP spid="7" grpId="0" animBg="1"/>
      <p:bldP spid="5" grpId="0" animBg="1"/>
      <p:bldP spid="6" grpId="0"/>
      <p:bldP spid="8" grpId="0"/>
      <p:bldP spid="10" grpId="0"/>
      <p:bldP spid="12" grpId="0"/>
      <p:bldP spid="14"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Table 40"/>
          <p:cNvGraphicFramePr>
            <a:graphicFrameLocks noGrp="1"/>
          </p:cNvGraphicFramePr>
          <p:nvPr>
            <p:extLst>
              <p:ext uri="{D42A27DB-BD31-4B8C-83A1-F6EECF244321}">
                <p14:modId xmlns:p14="http://schemas.microsoft.com/office/powerpoint/2010/main" val="1202823914"/>
              </p:ext>
            </p:extLst>
          </p:nvPr>
        </p:nvGraphicFramePr>
        <p:xfrm>
          <a:off x="8959920" y="1213173"/>
          <a:ext cx="3247813" cy="649155"/>
        </p:xfrm>
        <a:graphic>
          <a:graphicData uri="http://schemas.openxmlformats.org/drawingml/2006/table">
            <a:tbl>
              <a:tblPr firstRow="1">
                <a:tableStyleId>{5C22544A-7EE6-4342-B048-85BDC9FD1C3A}</a:tableStyleId>
              </a:tblPr>
              <a:tblGrid>
                <a:gridCol w="3247813">
                  <a:extLst>
                    <a:ext uri="{9D8B030D-6E8A-4147-A177-3AD203B41FA5}">
                      <a16:colId xmlns:a16="http://schemas.microsoft.com/office/drawing/2014/main"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solidFill>
                        </a:rPr>
                        <a:t>Variable Selection</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664658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Stepwise Regression</a:t>
                      </a: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58530010"/>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386665994"/>
              </p:ext>
            </p:extLst>
          </p:nvPr>
        </p:nvGraphicFramePr>
        <p:xfrm>
          <a:off x="8959920" y="2069412"/>
          <a:ext cx="3247813" cy="927102"/>
        </p:xfrm>
        <a:graphic>
          <a:graphicData uri="http://schemas.openxmlformats.org/drawingml/2006/table">
            <a:tbl>
              <a:tblPr firstRow="1">
                <a:tableStyleId>{5C22544A-7EE6-4342-B048-85BDC9FD1C3A}</a:tableStyleId>
              </a:tblPr>
              <a:tblGrid>
                <a:gridCol w="3247813">
                  <a:extLst>
                    <a:ext uri="{9D8B030D-6E8A-4147-A177-3AD203B41FA5}">
                      <a16:colId xmlns:a16="http://schemas.microsoft.com/office/drawing/2014/main"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solidFill>
                        </a:rPr>
                        <a:t>Simulation</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6646584"/>
                  </a:ext>
                </a:extLst>
              </a:tr>
              <a:tr h="277947">
                <a:tc>
                  <a:txBody>
                    <a:bodyPr/>
                    <a:lstStyle/>
                    <a:p>
                      <a:pPr marL="0" indent="0">
                        <a:buFont typeface="Wingdings" charset="2"/>
                        <a:buNone/>
                      </a:pPr>
                      <a:r>
                        <a:rPr lang="en-US" sz="1200" dirty="0">
                          <a:solidFill>
                            <a:schemeClr val="tx2">
                              <a:lumMod val="10000"/>
                            </a:schemeClr>
                          </a:solidFill>
                        </a:rPr>
                        <a:t>Simulation (e.g. Monte Carlo)</a:t>
                      </a: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58530010"/>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Parallel Random Number Generation </a:t>
                      </a:r>
                    </a:p>
                  </a:txBody>
                  <a:tcPr marL="91427" marR="91427" marT="45713" marB="45713" anchor="ctr"/>
                </a:tc>
                <a:extLst>
                  <a:ext uri="{0D108BD9-81ED-4DB2-BD59-A6C34878D82A}">
                    <a16:rowId xmlns:a16="http://schemas.microsoft.com/office/drawing/2014/main" val="831366528"/>
                  </a:ext>
                </a:extLst>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1884608971"/>
              </p:ext>
            </p:extLst>
          </p:nvPr>
        </p:nvGraphicFramePr>
        <p:xfrm>
          <a:off x="8959920" y="3199928"/>
          <a:ext cx="3247813" cy="649155"/>
        </p:xfrm>
        <a:graphic>
          <a:graphicData uri="http://schemas.openxmlformats.org/drawingml/2006/table">
            <a:tbl>
              <a:tblPr firstRow="1">
                <a:tableStyleId>{5C22544A-7EE6-4342-B048-85BDC9FD1C3A}</a:tableStyleId>
              </a:tblPr>
              <a:tblGrid>
                <a:gridCol w="3247813">
                  <a:extLst>
                    <a:ext uri="{9D8B030D-6E8A-4147-A177-3AD203B41FA5}">
                      <a16:colId xmlns:a16="http://schemas.microsoft.com/office/drawing/2014/main"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solidFill>
                        </a:rPr>
                        <a:t>Cluster Analysis</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664658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K-Means</a:t>
                      </a: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58530010"/>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7838910"/>
              </p:ext>
            </p:extLst>
          </p:nvPr>
        </p:nvGraphicFramePr>
        <p:xfrm>
          <a:off x="8959920" y="4056165"/>
          <a:ext cx="3247813" cy="1482996"/>
        </p:xfrm>
        <a:graphic>
          <a:graphicData uri="http://schemas.openxmlformats.org/drawingml/2006/table">
            <a:tbl>
              <a:tblPr firstRow="1">
                <a:tableStyleId>{5C22544A-7EE6-4342-B048-85BDC9FD1C3A}</a:tableStyleId>
              </a:tblPr>
              <a:tblGrid>
                <a:gridCol w="3247813">
                  <a:extLst>
                    <a:ext uri="{9D8B030D-6E8A-4147-A177-3AD203B41FA5}">
                      <a16:colId xmlns:a16="http://schemas.microsoft.com/office/drawing/2014/main"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solidFill>
                        </a:rPr>
                        <a:t>Classification</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664658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Decision Trees</a:t>
                      </a: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58530010"/>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Decision Forests</a:t>
                      </a:r>
                    </a:p>
                  </a:txBody>
                  <a:tcPr marL="91427" marR="91427" marT="45713" marB="45713" anchor="ctr"/>
                </a:tc>
                <a:extLst>
                  <a:ext uri="{0D108BD9-81ED-4DB2-BD59-A6C34878D82A}">
                    <a16:rowId xmlns:a16="http://schemas.microsoft.com/office/drawing/2014/main" val="831366528"/>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Gradient Boosted Decision Trees</a:t>
                      </a:r>
                    </a:p>
                  </a:txBody>
                  <a:tcPr marL="91427" marR="91427" marT="45713" marB="45713" anchor="ctr">
                    <a:solidFill>
                      <a:srgbClr val="E7ECF8"/>
                    </a:solidFill>
                  </a:tcPr>
                </a:tc>
                <a:extLst>
                  <a:ext uri="{0D108BD9-81ED-4DB2-BD59-A6C34878D82A}">
                    <a16:rowId xmlns:a16="http://schemas.microsoft.com/office/drawing/2014/main" val="2711677655"/>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Naïve Bayes</a:t>
                      </a:r>
                    </a:p>
                  </a:txBody>
                  <a:tcPr marL="91427" marR="91427" marT="45713" marB="45713" anchor="ctr">
                    <a:solidFill>
                      <a:srgbClr val="E7ECF8"/>
                    </a:solidFill>
                  </a:tcPr>
                </a:tc>
                <a:extLst>
                  <a:ext uri="{0D108BD9-81ED-4DB2-BD59-A6C34878D82A}">
                    <a16:rowId xmlns:a16="http://schemas.microsoft.com/office/drawing/2014/main" val="1919214337"/>
                  </a:ext>
                </a:extLst>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1188547672"/>
              </p:ext>
            </p:extLst>
          </p:nvPr>
        </p:nvGraphicFramePr>
        <p:xfrm>
          <a:off x="8959920" y="5735244"/>
          <a:ext cx="3247813" cy="1205049"/>
        </p:xfrm>
        <a:graphic>
          <a:graphicData uri="http://schemas.openxmlformats.org/drawingml/2006/table">
            <a:tbl>
              <a:tblPr firstRow="1">
                <a:tableStyleId>{5C22544A-7EE6-4342-B048-85BDC9FD1C3A}</a:tableStyleId>
              </a:tblPr>
              <a:tblGrid>
                <a:gridCol w="3247813">
                  <a:extLst>
                    <a:ext uri="{9D8B030D-6E8A-4147-A177-3AD203B41FA5}">
                      <a16:colId xmlns:a16="http://schemas.microsoft.com/office/drawing/2014/main"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solidFill>
                        </a:rPr>
                        <a:t>Combination</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664658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err="1">
                          <a:solidFill>
                            <a:schemeClr val="tx2">
                              <a:lumMod val="10000"/>
                            </a:schemeClr>
                          </a:solidFill>
                        </a:rPr>
                        <a:t>rxDataStep</a:t>
                      </a:r>
                      <a:endParaRPr lang="en-US" sz="1200" dirty="0">
                        <a:solidFill>
                          <a:schemeClr val="tx2">
                            <a:lumMod val="10000"/>
                          </a:schemeClr>
                        </a:solidFill>
                      </a:endParaRP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58530010"/>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err="1">
                          <a:solidFill>
                            <a:schemeClr val="tx2">
                              <a:lumMod val="10000"/>
                            </a:schemeClr>
                          </a:solidFill>
                        </a:rPr>
                        <a:t>rxExec</a:t>
                      </a:r>
                      <a:endParaRPr lang="en-US" sz="1200" dirty="0">
                        <a:solidFill>
                          <a:schemeClr val="tx2">
                            <a:lumMod val="10000"/>
                          </a:schemeClr>
                        </a:solidFill>
                      </a:endParaRPr>
                    </a:p>
                  </a:txBody>
                  <a:tcPr marL="91427" marR="91427" marT="45713" marB="45713" anchor="ctr"/>
                </a:tc>
                <a:extLst>
                  <a:ext uri="{0D108BD9-81ED-4DB2-BD59-A6C34878D82A}">
                    <a16:rowId xmlns:a16="http://schemas.microsoft.com/office/drawing/2014/main" val="831366528"/>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PEMA-R API Custom Algorithms</a:t>
                      </a:r>
                    </a:p>
                  </a:txBody>
                  <a:tcPr marL="91427" marR="91427" marT="45713" marB="45713" anchor="ctr">
                    <a:solidFill>
                      <a:srgbClr val="E7ECF8"/>
                    </a:solidFill>
                  </a:tcPr>
                </a:tc>
                <a:extLst>
                  <a:ext uri="{0D108BD9-81ED-4DB2-BD59-A6C34878D82A}">
                    <a16:rowId xmlns:a16="http://schemas.microsoft.com/office/drawing/2014/main" val="2711677655"/>
                  </a:ext>
                </a:extLst>
              </a:tr>
            </a:tbl>
          </a:graphicData>
        </a:graphic>
      </p:graphicFrame>
      <p:sp>
        <p:nvSpPr>
          <p:cNvPr id="2" name="Title 1"/>
          <p:cNvSpPr>
            <a:spLocks noGrp="1"/>
          </p:cNvSpPr>
          <p:nvPr>
            <p:ph type="title"/>
          </p:nvPr>
        </p:nvSpPr>
        <p:spPr/>
        <p:txBody>
          <a:bodyPr/>
          <a:lstStyle/>
          <a:p>
            <a:r>
              <a:rPr lang="en-US" dirty="0"/>
              <a:t>Parallelized, Distributed Execution Algorithms</a:t>
            </a:r>
          </a:p>
        </p:txBody>
      </p:sp>
      <p:sp>
        <p:nvSpPr>
          <p:cNvPr id="9" name="Rectangle 8"/>
          <p:cNvSpPr/>
          <p:nvPr/>
        </p:nvSpPr>
        <p:spPr>
          <a:xfrm>
            <a:off x="208982" y="1789983"/>
            <a:ext cx="3937101" cy="1573595"/>
          </a:xfrm>
          <a:prstGeom prst="rect">
            <a:avLst/>
          </a:prstGeom>
          <a:noFill/>
          <a:ln>
            <a:noFill/>
          </a:ln>
        </p:spPr>
        <p:style>
          <a:lnRef idx="2">
            <a:schemeClr val="dk1"/>
          </a:lnRef>
          <a:fillRef idx="1">
            <a:schemeClr val="lt1"/>
          </a:fillRef>
          <a:effectRef idx="0">
            <a:schemeClr val="dk1"/>
          </a:effectRef>
          <a:fontRef idx="minor">
            <a:schemeClr val="dk1"/>
          </a:fontRef>
        </p:style>
        <p:txBody>
          <a:bodyPr lIns="124313" tIns="62156" rIns="124313" bIns="62156" rtlCol="0" anchor="t"/>
          <a:lstStyle/>
          <a:p>
            <a:pPr marL="388530" indent="-388530">
              <a:buFont typeface="Wingdings" charset="2"/>
              <a:buChar char="§"/>
            </a:pPr>
            <a:endParaRPr lang="en-US" sz="1224" dirty="0">
              <a:solidFill>
                <a:schemeClr val="tx1"/>
              </a:solidFill>
            </a:endParaRPr>
          </a:p>
        </p:txBody>
      </p:sp>
      <p:sp>
        <p:nvSpPr>
          <p:cNvPr id="13" name="Rectangle 12"/>
          <p:cNvSpPr/>
          <p:nvPr/>
        </p:nvSpPr>
        <p:spPr>
          <a:xfrm>
            <a:off x="4517759" y="1789983"/>
            <a:ext cx="3649300" cy="1113788"/>
          </a:xfrm>
          <a:prstGeom prst="rect">
            <a:avLst/>
          </a:prstGeom>
          <a:noFill/>
          <a:ln>
            <a:noFill/>
          </a:ln>
        </p:spPr>
        <p:style>
          <a:lnRef idx="2">
            <a:schemeClr val="dk1"/>
          </a:lnRef>
          <a:fillRef idx="1">
            <a:schemeClr val="lt1"/>
          </a:fillRef>
          <a:effectRef idx="0">
            <a:schemeClr val="dk1"/>
          </a:effectRef>
          <a:fontRef idx="minor">
            <a:schemeClr val="dk1"/>
          </a:fontRef>
        </p:style>
        <p:txBody>
          <a:bodyPr lIns="124313" tIns="62156" rIns="124313" bIns="62156" rtlCol="0" anchor="t"/>
          <a:lstStyle/>
          <a:p>
            <a:pPr marL="388530" indent="-388530">
              <a:buFont typeface="Wingdings" charset="2"/>
              <a:buChar char="§"/>
            </a:pPr>
            <a:endParaRPr lang="en-US" sz="1224" dirty="0">
              <a:solidFill>
                <a:schemeClr val="tx1"/>
              </a:solidFill>
            </a:endParaRPr>
          </a:p>
        </p:txBody>
      </p:sp>
      <p:sp>
        <p:nvSpPr>
          <p:cNvPr id="18" name="Rectangle 17"/>
          <p:cNvSpPr/>
          <p:nvPr/>
        </p:nvSpPr>
        <p:spPr>
          <a:xfrm>
            <a:off x="4517753" y="3049549"/>
            <a:ext cx="3833492" cy="708330"/>
          </a:xfrm>
          <a:prstGeom prst="rect">
            <a:avLst/>
          </a:prstGeom>
          <a:noFill/>
          <a:ln>
            <a:noFill/>
          </a:ln>
        </p:spPr>
        <p:style>
          <a:lnRef idx="2">
            <a:schemeClr val="dk1"/>
          </a:lnRef>
          <a:fillRef idx="1">
            <a:schemeClr val="lt1"/>
          </a:fillRef>
          <a:effectRef idx="0">
            <a:schemeClr val="dk1"/>
          </a:effectRef>
          <a:fontRef idx="minor">
            <a:schemeClr val="dk1"/>
          </a:fontRef>
        </p:style>
        <p:txBody>
          <a:bodyPr lIns="124313" tIns="62156" rIns="124313" bIns="62156" rtlCol="0" anchor="t"/>
          <a:lstStyle/>
          <a:p>
            <a:pPr marL="388530" indent="-388530">
              <a:buFont typeface="Wingdings" charset="2"/>
              <a:buChar char="§"/>
            </a:pPr>
            <a:endParaRPr lang="en-US" sz="1224" dirty="0">
              <a:solidFill>
                <a:schemeClr val="tx1"/>
              </a:solidFill>
            </a:endParaRPr>
          </a:p>
        </p:txBody>
      </p:sp>
      <p:sp>
        <p:nvSpPr>
          <p:cNvPr id="43" name="Rectangle 42"/>
          <p:cNvSpPr/>
          <p:nvPr/>
        </p:nvSpPr>
        <p:spPr>
          <a:xfrm>
            <a:off x="8676368" y="2040245"/>
            <a:ext cx="4247924" cy="44034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4313" tIns="62156" rIns="124313" bIns="62156" rtlCol="0" anchor="t"/>
          <a:lstStyle/>
          <a:p>
            <a:pPr marL="388530" indent="-388530">
              <a:buFont typeface="Wingdings" charset="2"/>
              <a:buChar char="§"/>
            </a:pPr>
            <a:endParaRPr lang="en-US" sz="1224"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72085927"/>
              </p:ext>
            </p:extLst>
          </p:nvPr>
        </p:nvGraphicFramePr>
        <p:xfrm>
          <a:off x="358267" y="1213173"/>
          <a:ext cx="3803363" cy="2316837"/>
        </p:xfrm>
        <a:graphic>
          <a:graphicData uri="http://schemas.openxmlformats.org/drawingml/2006/table">
            <a:tbl>
              <a:tblPr firstRow="1">
                <a:tableStyleId>{5C22544A-7EE6-4342-B048-85BDC9FD1C3A}</a:tableStyleId>
              </a:tblPr>
              <a:tblGrid>
                <a:gridCol w="3803363">
                  <a:extLst>
                    <a:ext uri="{9D8B030D-6E8A-4147-A177-3AD203B41FA5}">
                      <a16:colId xmlns:a16="http://schemas.microsoft.com/office/drawing/2014/main"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solidFill>
                        </a:rPr>
                        <a:t>Data Step</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664658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accent1">
                              <a:lumMod val="50000"/>
                            </a:schemeClr>
                          </a:solidFill>
                        </a:rPr>
                        <a:t>Data import – Delimited, Fixed, SAS, SPSS, </a:t>
                      </a:r>
                      <a:r>
                        <a:rPr lang="en-US" sz="1200" dirty="0" err="1">
                          <a:solidFill>
                            <a:schemeClr val="accent1">
                              <a:lumMod val="50000"/>
                            </a:schemeClr>
                          </a:solidFill>
                        </a:rPr>
                        <a:t>OBDC</a:t>
                      </a:r>
                      <a:endParaRPr lang="en-US" sz="1200" dirty="0">
                        <a:solidFill>
                          <a:schemeClr val="accent1">
                            <a:lumMod val="50000"/>
                          </a:schemeClr>
                        </a:solidFill>
                      </a:endParaRP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58530010"/>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accent1">
                              <a:lumMod val="50000"/>
                            </a:schemeClr>
                          </a:solidFill>
                        </a:rPr>
                        <a:t>Variable creation &amp; transformation</a:t>
                      </a:r>
                    </a:p>
                  </a:txBody>
                  <a:tcPr marL="91427" marR="91427" marT="45713" marB="45713" anchor="ctr"/>
                </a:tc>
                <a:extLst>
                  <a:ext uri="{0D108BD9-81ED-4DB2-BD59-A6C34878D82A}">
                    <a16:rowId xmlns:a16="http://schemas.microsoft.com/office/drawing/2014/main" val="831366528"/>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accent1">
                              <a:lumMod val="50000"/>
                            </a:schemeClr>
                          </a:solidFill>
                        </a:rPr>
                        <a:t>Recode variables</a:t>
                      </a:r>
                    </a:p>
                  </a:txBody>
                  <a:tcPr marL="91427" marR="91427" marT="45713" marB="45713" anchor="ctr"/>
                </a:tc>
                <a:extLst>
                  <a:ext uri="{0D108BD9-81ED-4DB2-BD59-A6C34878D82A}">
                    <a16:rowId xmlns:a16="http://schemas.microsoft.com/office/drawing/2014/main" val="1185359496"/>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accent1">
                              <a:lumMod val="50000"/>
                            </a:schemeClr>
                          </a:solidFill>
                        </a:rPr>
                        <a:t>Factor variables</a:t>
                      </a:r>
                    </a:p>
                  </a:txBody>
                  <a:tcPr marL="91427" marR="91427" marT="45713" marB="45713" anchor="ctr"/>
                </a:tc>
                <a:extLst>
                  <a:ext uri="{0D108BD9-81ED-4DB2-BD59-A6C34878D82A}">
                    <a16:rowId xmlns:a16="http://schemas.microsoft.com/office/drawing/2014/main" val="4277179453"/>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accent1">
                              <a:lumMod val="50000"/>
                            </a:schemeClr>
                          </a:solidFill>
                        </a:rPr>
                        <a:t>Missing value handling</a:t>
                      </a:r>
                    </a:p>
                  </a:txBody>
                  <a:tcPr marL="91427" marR="91427" marT="45713" marB="45713" anchor="ctr"/>
                </a:tc>
                <a:extLst>
                  <a:ext uri="{0D108BD9-81ED-4DB2-BD59-A6C34878D82A}">
                    <a16:rowId xmlns:a16="http://schemas.microsoft.com/office/drawing/2014/main" val="2424494607"/>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accent1">
                              <a:lumMod val="50000"/>
                            </a:schemeClr>
                          </a:solidFill>
                        </a:rPr>
                        <a:t>Sort, Merge, Split</a:t>
                      </a:r>
                    </a:p>
                  </a:txBody>
                  <a:tcPr marL="91427" marR="91427" marT="45713" marB="45713" anchor="ctr"/>
                </a:tc>
                <a:extLst>
                  <a:ext uri="{0D108BD9-81ED-4DB2-BD59-A6C34878D82A}">
                    <a16:rowId xmlns:a16="http://schemas.microsoft.com/office/drawing/2014/main" val="1429639858"/>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accent1">
                              <a:lumMod val="50000"/>
                            </a:schemeClr>
                          </a:solidFill>
                        </a:rPr>
                        <a:t>Aggregate by category (means, sums)</a:t>
                      </a:r>
                    </a:p>
                  </a:txBody>
                  <a:tcPr marL="91427" marR="91427" marT="45713" marB="45713" anchor="ctr"/>
                </a:tc>
                <a:extLst>
                  <a:ext uri="{0D108BD9-81ED-4DB2-BD59-A6C34878D82A}">
                    <a16:rowId xmlns:a16="http://schemas.microsoft.com/office/drawing/2014/main" val="799190524"/>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857919605"/>
              </p:ext>
            </p:extLst>
          </p:nvPr>
        </p:nvGraphicFramePr>
        <p:xfrm>
          <a:off x="358267" y="3540997"/>
          <a:ext cx="3799854" cy="3428625"/>
        </p:xfrm>
        <a:graphic>
          <a:graphicData uri="http://schemas.openxmlformats.org/drawingml/2006/table">
            <a:tbl>
              <a:tblPr firstRow="1">
                <a:tableStyleId>{5C22544A-7EE6-4342-B048-85BDC9FD1C3A}</a:tableStyleId>
              </a:tblPr>
              <a:tblGrid>
                <a:gridCol w="3799854">
                  <a:extLst>
                    <a:ext uri="{9D8B030D-6E8A-4147-A177-3AD203B41FA5}">
                      <a16:colId xmlns:a16="http://schemas.microsoft.com/office/drawing/2014/main"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lumMod val="90000"/>
                              <a:lumOff val="10000"/>
                            </a:schemeClr>
                          </a:solidFill>
                        </a:rPr>
                        <a:t>Descriptive Statistics</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664658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Min / Max, Mean, Median (approx.)</a:t>
                      </a: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58530010"/>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Quantiles (approx.)</a:t>
                      </a:r>
                    </a:p>
                  </a:txBody>
                  <a:tcPr marL="91427" marR="91427" marT="45713" marB="45713" anchor="ctr"/>
                </a:tc>
                <a:extLst>
                  <a:ext uri="{0D108BD9-81ED-4DB2-BD59-A6C34878D82A}">
                    <a16:rowId xmlns:a16="http://schemas.microsoft.com/office/drawing/2014/main" val="831366528"/>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Standard Deviation</a:t>
                      </a:r>
                    </a:p>
                  </a:txBody>
                  <a:tcPr marL="91427" marR="91427" marT="45713" marB="45713" anchor="ctr"/>
                </a:tc>
                <a:extLst>
                  <a:ext uri="{0D108BD9-81ED-4DB2-BD59-A6C34878D82A}">
                    <a16:rowId xmlns:a16="http://schemas.microsoft.com/office/drawing/2014/main" val="1185359496"/>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Variance</a:t>
                      </a:r>
                    </a:p>
                  </a:txBody>
                  <a:tcPr marL="91427" marR="91427" marT="45713" marB="45713" anchor="ctr"/>
                </a:tc>
                <a:extLst>
                  <a:ext uri="{0D108BD9-81ED-4DB2-BD59-A6C34878D82A}">
                    <a16:rowId xmlns:a16="http://schemas.microsoft.com/office/drawing/2014/main" val="4277179453"/>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Correlation</a:t>
                      </a:r>
                    </a:p>
                  </a:txBody>
                  <a:tcPr marL="91427" marR="91427" marT="45713" marB="45713" anchor="ctr"/>
                </a:tc>
                <a:extLst>
                  <a:ext uri="{0D108BD9-81ED-4DB2-BD59-A6C34878D82A}">
                    <a16:rowId xmlns:a16="http://schemas.microsoft.com/office/drawing/2014/main" val="2424494607"/>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Covariance</a:t>
                      </a:r>
                    </a:p>
                  </a:txBody>
                  <a:tcPr marL="91427" marR="91427" marT="45713" marB="45713" anchor="ctr"/>
                </a:tc>
                <a:extLst>
                  <a:ext uri="{0D108BD9-81ED-4DB2-BD59-A6C34878D82A}">
                    <a16:rowId xmlns:a16="http://schemas.microsoft.com/office/drawing/2014/main" val="1429639858"/>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Sum of Squares </a:t>
                      </a:r>
                      <a:r>
                        <a:rPr lang="en-US" sz="1100" dirty="0">
                          <a:solidFill>
                            <a:srgbClr val="002050"/>
                          </a:solidFill>
                        </a:rPr>
                        <a:t>(cross product matrix for set variables)</a:t>
                      </a:r>
                      <a:endParaRPr lang="en-US" sz="1200" dirty="0">
                        <a:solidFill>
                          <a:srgbClr val="002050"/>
                        </a:solidFill>
                      </a:endParaRPr>
                    </a:p>
                  </a:txBody>
                  <a:tcPr marL="91427" marR="91427" marT="45713" marB="45713" anchor="ctr"/>
                </a:tc>
                <a:extLst>
                  <a:ext uri="{0D108BD9-81ED-4DB2-BD59-A6C34878D82A}">
                    <a16:rowId xmlns:a16="http://schemas.microsoft.com/office/drawing/2014/main" val="79919052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Pairwise Cross tabs</a:t>
                      </a:r>
                    </a:p>
                  </a:txBody>
                  <a:tcPr marL="91427" marR="91427" marT="45713" marB="45713" anchor="ctr"/>
                </a:tc>
                <a:extLst>
                  <a:ext uri="{0D108BD9-81ED-4DB2-BD59-A6C34878D82A}">
                    <a16:rowId xmlns:a16="http://schemas.microsoft.com/office/drawing/2014/main" val="1118046795"/>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Risk Ratio &amp; Odds Ratio</a:t>
                      </a:r>
                    </a:p>
                  </a:txBody>
                  <a:tcPr marL="91427" marR="91427" marT="45713" marB="45713" anchor="ctr"/>
                </a:tc>
                <a:extLst>
                  <a:ext uri="{0D108BD9-81ED-4DB2-BD59-A6C34878D82A}">
                    <a16:rowId xmlns:a16="http://schemas.microsoft.com/office/drawing/2014/main" val="2081019293"/>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Cross-Tabulation of Data </a:t>
                      </a:r>
                      <a:r>
                        <a:rPr lang="en-US" sz="1100" dirty="0">
                          <a:solidFill>
                            <a:srgbClr val="002050"/>
                          </a:solidFill>
                        </a:rPr>
                        <a:t>(standard tables &amp; long form)</a:t>
                      </a:r>
                      <a:endParaRPr lang="en-US" sz="1200" dirty="0">
                        <a:solidFill>
                          <a:srgbClr val="002050"/>
                        </a:solidFill>
                      </a:endParaRPr>
                    </a:p>
                  </a:txBody>
                  <a:tcPr marL="91427" marR="91427" marT="45713" marB="45713" anchor="ctr"/>
                </a:tc>
                <a:extLst>
                  <a:ext uri="{0D108BD9-81ED-4DB2-BD59-A6C34878D82A}">
                    <a16:rowId xmlns:a16="http://schemas.microsoft.com/office/drawing/2014/main" val="1695478309"/>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Marginal Summaries of Cross Tabulations</a:t>
                      </a:r>
                    </a:p>
                  </a:txBody>
                  <a:tcPr marL="91427" marR="91427" marT="45713" marB="45713" anchor="ctr"/>
                </a:tc>
                <a:extLst>
                  <a:ext uri="{0D108BD9-81ED-4DB2-BD59-A6C34878D82A}">
                    <a16:rowId xmlns:a16="http://schemas.microsoft.com/office/drawing/2014/main" val="4226341164"/>
                  </a:ext>
                </a:extLst>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597953387"/>
              </p:ext>
            </p:extLst>
          </p:nvPr>
        </p:nvGraphicFramePr>
        <p:xfrm>
          <a:off x="4236863" y="1213173"/>
          <a:ext cx="4681064" cy="1482996"/>
        </p:xfrm>
        <a:graphic>
          <a:graphicData uri="http://schemas.openxmlformats.org/drawingml/2006/table">
            <a:tbl>
              <a:tblPr firstRow="1">
                <a:tableStyleId>{5C22544A-7EE6-4342-B048-85BDC9FD1C3A}</a:tableStyleId>
              </a:tblPr>
              <a:tblGrid>
                <a:gridCol w="4681064">
                  <a:extLst>
                    <a:ext uri="{9D8B030D-6E8A-4147-A177-3AD203B41FA5}">
                      <a16:colId xmlns:a16="http://schemas.microsoft.com/office/drawing/2014/main"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solidFill>
                        </a:rPr>
                        <a:t>Statistical Tests</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664658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Chi Square Test</a:t>
                      </a: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58530010"/>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Kendall Rank Correlation</a:t>
                      </a:r>
                    </a:p>
                  </a:txBody>
                  <a:tcPr marL="91427" marR="91427" marT="45713" marB="45713" anchor="ctr"/>
                </a:tc>
                <a:extLst>
                  <a:ext uri="{0D108BD9-81ED-4DB2-BD59-A6C34878D82A}">
                    <a16:rowId xmlns:a16="http://schemas.microsoft.com/office/drawing/2014/main" val="831366528"/>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Fisher’s Exact Test</a:t>
                      </a:r>
                    </a:p>
                  </a:txBody>
                  <a:tcPr marL="91427" marR="91427" marT="45713" marB="45713" anchor="ctr"/>
                </a:tc>
                <a:extLst>
                  <a:ext uri="{0D108BD9-81ED-4DB2-BD59-A6C34878D82A}">
                    <a16:rowId xmlns:a16="http://schemas.microsoft.com/office/drawing/2014/main" val="1185359496"/>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Student’s t-Test</a:t>
                      </a:r>
                    </a:p>
                  </a:txBody>
                  <a:tcPr marL="91427" marR="91427" marT="45713" marB="45713" anchor="ctr"/>
                </a:tc>
                <a:extLst>
                  <a:ext uri="{0D108BD9-81ED-4DB2-BD59-A6C34878D82A}">
                    <a16:rowId xmlns:a16="http://schemas.microsoft.com/office/drawing/2014/main" val="4277179453"/>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529051636"/>
              </p:ext>
            </p:extLst>
          </p:nvPr>
        </p:nvGraphicFramePr>
        <p:xfrm>
          <a:off x="4236863" y="2769975"/>
          <a:ext cx="4681064" cy="1760943"/>
        </p:xfrm>
        <a:graphic>
          <a:graphicData uri="http://schemas.openxmlformats.org/drawingml/2006/table">
            <a:tbl>
              <a:tblPr firstRow="1">
                <a:tableStyleId>{5C22544A-7EE6-4342-B048-85BDC9FD1C3A}</a:tableStyleId>
              </a:tblPr>
              <a:tblGrid>
                <a:gridCol w="4681064">
                  <a:extLst>
                    <a:ext uri="{9D8B030D-6E8A-4147-A177-3AD203B41FA5}">
                      <a16:colId xmlns:a16="http://schemas.microsoft.com/office/drawing/2014/main"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solidFill>
                        </a:rPr>
                        <a:t>Sampling</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664658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Subsample (observations &amp; variables)</a:t>
                      </a: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58530010"/>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Random Sampling</a:t>
                      </a:r>
                    </a:p>
                  </a:txBody>
                  <a:tcPr marL="91427" marR="91427" marT="45713" marB="45713" anchor="ctr"/>
                </a:tc>
                <a:extLst>
                  <a:ext uri="{0D108BD9-81ED-4DB2-BD59-A6C34878D82A}">
                    <a16:rowId xmlns:a16="http://schemas.microsoft.com/office/drawing/2014/main" val="831366528"/>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1200" dirty="0">
                        <a:solidFill>
                          <a:schemeClr val="tx2">
                            <a:lumMod val="10000"/>
                          </a:schemeClr>
                        </a:solidFill>
                      </a:endParaRPr>
                    </a:p>
                  </a:txBody>
                  <a:tcPr marL="91427" marR="91427" marT="45713" marB="45713" anchor="ctr"/>
                </a:tc>
                <a:extLst>
                  <a:ext uri="{0D108BD9-81ED-4DB2-BD59-A6C34878D82A}">
                    <a16:rowId xmlns:a16="http://schemas.microsoft.com/office/drawing/2014/main" val="3647675062"/>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1200" dirty="0">
                        <a:solidFill>
                          <a:schemeClr val="tx2">
                            <a:lumMod val="10000"/>
                          </a:schemeClr>
                        </a:solidFill>
                      </a:endParaRPr>
                    </a:p>
                  </a:txBody>
                  <a:tcPr marL="91427" marR="91427" marT="45713" marB="45713" anchor="ctr"/>
                </a:tc>
                <a:extLst>
                  <a:ext uri="{0D108BD9-81ED-4DB2-BD59-A6C34878D82A}">
                    <a16:rowId xmlns:a16="http://schemas.microsoft.com/office/drawing/2014/main" val="2716519248"/>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1200" dirty="0">
                        <a:solidFill>
                          <a:schemeClr val="tx2">
                            <a:lumMod val="10000"/>
                          </a:schemeClr>
                        </a:solidFill>
                      </a:endParaRPr>
                    </a:p>
                  </a:txBody>
                  <a:tcPr marL="91427" marR="91427" marT="45713" marB="45713" anchor="ctr"/>
                </a:tc>
                <a:extLst>
                  <a:ext uri="{0D108BD9-81ED-4DB2-BD59-A6C34878D82A}">
                    <a16:rowId xmlns:a16="http://schemas.microsoft.com/office/drawing/2014/main" val="609515180"/>
                  </a:ext>
                </a:extLst>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1388256659"/>
              </p:ext>
            </p:extLst>
          </p:nvPr>
        </p:nvGraphicFramePr>
        <p:xfrm>
          <a:off x="4235725" y="3815277"/>
          <a:ext cx="4679330" cy="3154347"/>
        </p:xfrm>
        <a:graphic>
          <a:graphicData uri="http://schemas.openxmlformats.org/drawingml/2006/table">
            <a:tbl>
              <a:tblPr firstRow="1">
                <a:tableStyleId>{5C22544A-7EE6-4342-B048-85BDC9FD1C3A}</a:tableStyleId>
              </a:tblPr>
              <a:tblGrid>
                <a:gridCol w="4679330">
                  <a:extLst>
                    <a:ext uri="{9D8B030D-6E8A-4147-A177-3AD203B41FA5}">
                      <a16:colId xmlns:a16="http://schemas.microsoft.com/office/drawing/2014/main"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solidFill>
                        </a:rPr>
                        <a:t>Predictive Models</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664658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864"/>
                          </a:solidFill>
                        </a:rPr>
                        <a:t>Sum of Squares </a:t>
                      </a:r>
                      <a:r>
                        <a:rPr lang="en-US" sz="1100" dirty="0">
                          <a:solidFill>
                            <a:srgbClr val="002864"/>
                          </a:solidFill>
                        </a:rPr>
                        <a:t>(cross product matrix for set variables)</a:t>
                      </a:r>
                      <a:endParaRPr lang="en-US" sz="1200" dirty="0">
                        <a:solidFill>
                          <a:srgbClr val="002864"/>
                        </a:solidFill>
                      </a:endParaRP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58530010"/>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864"/>
                          </a:solidFill>
                        </a:rPr>
                        <a:t>Quantiles (approx.)</a:t>
                      </a:r>
                    </a:p>
                  </a:txBody>
                  <a:tcPr marL="91427" marR="91427" marT="45713" marB="45713" anchor="ctr"/>
                </a:tc>
                <a:extLst>
                  <a:ext uri="{0D108BD9-81ED-4DB2-BD59-A6C34878D82A}">
                    <a16:rowId xmlns:a16="http://schemas.microsoft.com/office/drawing/2014/main" val="831366528"/>
                  </a:ext>
                </a:extLst>
              </a:tr>
              <a:tr h="837510">
                <a:tc>
                  <a:txBody>
                    <a:bodyPr/>
                    <a:lstStyle/>
                    <a:p>
                      <a:pPr>
                        <a:spcAft>
                          <a:spcPts val="1200"/>
                        </a:spcAft>
                      </a:pPr>
                      <a:r>
                        <a:rPr lang="en-US" sz="1200" dirty="0">
                          <a:solidFill>
                            <a:srgbClr val="002864"/>
                          </a:solidFill>
                        </a:rPr>
                        <a:t>Generalized Linear Models (</a:t>
                      </a:r>
                      <a:r>
                        <a:rPr lang="en-US" sz="1200" dirty="0" err="1">
                          <a:solidFill>
                            <a:srgbClr val="002864"/>
                          </a:solidFill>
                        </a:rPr>
                        <a:t>GLM</a:t>
                      </a:r>
                      <a:r>
                        <a:rPr lang="en-US" sz="1200" dirty="0">
                          <a:solidFill>
                            <a:srgbClr val="002864"/>
                          </a:solidFill>
                        </a:rPr>
                        <a:t>)  exponential family distributions: binomial, Gaussian, inverse Gaussian, Poisson, Tweedie. Standard link functions: </a:t>
                      </a:r>
                      <a:r>
                        <a:rPr lang="en-US" sz="1200" dirty="0" err="1">
                          <a:solidFill>
                            <a:srgbClr val="002864"/>
                          </a:solidFill>
                        </a:rPr>
                        <a:t>cauchy</a:t>
                      </a:r>
                      <a:r>
                        <a:rPr lang="en-US" sz="1200" dirty="0">
                          <a:solidFill>
                            <a:srgbClr val="002864"/>
                          </a:solidFill>
                        </a:rPr>
                        <a:t>, identity, log, logit, </a:t>
                      </a:r>
                      <a:r>
                        <a:rPr lang="en-US" sz="1200" dirty="0" err="1">
                          <a:solidFill>
                            <a:srgbClr val="002864"/>
                          </a:solidFill>
                        </a:rPr>
                        <a:t>probit</a:t>
                      </a:r>
                      <a:r>
                        <a:rPr lang="en-US" sz="1200" dirty="0">
                          <a:solidFill>
                            <a:srgbClr val="002864"/>
                          </a:solidFill>
                        </a:rPr>
                        <a:t>. User defined distributions &amp; link functions.</a:t>
                      </a:r>
                    </a:p>
                  </a:txBody>
                  <a:tcPr marL="91427" marR="91427" marT="45713" marB="45713" anchor="ctr"/>
                </a:tc>
                <a:extLst>
                  <a:ext uri="{0D108BD9-81ED-4DB2-BD59-A6C34878D82A}">
                    <a16:rowId xmlns:a16="http://schemas.microsoft.com/office/drawing/2014/main" val="1185359496"/>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864"/>
                          </a:solidFill>
                        </a:rPr>
                        <a:t>Covariance &amp; Correlation Matrices</a:t>
                      </a:r>
                    </a:p>
                  </a:txBody>
                  <a:tcPr marL="91427" marR="91427" marT="45713" marB="45713" anchor="ctr"/>
                </a:tc>
                <a:extLst>
                  <a:ext uri="{0D108BD9-81ED-4DB2-BD59-A6C34878D82A}">
                    <a16:rowId xmlns:a16="http://schemas.microsoft.com/office/drawing/2014/main" val="4277179453"/>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864"/>
                          </a:solidFill>
                        </a:rPr>
                        <a:t>Logistic Regression</a:t>
                      </a:r>
                    </a:p>
                  </a:txBody>
                  <a:tcPr marL="91427" marR="91427" marT="45713" marB="45713" anchor="ctr"/>
                </a:tc>
                <a:extLst>
                  <a:ext uri="{0D108BD9-81ED-4DB2-BD59-A6C34878D82A}">
                    <a16:rowId xmlns:a16="http://schemas.microsoft.com/office/drawing/2014/main" val="2424494607"/>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864"/>
                          </a:solidFill>
                        </a:rPr>
                        <a:t>Classification &amp; Regression Trees</a:t>
                      </a:r>
                    </a:p>
                  </a:txBody>
                  <a:tcPr marL="91427" marR="91427" marT="45713" marB="45713" anchor="ctr"/>
                </a:tc>
                <a:extLst>
                  <a:ext uri="{0D108BD9-81ED-4DB2-BD59-A6C34878D82A}">
                    <a16:rowId xmlns:a16="http://schemas.microsoft.com/office/drawing/2014/main" val="1429639858"/>
                  </a:ext>
                </a:extLst>
              </a:tr>
              <a:tr h="277947">
                <a:tc>
                  <a:txBody>
                    <a:bodyPr/>
                    <a:lstStyle/>
                    <a:p>
                      <a:pPr>
                        <a:spcAft>
                          <a:spcPts val="1200"/>
                        </a:spcAft>
                      </a:pPr>
                      <a:r>
                        <a:rPr lang="en-US" sz="1200" dirty="0">
                          <a:solidFill>
                            <a:srgbClr val="002864"/>
                          </a:solidFill>
                        </a:rPr>
                        <a:t>Predictions/scoring for models</a:t>
                      </a:r>
                    </a:p>
                  </a:txBody>
                  <a:tcPr marL="91427" marR="91427" marT="45713" marB="45713" anchor="ctr"/>
                </a:tc>
                <a:extLst>
                  <a:ext uri="{0D108BD9-81ED-4DB2-BD59-A6C34878D82A}">
                    <a16:rowId xmlns:a16="http://schemas.microsoft.com/office/drawing/2014/main" val="799190524"/>
                  </a:ext>
                </a:extLst>
              </a:tr>
              <a:tr h="277947">
                <a:tc>
                  <a:txBody>
                    <a:bodyPr/>
                    <a:lstStyle/>
                    <a:p>
                      <a:pPr>
                        <a:spcAft>
                          <a:spcPts val="1200"/>
                        </a:spcAft>
                      </a:pPr>
                      <a:r>
                        <a:rPr lang="en-US" sz="1200" dirty="0">
                          <a:solidFill>
                            <a:srgbClr val="002864"/>
                          </a:solidFill>
                        </a:rPr>
                        <a:t>Residuals for all models</a:t>
                      </a:r>
                    </a:p>
                  </a:txBody>
                  <a:tcPr marL="91427" marR="91427" marT="45713" marB="45713" anchor="ctr"/>
                </a:tc>
                <a:extLst>
                  <a:ext uri="{0D108BD9-81ED-4DB2-BD59-A6C34878D82A}">
                    <a16:rowId xmlns:a16="http://schemas.microsoft.com/office/drawing/2014/main" val="1118046795"/>
                  </a:ext>
                </a:extLst>
              </a:tr>
            </a:tbl>
          </a:graphicData>
        </a:graphic>
      </p:graphicFrame>
      <p:grpSp>
        <p:nvGrpSpPr>
          <p:cNvPr id="12" name="Group 11"/>
          <p:cNvGrpSpPr/>
          <p:nvPr/>
        </p:nvGrpSpPr>
        <p:grpSpPr>
          <a:xfrm>
            <a:off x="10495829" y="5448129"/>
            <a:ext cx="726156" cy="726156"/>
            <a:chOff x="5761038" y="-1257601"/>
            <a:chExt cx="726259" cy="726259"/>
          </a:xfrm>
        </p:grpSpPr>
        <p:sp>
          <p:nvSpPr>
            <p:cNvPr id="8" name="Oval 7"/>
            <p:cNvSpPr/>
            <p:nvPr/>
          </p:nvSpPr>
          <p:spPr bwMode="auto">
            <a:xfrm>
              <a:off x="5761038" y="-1257601"/>
              <a:ext cx="726259" cy="72625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6"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5"/>
            <p:cNvPicPr>
              <a:picLocks noChangeAspect="1"/>
            </p:cNvPicPr>
            <p:nvPr/>
          </p:nvPicPr>
          <p:blipFill>
            <a:blip r:embed="rId4" cstate="print"/>
            <a:srcRect/>
            <a:stretch>
              <a:fillRect/>
            </a:stretch>
          </p:blipFill>
          <p:spPr bwMode="auto">
            <a:xfrm>
              <a:off x="5894038" y="-1065287"/>
              <a:ext cx="460259" cy="341631"/>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215713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Optional: Machine Learning with MRS</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217458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3: </a:t>
            </a:r>
            <a:br>
              <a:rPr lang="en-US" dirty="0"/>
            </a:br>
            <a:r>
              <a:rPr lang="en-US" sz="4400" dirty="0"/>
              <a:t>Azure Data Factory and Azure ML</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5887409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the Model</a:t>
            </a:r>
          </a:p>
        </p:txBody>
      </p:sp>
      <p:sp>
        <p:nvSpPr>
          <p:cNvPr id="4" name="Right Arrow 3"/>
          <p:cNvSpPr/>
          <p:nvPr/>
        </p:nvSpPr>
        <p:spPr bwMode="auto">
          <a:xfrm>
            <a:off x="9315385" y="1737961"/>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ight Arrow 4"/>
          <p:cNvSpPr/>
          <p:nvPr/>
        </p:nvSpPr>
        <p:spPr bwMode="auto">
          <a:xfrm>
            <a:off x="7204943" y="1722278"/>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ight Arrow 5"/>
          <p:cNvSpPr/>
          <p:nvPr/>
        </p:nvSpPr>
        <p:spPr bwMode="auto">
          <a:xfrm>
            <a:off x="2496705" y="1729113"/>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 name="Group 6"/>
          <p:cNvGrpSpPr/>
          <p:nvPr/>
        </p:nvGrpSpPr>
        <p:grpSpPr>
          <a:xfrm>
            <a:off x="2946646" y="2142879"/>
            <a:ext cx="5198116" cy="4533647"/>
            <a:chOff x="279190" y="1202994"/>
            <a:chExt cx="2530513" cy="2079136"/>
          </a:xfrm>
        </p:grpSpPr>
        <p:sp>
          <p:nvSpPr>
            <p:cNvPr id="8" name="Circular Arrow 7"/>
            <p:cNvSpPr/>
            <p:nvPr/>
          </p:nvSpPr>
          <p:spPr>
            <a:xfrm>
              <a:off x="562817" y="1202994"/>
              <a:ext cx="1993655" cy="1993655"/>
            </a:xfrm>
            <a:prstGeom prst="circularArrow">
              <a:avLst>
                <a:gd name="adj1" fmla="val 4668"/>
                <a:gd name="adj2" fmla="val 272909"/>
                <a:gd name="adj3" fmla="val 13466191"/>
                <a:gd name="adj4" fmla="val 17613920"/>
                <a:gd name="adj5" fmla="val 4847"/>
              </a:avLst>
            </a:prstGeom>
            <a:solidFill>
              <a:srgbClr val="0078D7">
                <a:tint val="40000"/>
                <a:hueOff val="0"/>
                <a:satOff val="0"/>
                <a:lumOff val="0"/>
                <a:alphaOff val="0"/>
              </a:srgbClr>
            </a:solidFill>
            <a:ln>
              <a:noFill/>
            </a:ln>
            <a:effectLst/>
          </p:spPr>
        </p:sp>
        <p:sp>
          <p:nvSpPr>
            <p:cNvPr id="9" name="Freeform 8"/>
            <p:cNvSpPr/>
            <p:nvPr/>
          </p:nvSpPr>
          <p:spPr>
            <a:xfrm>
              <a:off x="995045" y="1301019"/>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Get/Prepare Data</a:t>
              </a:r>
            </a:p>
          </p:txBody>
        </p:sp>
        <p:sp>
          <p:nvSpPr>
            <p:cNvPr id="10" name="Freeform 9"/>
            <p:cNvSpPr/>
            <p:nvPr/>
          </p:nvSpPr>
          <p:spPr>
            <a:xfrm>
              <a:off x="1710900" y="2016874"/>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Build/Edit Experiment</a:t>
              </a:r>
            </a:p>
          </p:txBody>
        </p:sp>
        <p:sp>
          <p:nvSpPr>
            <p:cNvPr id="11" name="Freeform 10"/>
            <p:cNvSpPr/>
            <p:nvPr/>
          </p:nvSpPr>
          <p:spPr>
            <a:xfrm>
              <a:off x="995045" y="2732729"/>
              <a:ext cx="1200495"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Create/Update Model</a:t>
              </a:r>
            </a:p>
          </p:txBody>
        </p:sp>
        <p:sp>
          <p:nvSpPr>
            <p:cNvPr id="12" name="Freeform 11"/>
            <p:cNvSpPr/>
            <p:nvPr/>
          </p:nvSpPr>
          <p:spPr>
            <a:xfrm>
              <a:off x="279190" y="2016874"/>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Evaluate Model Results</a:t>
              </a:r>
            </a:p>
          </p:txBody>
        </p:sp>
      </p:grpSp>
      <p:sp>
        <p:nvSpPr>
          <p:cNvPr id="13" name="TextBox 12"/>
          <p:cNvSpPr txBox="1"/>
          <p:nvPr/>
        </p:nvSpPr>
        <p:spPr>
          <a:xfrm>
            <a:off x="3711716" y="1552888"/>
            <a:ext cx="3730413" cy="704779"/>
          </a:xfrm>
          <a:prstGeom prst="rect">
            <a:avLst/>
          </a:prstGeom>
          <a:solidFill>
            <a:srgbClr val="0078D7">
              <a:tint val="65000"/>
            </a:srgbClr>
          </a:solidFill>
          <a:ln w="9525" cap="flat" cmpd="sng" algn="ctr">
            <a:solidFill>
              <a:srgbClr val="0078D7"/>
            </a:solidFill>
            <a:prstDash val="solid"/>
          </a:ln>
          <a:effectLst>
            <a:glow rad="101600">
              <a:srgbClr val="5C2D91">
                <a:satMod val="175000"/>
                <a:alpha val="40000"/>
              </a:srgbClr>
            </a:glow>
          </a:effectLst>
        </p:spPr>
        <p:txBody>
          <a:bodyPr wrap="square" lIns="186521" tIns="149217" rIns="186521" bIns="149217" rtlCol="0">
            <a:spAutoFit/>
          </a:bodyPr>
          <a:lstStyle>
            <a:defPPr>
              <a:defRPr lang="en-US"/>
            </a:defPPr>
            <a:lvl1pPr marR="0" lvl="0" indent="0" defTabSz="914400" fontAlgn="auto">
              <a:lnSpc>
                <a:spcPct val="90000"/>
              </a:lnSpc>
              <a:spcBef>
                <a:spcPts val="0"/>
              </a:spcBef>
              <a:spcAft>
                <a:spcPts val="600"/>
              </a:spcAft>
              <a:buClrTx/>
              <a:buSzTx/>
              <a:buFontTx/>
              <a:buNone/>
              <a:tabLst/>
              <a:defRPr kumimoji="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856" b="1" i="0" u="none" strike="noStrike" kern="0" cap="none" spc="0" normalizeH="0" baseline="0" noProof="0" dirty="0">
                <a:ln>
                  <a:noFill/>
                </a:ln>
                <a:solidFill>
                  <a:srgbClr val="FFFF00"/>
                </a:solidFill>
                <a:effectLst/>
                <a:uLnTx/>
                <a:uFillTx/>
                <a:latin typeface="Segoe UI"/>
              </a:rPr>
              <a:t>Build and Model</a:t>
            </a:r>
          </a:p>
        </p:txBody>
      </p:sp>
      <p:sp>
        <p:nvSpPr>
          <p:cNvPr id="14" name="TextBox 13"/>
          <p:cNvSpPr txBox="1"/>
          <p:nvPr/>
        </p:nvSpPr>
        <p:spPr>
          <a:xfrm>
            <a:off x="198635" y="1446217"/>
            <a:ext cx="2380320" cy="1071458"/>
          </a:xfrm>
          <a:prstGeom prst="rect">
            <a:avLst/>
          </a:prstGeom>
          <a:solidFill>
            <a:srgbClr val="0078D7">
              <a:tint val="65000"/>
            </a:srgbClr>
          </a:solidFill>
          <a:ln w="9525" cap="flat" cmpd="sng" algn="ctr">
            <a:solidFill>
              <a:srgbClr val="0078D7"/>
            </a:solidFill>
            <a:prstDash val="solid"/>
          </a:ln>
          <a:effectLst>
            <a:glow rad="139700">
              <a:srgbClr val="5C2D91">
                <a:satMod val="175000"/>
                <a:alpha val="40000"/>
              </a:srgbClr>
            </a:glow>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8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1" i="0" u="none" strike="noStrike" kern="0" cap="none" spc="0" normalizeH="0" baseline="0" noProof="0" dirty="0">
                <a:ln>
                  <a:noFill/>
                </a:ln>
                <a:solidFill>
                  <a:srgbClr val="FFFF00"/>
                </a:solidFill>
                <a:effectLst/>
                <a:uLnTx/>
                <a:uFillTx/>
                <a:latin typeface="Segoe UI"/>
              </a:rPr>
              <a:t>Create</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1" i="0" u="none" strike="noStrike" kern="0" cap="none" spc="0" normalizeH="0" baseline="0" noProof="0" dirty="0">
                <a:ln>
                  <a:noFill/>
                </a:ln>
                <a:solidFill>
                  <a:srgbClr val="FFFF00"/>
                </a:solidFill>
                <a:effectLst/>
                <a:uLnTx/>
                <a:uFillTx/>
                <a:latin typeface="Segoe UI"/>
              </a:rPr>
              <a:t>Workspace</a:t>
            </a:r>
          </a:p>
        </p:txBody>
      </p:sp>
      <p:sp>
        <p:nvSpPr>
          <p:cNvPr id="15" name="TextBox 14"/>
          <p:cNvSpPr txBox="1"/>
          <p:nvPr/>
        </p:nvSpPr>
        <p:spPr>
          <a:xfrm>
            <a:off x="8419953" y="1439469"/>
            <a:ext cx="1579652" cy="992982"/>
          </a:xfrm>
          <a:prstGeom prst="rect">
            <a:avLst/>
          </a:prstGeom>
          <a:solidFill>
            <a:srgbClr val="0078D7">
              <a:tint val="65000"/>
            </a:srgbClr>
          </a:solidFill>
          <a:ln w="9525" cap="flat" cmpd="sng" algn="ctr">
            <a:solidFill>
              <a:srgbClr val="0078D7"/>
            </a:solidFill>
            <a:prstDash val="solid"/>
          </a:ln>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1" i="0" u="none" strike="noStrike" kern="0" cap="none" spc="0" normalizeH="0" baseline="0" noProof="0" dirty="0">
                <a:ln>
                  <a:noFill/>
                </a:ln>
                <a:solidFill>
                  <a:srgbClr val="FFFF00"/>
                </a:solidFill>
                <a:effectLst/>
                <a:uLnTx/>
                <a:uFillTx/>
                <a:latin typeface="Segoe UI"/>
              </a:rPr>
              <a:t>Deploy Model</a:t>
            </a:r>
          </a:p>
        </p:txBody>
      </p:sp>
      <p:sp>
        <p:nvSpPr>
          <p:cNvPr id="16" name="TextBox 15"/>
          <p:cNvSpPr txBox="1"/>
          <p:nvPr/>
        </p:nvSpPr>
        <p:spPr>
          <a:xfrm>
            <a:off x="10530395" y="1439468"/>
            <a:ext cx="1828347" cy="992982"/>
          </a:xfrm>
          <a:prstGeom prst="rect">
            <a:avLst/>
          </a:prstGeom>
          <a:solidFill>
            <a:srgbClr val="0078D7">
              <a:tint val="65000"/>
            </a:srgbClr>
          </a:solidFill>
          <a:ln w="9525" cap="flat" cmpd="sng" algn="ctr">
            <a:solidFill>
              <a:srgbClr val="0078D7"/>
            </a:solidFill>
            <a:prstDash val="solid"/>
          </a:ln>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solidFill>
                  <a:srgbClr val="FFFFFF"/>
                </a:solidFill>
                <a:effectLst/>
                <a:uLnTx/>
                <a:uFillTx/>
                <a:latin typeface="Segoe UI"/>
              </a:rPr>
              <a:t>Consume Model</a:t>
            </a:r>
          </a:p>
        </p:txBody>
      </p:sp>
    </p:spTree>
    <p:extLst>
      <p:ext uri="{BB962C8B-B14F-4D97-AF65-F5344CB8AC3E}">
        <p14:creationId xmlns:p14="http://schemas.microsoft.com/office/powerpoint/2010/main" val="33519566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6764" y="1803064"/>
            <a:ext cx="7514284" cy="401648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AutoNum type="arabicPeriod"/>
            </a:pPr>
            <a:r>
              <a:rPr lang="en-US" sz="3200" dirty="0">
                <a:solidFill>
                  <a:srgbClr val="00B050"/>
                </a:solidFill>
                <a:latin typeface="Segoe UI Light"/>
              </a:rPr>
              <a:t>Understand Azure ML and how experiments are created</a:t>
            </a:r>
          </a:p>
          <a:p>
            <a:pPr marL="514350" indent="-514350">
              <a:lnSpc>
                <a:spcPct val="100000"/>
              </a:lnSpc>
              <a:spcBef>
                <a:spcPts val="1000"/>
              </a:spcBef>
              <a:buAutoNum type="arabicPeriod"/>
            </a:pPr>
            <a:r>
              <a:rPr lang="en-US" sz="3200" dirty="0">
                <a:solidFill>
                  <a:srgbClr val="00B050"/>
                </a:solidFill>
                <a:latin typeface="Segoe UI Light"/>
              </a:rPr>
              <a:t>Understand how MRS can be used to perform Machine Learning experiments</a:t>
            </a:r>
          </a:p>
          <a:p>
            <a:pPr marL="514350" indent="-514350">
              <a:lnSpc>
                <a:spcPct val="100000"/>
              </a:lnSpc>
              <a:spcBef>
                <a:spcPts val="1000"/>
              </a:spcBef>
              <a:buAutoNum type="arabicPeriod"/>
            </a:pPr>
            <a:r>
              <a:rPr lang="en-US" sz="3200" dirty="0">
                <a:solidFill>
                  <a:srgbClr val="00B050"/>
                </a:solidFill>
                <a:latin typeface="Segoe UI Light"/>
              </a:rPr>
              <a:t>Use ADF to schedule Azure ML Activities</a:t>
            </a:r>
          </a:p>
          <a:p>
            <a:pPr marL="514350" indent="-514350">
              <a:lnSpc>
                <a:spcPct val="100000"/>
              </a:lnSpc>
              <a:spcBef>
                <a:spcPts val="1000"/>
              </a:spcBef>
              <a:buAutoNum type="arabicPeriod"/>
            </a:pPr>
            <a:endParaRPr lang="en-US" sz="3200" dirty="0">
              <a:solidFill>
                <a:srgbClr val="00B050"/>
              </a:solidFill>
              <a:latin typeface="Segoe UI Light"/>
            </a:endParaRPr>
          </a:p>
        </p:txBody>
      </p:sp>
      <p:sp>
        <p:nvSpPr>
          <p:cNvPr id="7" name="Title 1"/>
          <p:cNvSpPr txBox="1">
            <a:spLocks/>
          </p:cNvSpPr>
          <p:nvPr/>
        </p:nvSpPr>
        <p:spPr>
          <a:xfrm>
            <a:off x="0" y="0"/>
            <a:ext cx="7787812" cy="1583267"/>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sz="5400" dirty="0">
                <a:solidFill>
                  <a:srgbClr val="005AA1"/>
                </a:solidFill>
              </a:rPr>
              <a:t>Section</a:t>
            </a:r>
            <a:r>
              <a:rPr sz="5400" dirty="0">
                <a:solidFill>
                  <a:srgbClr val="005AA1"/>
                </a:solidFill>
              </a:rPr>
              <a:t> </a:t>
            </a:r>
            <a:r>
              <a:rPr lang="en-US" sz="5400" dirty="0">
                <a:solidFill>
                  <a:srgbClr val="005AA1"/>
                </a:solidFill>
              </a:rPr>
              <a:t>4</a:t>
            </a:r>
            <a:r>
              <a:rPr sz="5400" dirty="0">
                <a:solidFill>
                  <a:srgbClr val="005AA1"/>
                </a:solidFill>
              </a:rPr>
              <a:t> Learning Objectives</a:t>
            </a:r>
            <a:endParaRPr sz="4800" dirty="0">
              <a:solidFill>
                <a:srgbClr val="005AA1"/>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267724103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2" name="Text Placeholder 2"/>
          <p:cNvSpPr txBox="1">
            <a:spLocks/>
          </p:cNvSpPr>
          <p:nvPr/>
        </p:nvSpPr>
        <p:spPr>
          <a:xfrm>
            <a:off x="4484447" y="2118224"/>
            <a:ext cx="7514284" cy="339580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Azure ML and how experiments are created</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how MRS can be used to perform Machine Learning experiments</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Use ADF to schedule Azure ML Activities</a:t>
            </a:r>
          </a:p>
        </p:txBody>
      </p:sp>
    </p:spTree>
    <p:extLst>
      <p:ext uri="{BB962C8B-B14F-4D97-AF65-F5344CB8AC3E}">
        <p14:creationId xmlns:p14="http://schemas.microsoft.com/office/powerpoint/2010/main" val="55524702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33151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1" y="101465"/>
            <a:ext cx="3533963" cy="2068135"/>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nvPr>
        </p:nvGraphicFramePr>
        <p:xfrm>
          <a:off x="3900860" y="218011"/>
          <a:ext cx="8029573" cy="654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66314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3" y="30223"/>
            <a:ext cx="4289544" cy="2510690"/>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rPr>
              <a:t>The Cortana Intelligence </a:t>
            </a:r>
            <a:r>
              <a:rPr lang="en-US" sz="4399" dirty="0">
                <a:solidFill>
                  <a:srgbClr val="00B050"/>
                </a:solidFill>
              </a:rPr>
              <a:t>Platform</a:t>
            </a:r>
          </a:p>
        </p:txBody>
      </p:sp>
      <p:graphicFrame>
        <p:nvGraphicFramePr>
          <p:cNvPr id="36" name="Diagram 35"/>
          <p:cNvGraphicFramePr/>
          <p:nvPr>
            <p:extLst/>
          </p:nvPr>
        </p:nvGraphicFramePr>
        <p:xfrm>
          <a:off x="3866311" y="121118"/>
          <a:ext cx="8100961" cy="6697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58583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1: </a:t>
            </a:r>
            <a:br>
              <a:rPr lang="en-US" dirty="0"/>
            </a:br>
            <a:r>
              <a:rPr lang="en-US" sz="4400" dirty="0"/>
              <a:t>Azure ML</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1467235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29" y="10928"/>
            <a:ext cx="11887878" cy="917575"/>
          </a:xfrm>
        </p:spPr>
        <p:txBody>
          <a:bodyPr/>
          <a:lstStyle/>
          <a:p>
            <a:r>
              <a:rPr lang="en-US" dirty="0"/>
              <a:t>Machine Learning in 5 Minutes</a:t>
            </a:r>
          </a:p>
        </p:txBody>
      </p:sp>
      <p:sp>
        <p:nvSpPr>
          <p:cNvPr id="4" name="Rectangle 3"/>
          <p:cNvSpPr/>
          <p:nvPr/>
        </p:nvSpPr>
        <p:spPr bwMode="auto">
          <a:xfrm>
            <a:off x="865892" y="1032277"/>
            <a:ext cx="7793748" cy="5594291"/>
          </a:xfrm>
          <a:prstGeom prst="rect">
            <a:avLst/>
          </a:prstGeom>
          <a:solidFill>
            <a:srgbClr val="505050">
              <a:lumMod val="60000"/>
              <a:lumOff val="40000"/>
            </a:srgbClr>
          </a:solidFill>
          <a:ln w="10795" cap="flat" cmpd="sng" algn="ctr">
            <a:noFill/>
            <a:prstDash val="solid"/>
            <a:headEnd type="none" w="med" len="med"/>
            <a:tailEnd type="none" w="med" len="med"/>
          </a:ln>
          <a:effectLst>
            <a:outerShdw blurRad="76200" dir="18900000" sy="23000" kx="-1200000" algn="bl" rotWithShape="0">
              <a:prstClr val="black">
                <a:alpha val="20000"/>
              </a:prstClr>
            </a:outerShdw>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gradFill>
                <a:gsLst>
                  <a:gs pos="0">
                    <a:srgbClr val="FFFFFF"/>
                  </a:gs>
                  <a:gs pos="100000">
                    <a:srgbClr val="FFFFFF"/>
                  </a:gs>
                </a:gsLst>
                <a:lin ang="5400000" scaled="0"/>
              </a:gradFill>
              <a:latin typeface="Segoe UI"/>
            </a:endParaRPr>
          </a:p>
        </p:txBody>
      </p:sp>
      <p:sp>
        <p:nvSpPr>
          <p:cNvPr id="6" name="TextBox 5"/>
          <p:cNvSpPr txBox="1"/>
          <p:nvPr/>
        </p:nvSpPr>
        <p:spPr>
          <a:xfrm>
            <a:off x="989316" y="1032277"/>
            <a:ext cx="4245116" cy="704737"/>
          </a:xfrm>
          <a:prstGeom prst="rect">
            <a:avLst/>
          </a:prstGeom>
          <a:noFill/>
        </p:spPr>
        <p:txBody>
          <a:bodyPr wrap="square" lIns="186494" tIns="149195" rIns="186494" bIns="149195" rtlCol="0">
            <a:spAutoFit/>
          </a:bodyPr>
          <a:lstStyle/>
          <a:p>
            <a:pPr defTabSz="950776">
              <a:lnSpc>
                <a:spcPct val="90000"/>
              </a:lnSpc>
              <a:defRPr/>
            </a:pPr>
            <a:r>
              <a:rPr lang="en-US" sz="2856" kern="0" dirty="0">
                <a:solidFill>
                  <a:srgbClr val="FFFF00"/>
                </a:solidFill>
              </a:rPr>
              <a:t>The Formal one:</a:t>
            </a:r>
            <a:endParaRPr lang="en-US" sz="3264" kern="0" dirty="0">
              <a:solidFill>
                <a:srgbClr val="FFFF00"/>
              </a:solidFill>
            </a:endParaRPr>
          </a:p>
        </p:txBody>
      </p:sp>
      <p:sp>
        <p:nvSpPr>
          <p:cNvPr id="7" name="Rectangle 6"/>
          <p:cNvSpPr/>
          <p:nvPr/>
        </p:nvSpPr>
        <p:spPr>
          <a:xfrm>
            <a:off x="1082212" y="1586998"/>
            <a:ext cx="7361108" cy="2335312"/>
          </a:xfrm>
          <a:prstGeom prst="rect">
            <a:avLst/>
          </a:prstGeom>
        </p:spPr>
        <p:txBody>
          <a:bodyPr wrap="square">
            <a:spAutoFit/>
          </a:bodyPr>
          <a:lstStyle/>
          <a:p>
            <a:pPr defTabSz="932597">
              <a:defRPr/>
            </a:pPr>
            <a:r>
              <a:rPr lang="en-US" sz="2856" kern="0" dirty="0">
                <a:solidFill>
                  <a:sysClr val="windowText" lastClr="000000"/>
                </a:solidFill>
              </a:rPr>
              <a:t>“A computer program is said to learn from experience</a:t>
            </a:r>
            <a:r>
              <a:rPr lang="en-US" sz="2856" kern="0" dirty="0">
                <a:solidFill>
                  <a:srgbClr val="FFFF00"/>
                </a:solidFill>
              </a:rPr>
              <a:t> E </a:t>
            </a:r>
            <a:r>
              <a:rPr lang="en-US" sz="2856" kern="0" dirty="0">
                <a:solidFill>
                  <a:sysClr val="windowText" lastClr="000000"/>
                </a:solidFill>
              </a:rPr>
              <a:t>with respect to some class of tasks </a:t>
            </a:r>
            <a:r>
              <a:rPr lang="en-US" sz="2856" kern="0" dirty="0">
                <a:solidFill>
                  <a:srgbClr val="FFFF00"/>
                </a:solidFill>
              </a:rPr>
              <a:t>T </a:t>
            </a:r>
            <a:r>
              <a:rPr lang="en-US" sz="2856" kern="0" dirty="0">
                <a:solidFill>
                  <a:sysClr val="windowText" lastClr="000000"/>
                </a:solidFill>
              </a:rPr>
              <a:t>and performance measure </a:t>
            </a:r>
            <a:r>
              <a:rPr lang="en-US" sz="2856" kern="0" dirty="0">
                <a:solidFill>
                  <a:srgbClr val="FFFF00"/>
                </a:solidFill>
              </a:rPr>
              <a:t>P </a:t>
            </a:r>
            <a:r>
              <a:rPr lang="en-US" sz="2856" kern="0" dirty="0">
                <a:solidFill>
                  <a:sysClr val="windowText" lastClr="000000"/>
                </a:solidFill>
              </a:rPr>
              <a:t>if its performance at tasks in </a:t>
            </a:r>
            <a:r>
              <a:rPr lang="en-US" sz="2856" kern="0" dirty="0">
                <a:solidFill>
                  <a:srgbClr val="FFFF00"/>
                </a:solidFill>
              </a:rPr>
              <a:t>T</a:t>
            </a:r>
            <a:r>
              <a:rPr lang="en-US" sz="2856" kern="0" dirty="0">
                <a:solidFill>
                  <a:sysClr val="windowText" lastClr="000000"/>
                </a:solidFill>
              </a:rPr>
              <a:t>, as measured by </a:t>
            </a:r>
            <a:r>
              <a:rPr lang="en-US" sz="2856" kern="0" dirty="0">
                <a:solidFill>
                  <a:srgbClr val="FFFF00"/>
                </a:solidFill>
              </a:rPr>
              <a:t>P</a:t>
            </a:r>
            <a:r>
              <a:rPr lang="en-US" sz="2856" kern="0" dirty="0">
                <a:solidFill>
                  <a:sysClr val="windowText" lastClr="000000"/>
                </a:solidFill>
              </a:rPr>
              <a:t>, improves with experience </a:t>
            </a:r>
            <a:r>
              <a:rPr lang="en-US" sz="2856" kern="0" dirty="0">
                <a:solidFill>
                  <a:srgbClr val="FFFF00"/>
                </a:solidFill>
              </a:rPr>
              <a:t>E</a:t>
            </a:r>
            <a:r>
              <a:rPr lang="en-US" sz="2856" kern="0" dirty="0">
                <a:solidFill>
                  <a:sysClr val="windowText" lastClr="000000"/>
                </a:solidFill>
              </a:rPr>
              <a:t>.”</a:t>
            </a:r>
          </a:p>
        </p:txBody>
      </p:sp>
      <p:sp>
        <p:nvSpPr>
          <p:cNvPr id="8" name="Rectangle 7"/>
          <p:cNvSpPr/>
          <p:nvPr/>
        </p:nvSpPr>
        <p:spPr>
          <a:xfrm>
            <a:off x="1082211" y="4702068"/>
            <a:ext cx="7361108" cy="1438856"/>
          </a:xfrm>
          <a:prstGeom prst="rect">
            <a:avLst/>
          </a:prstGeom>
        </p:spPr>
        <p:txBody>
          <a:bodyPr wrap="square">
            <a:spAutoFit/>
          </a:bodyPr>
          <a:lstStyle/>
          <a:p>
            <a:pPr defTabSz="932597">
              <a:defRPr/>
            </a:pPr>
            <a:r>
              <a:rPr lang="en-US" sz="2856" kern="0" dirty="0">
                <a:solidFill>
                  <a:sysClr val="windowText" lastClr="000000"/>
                </a:solidFill>
              </a:rPr>
              <a:t>Look at data. Do the thing. Better? </a:t>
            </a:r>
            <a:r>
              <a:rPr lang="en-US" sz="2856" kern="0" dirty="0">
                <a:solidFill>
                  <a:srgbClr val="CDF4FF">
                    <a:lumMod val="90000"/>
                  </a:srgbClr>
                </a:solidFill>
              </a:rPr>
              <a:t>No? Look at the data. Do something different. </a:t>
            </a:r>
            <a:r>
              <a:rPr lang="en-US" sz="2856" kern="0" dirty="0">
                <a:solidFill>
                  <a:sysClr val="windowText" lastClr="000000"/>
                </a:solidFill>
              </a:rPr>
              <a:t>Better? Yes? </a:t>
            </a:r>
            <a:r>
              <a:rPr lang="en-US" sz="2856" i="1" kern="0" dirty="0">
                <a:solidFill>
                  <a:sysClr val="windowText" lastClr="000000"/>
                </a:solidFill>
              </a:rPr>
              <a:t>Do that again</a:t>
            </a:r>
            <a:r>
              <a:rPr lang="en-US" sz="2856" kern="0" dirty="0">
                <a:solidFill>
                  <a:sysClr val="windowText" lastClr="000000"/>
                </a:solidFill>
              </a:rPr>
              <a:t>. </a:t>
            </a:r>
            <a:r>
              <a:rPr lang="en-US" sz="2856" kern="0" dirty="0">
                <a:solidFill>
                  <a:srgbClr val="CDF4FF">
                    <a:lumMod val="90000"/>
                  </a:srgbClr>
                </a:solidFill>
              </a:rPr>
              <a:t>(Repeat)</a:t>
            </a:r>
          </a:p>
        </p:txBody>
      </p:sp>
      <p:sp>
        <p:nvSpPr>
          <p:cNvPr id="9" name="TextBox 8"/>
          <p:cNvSpPr txBox="1"/>
          <p:nvPr/>
        </p:nvSpPr>
        <p:spPr>
          <a:xfrm>
            <a:off x="921115" y="4158754"/>
            <a:ext cx="4938710" cy="704737"/>
          </a:xfrm>
          <a:prstGeom prst="rect">
            <a:avLst/>
          </a:prstGeom>
          <a:noFill/>
        </p:spPr>
        <p:txBody>
          <a:bodyPr wrap="square" lIns="186494" tIns="149195" rIns="186494" bIns="149195" rtlCol="0">
            <a:spAutoFit/>
          </a:bodyPr>
          <a:lstStyle/>
          <a:p>
            <a:pPr defTabSz="950776">
              <a:lnSpc>
                <a:spcPct val="90000"/>
              </a:lnSpc>
              <a:defRPr/>
            </a:pPr>
            <a:r>
              <a:rPr lang="en-US" sz="2856" kern="0" dirty="0">
                <a:solidFill>
                  <a:srgbClr val="CDF4FF">
                    <a:lumMod val="90000"/>
                  </a:srgbClr>
                </a:solidFill>
              </a:rPr>
              <a:t>A Practical Example:</a:t>
            </a:r>
            <a:endParaRPr lang="en-US" sz="3264" kern="0" dirty="0">
              <a:solidFill>
                <a:srgbClr val="CDF4FF">
                  <a:lumMod val="90000"/>
                </a:srgbClr>
              </a:solidFill>
            </a:endParaRPr>
          </a:p>
        </p:txBody>
      </p:sp>
      <p:pic>
        <p:nvPicPr>
          <p:cNvPr id="10" name="Picture 9"/>
          <p:cNvPicPr>
            <a:picLocks noChangeAspect="1"/>
          </p:cNvPicPr>
          <p:nvPr/>
        </p:nvPicPr>
        <p:blipFill>
          <a:blip r:embed="rId3"/>
          <a:stretch>
            <a:fillRect/>
          </a:stretch>
        </p:blipFill>
        <p:spPr>
          <a:xfrm>
            <a:off x="9219492" y="1118414"/>
            <a:ext cx="2896909" cy="4187924"/>
          </a:xfrm>
          <a:prstGeom prst="rect">
            <a:avLst/>
          </a:prstGeom>
        </p:spPr>
      </p:pic>
    </p:spTree>
    <p:extLst>
      <p:ext uri="{BB962C8B-B14F-4D97-AF65-F5344CB8AC3E}">
        <p14:creationId xmlns:p14="http://schemas.microsoft.com/office/powerpoint/2010/main" val="1067872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95250"/>
            <a:ext cx="11887200" cy="917575"/>
          </a:xfrm>
        </p:spPr>
        <p:txBody>
          <a:bodyPr/>
          <a:lstStyle/>
          <a:p>
            <a:r>
              <a:rPr lang="en-US" dirty="0">
                <a:solidFill>
                  <a:schemeClr val="bg2"/>
                </a:solidFill>
              </a:rPr>
              <a:t>Machine Learning Capabilities</a:t>
            </a:r>
          </a:p>
        </p:txBody>
      </p:sp>
      <p:sp>
        <p:nvSpPr>
          <p:cNvPr id="6" name="TextBox 5"/>
          <p:cNvSpPr txBox="1"/>
          <p:nvPr/>
        </p:nvSpPr>
        <p:spPr>
          <a:xfrm>
            <a:off x="1212629" y="999751"/>
            <a:ext cx="2861657" cy="1029915"/>
          </a:xfrm>
          <a:prstGeom prst="rect">
            <a:avLst/>
          </a:prstGeom>
          <a:noFill/>
        </p:spPr>
        <p:txBody>
          <a:bodyPr wrap="square" lIns="182828" tIns="146262" rIns="182828" bIns="146262" rtlCol="0">
            <a:spAutoFit/>
          </a:bodyPr>
          <a:lstStyle/>
          <a:p>
            <a:pPr algn="ctr" defTabSz="932046">
              <a:lnSpc>
                <a:spcPct val="90000"/>
              </a:lnSpc>
              <a:defRPr/>
            </a:pPr>
            <a:r>
              <a:rPr lang="en-US" sz="2800" kern="0" dirty="0">
                <a:solidFill>
                  <a:schemeClr val="bg2"/>
                </a:solidFill>
              </a:rPr>
              <a:t>Which category</a:t>
            </a:r>
          </a:p>
          <a:p>
            <a:pPr algn="ctr" defTabSz="932046">
              <a:lnSpc>
                <a:spcPct val="90000"/>
              </a:lnSpc>
              <a:defRPr/>
            </a:pPr>
            <a:r>
              <a:rPr lang="en-US" sz="2400" i="1" kern="0" dirty="0">
                <a:solidFill>
                  <a:srgbClr val="7030A0"/>
                </a:solidFill>
              </a:rPr>
              <a:t>(Classification)</a:t>
            </a:r>
            <a:endParaRPr lang="en-US" sz="2800" i="1" kern="0" dirty="0">
              <a:solidFill>
                <a:srgbClr val="7030A0"/>
              </a:solidFill>
            </a:endParaRPr>
          </a:p>
        </p:txBody>
      </p:sp>
      <p:sp>
        <p:nvSpPr>
          <p:cNvPr id="14" name="TextBox 13"/>
          <p:cNvSpPr txBox="1"/>
          <p:nvPr/>
        </p:nvSpPr>
        <p:spPr>
          <a:xfrm>
            <a:off x="5382010" y="1028630"/>
            <a:ext cx="2861657" cy="1425434"/>
          </a:xfrm>
          <a:prstGeom prst="rect">
            <a:avLst/>
          </a:prstGeom>
          <a:noFill/>
        </p:spPr>
        <p:txBody>
          <a:bodyPr wrap="square" lIns="182828" tIns="146262" rIns="182828" bIns="146262" rtlCol="0">
            <a:spAutoFit/>
          </a:bodyPr>
          <a:lstStyle/>
          <a:p>
            <a:pPr algn="ctr" defTabSz="932046">
              <a:lnSpc>
                <a:spcPct val="90000"/>
              </a:lnSpc>
              <a:defRPr/>
            </a:pPr>
            <a:r>
              <a:rPr lang="en-US" sz="2800" kern="0" dirty="0">
                <a:solidFill>
                  <a:schemeClr val="bg2"/>
                </a:solidFill>
              </a:rPr>
              <a:t>How much/many</a:t>
            </a:r>
          </a:p>
          <a:p>
            <a:pPr algn="ctr" defTabSz="932046">
              <a:lnSpc>
                <a:spcPct val="90000"/>
              </a:lnSpc>
              <a:defRPr/>
            </a:pPr>
            <a:r>
              <a:rPr lang="en-US" sz="2400" i="1" kern="0" dirty="0">
                <a:solidFill>
                  <a:srgbClr val="7030A0"/>
                </a:solidFill>
              </a:rPr>
              <a:t>(Regression)</a:t>
            </a:r>
          </a:p>
        </p:txBody>
      </p:sp>
      <p:sp>
        <p:nvSpPr>
          <p:cNvPr id="17" name="TextBox 16"/>
          <p:cNvSpPr txBox="1"/>
          <p:nvPr/>
        </p:nvSpPr>
        <p:spPr>
          <a:xfrm>
            <a:off x="9114416" y="1028630"/>
            <a:ext cx="2844805" cy="1368931"/>
          </a:xfrm>
          <a:prstGeom prst="rect">
            <a:avLst/>
          </a:prstGeom>
          <a:noFill/>
        </p:spPr>
        <p:txBody>
          <a:bodyPr wrap="square" lIns="182828" tIns="146262" rIns="182828" bIns="146262" rtlCol="0">
            <a:spAutoFit/>
          </a:bodyPr>
          <a:lstStyle/>
          <a:p>
            <a:pPr algn="ctr" defTabSz="932046">
              <a:lnSpc>
                <a:spcPct val="90000"/>
              </a:lnSpc>
              <a:defRPr/>
            </a:pPr>
            <a:r>
              <a:rPr lang="en-US" sz="2800" kern="0" dirty="0">
                <a:solidFill>
                  <a:schemeClr val="bg2"/>
                </a:solidFill>
              </a:rPr>
              <a:t>Which group</a:t>
            </a:r>
          </a:p>
          <a:p>
            <a:pPr algn="ctr" defTabSz="932046">
              <a:lnSpc>
                <a:spcPct val="90000"/>
              </a:lnSpc>
              <a:defRPr/>
            </a:pPr>
            <a:r>
              <a:rPr lang="en-US" sz="2400" kern="0" dirty="0">
                <a:solidFill>
                  <a:srgbClr val="7030A0"/>
                </a:solidFill>
              </a:rPr>
              <a:t>(Clustering,</a:t>
            </a:r>
          </a:p>
          <a:p>
            <a:pPr algn="ctr" defTabSz="932046">
              <a:lnSpc>
                <a:spcPct val="90000"/>
              </a:lnSpc>
              <a:defRPr/>
            </a:pPr>
            <a:r>
              <a:rPr lang="en-US" sz="2400" kern="0" dirty="0">
                <a:solidFill>
                  <a:srgbClr val="7030A0"/>
                </a:solidFill>
              </a:rPr>
              <a:t>Recommender)</a:t>
            </a:r>
          </a:p>
        </p:txBody>
      </p:sp>
      <p:sp>
        <p:nvSpPr>
          <p:cNvPr id="20" name="TextBox 19"/>
          <p:cNvSpPr txBox="1"/>
          <p:nvPr/>
        </p:nvSpPr>
        <p:spPr>
          <a:xfrm>
            <a:off x="5304865" y="4022749"/>
            <a:ext cx="2861657" cy="1029915"/>
          </a:xfrm>
          <a:prstGeom prst="rect">
            <a:avLst/>
          </a:prstGeom>
          <a:noFill/>
        </p:spPr>
        <p:txBody>
          <a:bodyPr wrap="square" lIns="182828" tIns="146262" rIns="182828" bIns="146262" rtlCol="0">
            <a:spAutoFit/>
          </a:bodyPr>
          <a:lstStyle/>
          <a:p>
            <a:pPr algn="ctr" defTabSz="932046">
              <a:lnSpc>
                <a:spcPct val="90000"/>
              </a:lnSpc>
              <a:defRPr/>
            </a:pPr>
            <a:r>
              <a:rPr lang="en-US" sz="2800" kern="0" dirty="0">
                <a:solidFill>
                  <a:schemeClr val="bg2"/>
                </a:solidFill>
              </a:rPr>
              <a:t>Is it odd </a:t>
            </a:r>
          </a:p>
          <a:p>
            <a:pPr algn="ctr" defTabSz="932046">
              <a:lnSpc>
                <a:spcPct val="90000"/>
              </a:lnSpc>
              <a:defRPr/>
            </a:pPr>
            <a:r>
              <a:rPr lang="en-US" sz="2400" i="1" kern="0" dirty="0">
                <a:solidFill>
                  <a:srgbClr val="7030A0"/>
                </a:solidFill>
              </a:rPr>
              <a:t>(Anomaly)</a:t>
            </a:r>
            <a:endParaRPr lang="en-US" sz="2800" i="1" kern="0" dirty="0">
              <a:solidFill>
                <a:srgbClr val="7030A0"/>
              </a:solidFill>
            </a:endParaRPr>
          </a:p>
        </p:txBody>
      </p:sp>
      <p:sp>
        <p:nvSpPr>
          <p:cNvPr id="21" name="TextBox 20"/>
          <p:cNvSpPr txBox="1"/>
          <p:nvPr/>
        </p:nvSpPr>
        <p:spPr>
          <a:xfrm>
            <a:off x="9097565" y="4006315"/>
            <a:ext cx="2861657" cy="1368931"/>
          </a:xfrm>
          <a:prstGeom prst="rect">
            <a:avLst/>
          </a:prstGeom>
          <a:noFill/>
        </p:spPr>
        <p:txBody>
          <a:bodyPr wrap="square" lIns="182828" tIns="146262" rIns="182828" bIns="146262" rtlCol="0">
            <a:spAutoFit/>
          </a:bodyPr>
          <a:lstStyle/>
          <a:p>
            <a:pPr algn="ctr" defTabSz="932046">
              <a:lnSpc>
                <a:spcPct val="90000"/>
              </a:lnSpc>
              <a:defRPr/>
            </a:pPr>
            <a:r>
              <a:rPr lang="en-US" sz="2800" kern="0" dirty="0">
                <a:solidFill>
                  <a:schemeClr val="bg2"/>
                </a:solidFill>
              </a:rPr>
              <a:t>Which action</a:t>
            </a:r>
          </a:p>
          <a:p>
            <a:pPr algn="ctr" defTabSz="932046">
              <a:lnSpc>
                <a:spcPct val="90000"/>
              </a:lnSpc>
              <a:defRPr/>
            </a:pPr>
            <a:r>
              <a:rPr lang="en-US" sz="2400" kern="0" dirty="0">
                <a:solidFill>
                  <a:srgbClr val="7030A0"/>
                </a:solidFill>
              </a:rPr>
              <a:t>(Reinforcement Learning)</a:t>
            </a:r>
            <a:endParaRPr lang="en-US" sz="2800" kern="0" dirty="0">
              <a:solidFill>
                <a:srgbClr val="7030A0"/>
              </a:solidFill>
            </a:endParaRPr>
          </a:p>
        </p:txBody>
      </p:sp>
      <p:pic>
        <p:nvPicPr>
          <p:cNvPr id="26" name="Picture 25"/>
          <p:cNvPicPr>
            <a:picLocks noChangeAspect="1"/>
          </p:cNvPicPr>
          <p:nvPr/>
        </p:nvPicPr>
        <p:blipFill>
          <a:blip r:embed="rId3"/>
          <a:stretch>
            <a:fillRect/>
          </a:stretch>
        </p:blipFill>
        <p:spPr>
          <a:xfrm>
            <a:off x="9522742" y="2339500"/>
            <a:ext cx="1920726" cy="1193460"/>
          </a:xfrm>
          <a:prstGeom prst="rect">
            <a:avLst/>
          </a:prstGeom>
        </p:spPr>
      </p:pic>
      <p:grpSp>
        <p:nvGrpSpPr>
          <p:cNvPr id="7" name="Group 6"/>
          <p:cNvGrpSpPr/>
          <p:nvPr/>
        </p:nvGrpSpPr>
        <p:grpSpPr>
          <a:xfrm>
            <a:off x="5896472" y="5088141"/>
            <a:ext cx="1464526" cy="1830019"/>
            <a:chOff x="3192511" y="4640128"/>
            <a:chExt cx="1481274" cy="2171250"/>
          </a:xfrm>
        </p:grpSpPr>
        <p:pic>
          <p:nvPicPr>
            <p:cNvPr id="27" name="Picture 26"/>
            <p:cNvPicPr>
              <a:picLocks noChangeAspect="1"/>
            </p:cNvPicPr>
            <p:nvPr/>
          </p:nvPicPr>
          <p:blipFill>
            <a:blip r:embed="rId4"/>
            <a:stretch>
              <a:fillRect/>
            </a:stretch>
          </p:blipFill>
          <p:spPr>
            <a:xfrm>
              <a:off x="3559365" y="4911411"/>
              <a:ext cx="160110" cy="1899967"/>
            </a:xfrm>
            <a:prstGeom prst="rect">
              <a:avLst/>
            </a:prstGeom>
          </p:spPr>
        </p:pic>
        <p:pic>
          <p:nvPicPr>
            <p:cNvPr id="28" name="Picture 27"/>
            <p:cNvPicPr>
              <a:picLocks noChangeAspect="1"/>
            </p:cNvPicPr>
            <p:nvPr/>
          </p:nvPicPr>
          <p:blipFill>
            <a:blip r:embed="rId5"/>
            <a:stretch>
              <a:fillRect/>
            </a:stretch>
          </p:blipFill>
          <p:spPr>
            <a:xfrm>
              <a:off x="3192511" y="4640128"/>
              <a:ext cx="225000" cy="2171250"/>
            </a:xfrm>
            <a:prstGeom prst="rect">
              <a:avLst/>
            </a:prstGeom>
          </p:spPr>
        </p:pic>
        <p:pic>
          <p:nvPicPr>
            <p:cNvPr id="29" name="Picture 28"/>
            <p:cNvPicPr>
              <a:picLocks noChangeAspect="1"/>
            </p:cNvPicPr>
            <p:nvPr/>
          </p:nvPicPr>
          <p:blipFill>
            <a:blip r:embed="rId6"/>
            <a:stretch>
              <a:fillRect/>
            </a:stretch>
          </p:blipFill>
          <p:spPr>
            <a:xfrm>
              <a:off x="3861328" y="5101378"/>
              <a:ext cx="180000" cy="1710000"/>
            </a:xfrm>
            <a:prstGeom prst="rect">
              <a:avLst/>
            </a:prstGeom>
          </p:spPr>
        </p:pic>
        <p:pic>
          <p:nvPicPr>
            <p:cNvPr id="30" name="Picture 29"/>
            <p:cNvPicPr>
              <a:picLocks noChangeAspect="1"/>
            </p:cNvPicPr>
            <p:nvPr/>
          </p:nvPicPr>
          <p:blipFill>
            <a:blip r:embed="rId7"/>
            <a:stretch>
              <a:fillRect/>
            </a:stretch>
          </p:blipFill>
          <p:spPr>
            <a:xfrm>
              <a:off x="4183182" y="6035128"/>
              <a:ext cx="180000" cy="776250"/>
            </a:xfrm>
            <a:prstGeom prst="rect">
              <a:avLst/>
            </a:prstGeom>
          </p:spPr>
        </p:pic>
        <p:pic>
          <p:nvPicPr>
            <p:cNvPr id="31" name="Picture 30"/>
            <p:cNvPicPr>
              <a:picLocks noChangeAspect="1"/>
            </p:cNvPicPr>
            <p:nvPr/>
          </p:nvPicPr>
          <p:blipFill>
            <a:blip r:embed="rId8"/>
            <a:stretch>
              <a:fillRect/>
            </a:stretch>
          </p:blipFill>
          <p:spPr>
            <a:xfrm>
              <a:off x="4505035" y="5585128"/>
              <a:ext cx="168750" cy="1226250"/>
            </a:xfrm>
            <a:prstGeom prst="rect">
              <a:avLst/>
            </a:prstGeom>
          </p:spPr>
        </p:pic>
      </p:grpSp>
      <p:pic>
        <p:nvPicPr>
          <p:cNvPr id="32" name="Picture 31"/>
          <p:cNvPicPr>
            <a:picLocks noChangeAspect="1"/>
          </p:cNvPicPr>
          <p:nvPr/>
        </p:nvPicPr>
        <p:blipFill>
          <a:blip r:embed="rId9"/>
          <a:stretch>
            <a:fillRect/>
          </a:stretch>
        </p:blipFill>
        <p:spPr>
          <a:xfrm>
            <a:off x="10306900" y="5644813"/>
            <a:ext cx="406867" cy="1154973"/>
          </a:xfrm>
          <a:prstGeom prst="rect">
            <a:avLst/>
          </a:prstGeom>
        </p:spPr>
      </p:pic>
      <p:sp>
        <p:nvSpPr>
          <p:cNvPr id="4" name="Freeform 3"/>
          <p:cNvSpPr/>
          <p:nvPr/>
        </p:nvSpPr>
        <p:spPr bwMode="auto">
          <a:xfrm rot="8332671">
            <a:off x="9475356" y="6229838"/>
            <a:ext cx="574609" cy="990755"/>
          </a:xfrm>
          <a:custGeom>
            <a:avLst/>
            <a:gdLst>
              <a:gd name="connsiteX0" fmla="*/ 122383 w 574690"/>
              <a:gd name="connsiteY0" fmla="*/ 0 h 990896"/>
              <a:gd name="connsiteX1" fmla="*/ 574204 w 574690"/>
              <a:gd name="connsiteY1" fmla="*/ 957431 h 990896"/>
              <a:gd name="connsiteX2" fmla="*/ 47079 w 574690"/>
              <a:gd name="connsiteY2" fmla="*/ 742278 h 990896"/>
              <a:gd name="connsiteX3" fmla="*/ 25564 w 574690"/>
              <a:gd name="connsiteY3" fmla="*/ 441064 h 990896"/>
            </a:gdLst>
            <a:ahLst/>
            <a:cxnLst>
              <a:cxn ang="0">
                <a:pos x="connsiteX0" y="connsiteY0"/>
              </a:cxn>
              <a:cxn ang="0">
                <a:pos x="connsiteX1" y="connsiteY1"/>
              </a:cxn>
              <a:cxn ang="0">
                <a:pos x="connsiteX2" y="connsiteY2"/>
              </a:cxn>
              <a:cxn ang="0">
                <a:pos x="connsiteX3" y="connsiteY3"/>
              </a:cxn>
            </a:cxnLst>
            <a:rect l="l" t="t" r="r" b="b"/>
            <a:pathLst>
              <a:path w="574690" h="990896">
                <a:moveTo>
                  <a:pt x="122383" y="0"/>
                </a:moveTo>
                <a:cubicBezTo>
                  <a:pt x="354569" y="416859"/>
                  <a:pt x="586755" y="833718"/>
                  <a:pt x="574204" y="957431"/>
                </a:cubicBezTo>
                <a:cubicBezTo>
                  <a:pt x="561653" y="1081144"/>
                  <a:pt x="138519" y="828339"/>
                  <a:pt x="47079" y="742278"/>
                </a:cubicBezTo>
                <a:cubicBezTo>
                  <a:pt x="-44361" y="656217"/>
                  <a:pt x="25564" y="480509"/>
                  <a:pt x="25564" y="441064"/>
                </a:cubicBezTo>
              </a:path>
            </a:pathLst>
          </a:cu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4">
              <a:defRPr/>
            </a:pPr>
            <a:endParaRPr lang="en-US" kern="0">
              <a:solidFill>
                <a:sysClr val="windowText" lastClr="000000"/>
              </a:solidFill>
            </a:endParaRPr>
          </a:p>
        </p:txBody>
      </p:sp>
      <p:sp>
        <p:nvSpPr>
          <p:cNvPr id="33" name="Freeform 32"/>
          <p:cNvSpPr/>
          <p:nvPr/>
        </p:nvSpPr>
        <p:spPr bwMode="auto">
          <a:xfrm rot="12268142" flipH="1">
            <a:off x="10849420" y="6146557"/>
            <a:ext cx="522795" cy="990755"/>
          </a:xfrm>
          <a:custGeom>
            <a:avLst/>
            <a:gdLst>
              <a:gd name="connsiteX0" fmla="*/ 122383 w 574690"/>
              <a:gd name="connsiteY0" fmla="*/ 0 h 990896"/>
              <a:gd name="connsiteX1" fmla="*/ 574204 w 574690"/>
              <a:gd name="connsiteY1" fmla="*/ 957431 h 990896"/>
              <a:gd name="connsiteX2" fmla="*/ 47079 w 574690"/>
              <a:gd name="connsiteY2" fmla="*/ 742278 h 990896"/>
              <a:gd name="connsiteX3" fmla="*/ 25564 w 574690"/>
              <a:gd name="connsiteY3" fmla="*/ 441064 h 990896"/>
            </a:gdLst>
            <a:ahLst/>
            <a:cxnLst>
              <a:cxn ang="0">
                <a:pos x="connsiteX0" y="connsiteY0"/>
              </a:cxn>
              <a:cxn ang="0">
                <a:pos x="connsiteX1" y="connsiteY1"/>
              </a:cxn>
              <a:cxn ang="0">
                <a:pos x="connsiteX2" y="connsiteY2"/>
              </a:cxn>
              <a:cxn ang="0">
                <a:pos x="connsiteX3" y="connsiteY3"/>
              </a:cxn>
            </a:cxnLst>
            <a:rect l="l" t="t" r="r" b="b"/>
            <a:pathLst>
              <a:path w="574690" h="990896">
                <a:moveTo>
                  <a:pt x="122383" y="0"/>
                </a:moveTo>
                <a:cubicBezTo>
                  <a:pt x="354569" y="416859"/>
                  <a:pt x="586755" y="833718"/>
                  <a:pt x="574204" y="957431"/>
                </a:cubicBezTo>
                <a:cubicBezTo>
                  <a:pt x="561653" y="1081144"/>
                  <a:pt x="138519" y="828339"/>
                  <a:pt x="47079" y="742278"/>
                </a:cubicBezTo>
                <a:cubicBezTo>
                  <a:pt x="-44361" y="656217"/>
                  <a:pt x="25564" y="480509"/>
                  <a:pt x="25564" y="441064"/>
                </a:cubicBezTo>
              </a:path>
            </a:pathLst>
          </a:custGeom>
          <a:noFill/>
          <a:ln w="4127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4">
              <a:defRPr/>
            </a:pPr>
            <a:endParaRPr lang="en-US" kern="0">
              <a:solidFill>
                <a:sysClr val="windowText" lastClr="000000"/>
              </a:solidFill>
            </a:endParaRPr>
          </a:p>
        </p:txBody>
      </p:sp>
      <p:pic>
        <p:nvPicPr>
          <p:cNvPr id="34" name="Picture 33"/>
          <p:cNvPicPr>
            <a:picLocks noChangeAspect="1"/>
          </p:cNvPicPr>
          <p:nvPr/>
        </p:nvPicPr>
        <p:blipFill>
          <a:blip r:embed="rId10"/>
          <a:stretch>
            <a:fillRect/>
          </a:stretch>
        </p:blipFill>
        <p:spPr>
          <a:xfrm>
            <a:off x="5485233" y="1762989"/>
            <a:ext cx="2989645" cy="1994824"/>
          </a:xfrm>
          <a:prstGeom prst="rect">
            <a:avLst/>
          </a:prstGeom>
        </p:spPr>
      </p:pic>
      <p:pic>
        <p:nvPicPr>
          <p:cNvPr id="35" name="Picture 34"/>
          <p:cNvPicPr>
            <a:picLocks noChangeAspect="1"/>
          </p:cNvPicPr>
          <p:nvPr/>
        </p:nvPicPr>
        <p:blipFill>
          <a:blip r:embed="rId11"/>
          <a:stretch>
            <a:fillRect/>
          </a:stretch>
        </p:blipFill>
        <p:spPr>
          <a:xfrm>
            <a:off x="420621" y="4006315"/>
            <a:ext cx="1476449" cy="820249"/>
          </a:xfrm>
          <a:prstGeom prst="rect">
            <a:avLst/>
          </a:prstGeom>
        </p:spPr>
      </p:pic>
      <p:pic>
        <p:nvPicPr>
          <p:cNvPr id="36" name="Picture 35"/>
          <p:cNvPicPr>
            <a:picLocks noChangeAspect="1"/>
          </p:cNvPicPr>
          <p:nvPr/>
        </p:nvPicPr>
        <p:blipFill>
          <a:blip r:embed="rId11"/>
          <a:stretch>
            <a:fillRect/>
          </a:stretch>
        </p:blipFill>
        <p:spPr>
          <a:xfrm>
            <a:off x="1938637" y="4006315"/>
            <a:ext cx="1476449" cy="820249"/>
          </a:xfrm>
          <a:prstGeom prst="rect">
            <a:avLst/>
          </a:prstGeom>
        </p:spPr>
      </p:pic>
      <p:pic>
        <p:nvPicPr>
          <p:cNvPr id="37" name="Picture 36"/>
          <p:cNvPicPr>
            <a:picLocks noChangeAspect="1"/>
          </p:cNvPicPr>
          <p:nvPr/>
        </p:nvPicPr>
        <p:blipFill>
          <a:blip r:embed="rId11"/>
          <a:stretch>
            <a:fillRect/>
          </a:stretch>
        </p:blipFill>
        <p:spPr>
          <a:xfrm>
            <a:off x="3546083" y="4006315"/>
            <a:ext cx="1476449" cy="820249"/>
          </a:xfrm>
          <a:prstGeom prst="rect">
            <a:avLst/>
          </a:prstGeom>
        </p:spPr>
      </p:pic>
      <p:grpSp>
        <p:nvGrpSpPr>
          <p:cNvPr id="8" name="Group 7"/>
          <p:cNvGrpSpPr/>
          <p:nvPr/>
        </p:nvGrpSpPr>
        <p:grpSpPr>
          <a:xfrm>
            <a:off x="4117997" y="2053712"/>
            <a:ext cx="520130" cy="741650"/>
            <a:chOff x="588624" y="4368127"/>
            <a:chExt cx="1156032" cy="1654525"/>
          </a:xfrm>
        </p:grpSpPr>
        <p:pic>
          <p:nvPicPr>
            <p:cNvPr id="38" name="Picture 37"/>
            <p:cNvPicPr>
              <a:picLocks noChangeAspect="1"/>
            </p:cNvPicPr>
            <p:nvPr/>
          </p:nvPicPr>
          <p:blipFill>
            <a:blip r:embed="rId12"/>
            <a:stretch>
              <a:fillRect/>
            </a:stretch>
          </p:blipFill>
          <p:spPr>
            <a:xfrm>
              <a:off x="588624" y="4368127"/>
              <a:ext cx="494456" cy="1635508"/>
            </a:xfrm>
            <a:prstGeom prst="rect">
              <a:avLst/>
            </a:prstGeom>
          </p:spPr>
        </p:pic>
        <p:pic>
          <p:nvPicPr>
            <p:cNvPr id="39" name="Picture 38"/>
            <p:cNvPicPr>
              <a:picLocks noChangeAspect="1"/>
            </p:cNvPicPr>
            <p:nvPr/>
          </p:nvPicPr>
          <p:blipFill>
            <a:blip r:embed="rId13"/>
            <a:stretch>
              <a:fillRect/>
            </a:stretch>
          </p:blipFill>
          <p:spPr>
            <a:xfrm>
              <a:off x="1269217" y="4368127"/>
              <a:ext cx="475439" cy="1654525"/>
            </a:xfrm>
            <a:prstGeom prst="rect">
              <a:avLst/>
            </a:prstGeom>
          </p:spPr>
        </p:pic>
      </p:grpSp>
      <p:grpSp>
        <p:nvGrpSpPr>
          <p:cNvPr id="9" name="Group 8"/>
          <p:cNvGrpSpPr/>
          <p:nvPr/>
        </p:nvGrpSpPr>
        <p:grpSpPr>
          <a:xfrm>
            <a:off x="3931356" y="2854997"/>
            <a:ext cx="705904" cy="1101340"/>
            <a:chOff x="4024153" y="4543621"/>
            <a:chExt cx="1005604" cy="1605804"/>
          </a:xfrm>
        </p:grpSpPr>
        <p:pic>
          <p:nvPicPr>
            <p:cNvPr id="40" name="Picture 39"/>
            <p:cNvPicPr>
              <a:picLocks noChangeAspect="1"/>
            </p:cNvPicPr>
            <p:nvPr/>
          </p:nvPicPr>
          <p:blipFill>
            <a:blip r:embed="rId14"/>
            <a:stretch>
              <a:fillRect/>
            </a:stretch>
          </p:blipFill>
          <p:spPr>
            <a:xfrm>
              <a:off x="4024153" y="4543621"/>
              <a:ext cx="169032" cy="1605804"/>
            </a:xfrm>
            <a:prstGeom prst="rect">
              <a:avLst/>
            </a:prstGeom>
          </p:spPr>
        </p:pic>
        <p:pic>
          <p:nvPicPr>
            <p:cNvPr id="41" name="Picture 40"/>
            <p:cNvPicPr>
              <a:picLocks noChangeAspect="1"/>
            </p:cNvPicPr>
            <p:nvPr/>
          </p:nvPicPr>
          <p:blipFill>
            <a:blip r:embed="rId15"/>
            <a:stretch>
              <a:fillRect/>
            </a:stretch>
          </p:blipFill>
          <p:spPr>
            <a:xfrm>
              <a:off x="4290475" y="4543621"/>
              <a:ext cx="183119" cy="1591720"/>
            </a:xfrm>
            <a:prstGeom prst="rect">
              <a:avLst/>
            </a:prstGeom>
          </p:spPr>
        </p:pic>
        <p:pic>
          <p:nvPicPr>
            <p:cNvPr id="42" name="Picture 41"/>
            <p:cNvPicPr>
              <a:picLocks noChangeAspect="1"/>
            </p:cNvPicPr>
            <p:nvPr/>
          </p:nvPicPr>
          <p:blipFill>
            <a:blip r:embed="rId16"/>
            <a:stretch>
              <a:fillRect/>
            </a:stretch>
          </p:blipFill>
          <p:spPr>
            <a:xfrm>
              <a:off x="4569066" y="4543621"/>
              <a:ext cx="169032" cy="1479031"/>
            </a:xfrm>
            <a:prstGeom prst="rect">
              <a:avLst/>
            </a:prstGeom>
          </p:spPr>
        </p:pic>
        <p:pic>
          <p:nvPicPr>
            <p:cNvPr id="43" name="Picture 42"/>
            <p:cNvPicPr>
              <a:picLocks noChangeAspect="1"/>
            </p:cNvPicPr>
            <p:nvPr/>
          </p:nvPicPr>
          <p:blipFill>
            <a:blip r:embed="rId17"/>
            <a:stretch>
              <a:fillRect/>
            </a:stretch>
          </p:blipFill>
          <p:spPr>
            <a:xfrm>
              <a:off x="4846638" y="4543621"/>
              <a:ext cx="183119" cy="1338172"/>
            </a:xfrm>
            <a:prstGeom prst="rect">
              <a:avLst/>
            </a:prstGeom>
          </p:spPr>
        </p:pic>
      </p:grpSp>
      <p:pic>
        <p:nvPicPr>
          <p:cNvPr id="44" name="Picture 43"/>
          <p:cNvPicPr>
            <a:picLocks noChangeAspect="1"/>
          </p:cNvPicPr>
          <p:nvPr/>
        </p:nvPicPr>
        <p:blipFill>
          <a:blip r:embed="rId18"/>
          <a:stretch>
            <a:fillRect/>
          </a:stretch>
        </p:blipFill>
        <p:spPr>
          <a:xfrm>
            <a:off x="2468468" y="2972517"/>
            <a:ext cx="449602" cy="813109"/>
          </a:xfrm>
          <a:prstGeom prst="rect">
            <a:avLst/>
          </a:prstGeom>
        </p:spPr>
      </p:pic>
      <p:grpSp>
        <p:nvGrpSpPr>
          <p:cNvPr id="12" name="Group 11"/>
          <p:cNvGrpSpPr/>
          <p:nvPr/>
        </p:nvGrpSpPr>
        <p:grpSpPr>
          <a:xfrm>
            <a:off x="621664" y="2595485"/>
            <a:ext cx="1074364" cy="1177298"/>
            <a:chOff x="317225" y="1677441"/>
            <a:chExt cx="2115319" cy="2272079"/>
          </a:xfrm>
        </p:grpSpPr>
        <p:pic>
          <p:nvPicPr>
            <p:cNvPr id="45" name="Picture 44"/>
            <p:cNvPicPr>
              <a:picLocks noChangeAspect="1"/>
            </p:cNvPicPr>
            <p:nvPr/>
          </p:nvPicPr>
          <p:blipFill>
            <a:blip r:embed="rId19"/>
            <a:stretch>
              <a:fillRect/>
            </a:stretch>
          </p:blipFill>
          <p:spPr>
            <a:xfrm>
              <a:off x="960437" y="1880438"/>
              <a:ext cx="1472107" cy="1232461"/>
            </a:xfrm>
            <a:prstGeom prst="rect">
              <a:avLst/>
            </a:prstGeom>
          </p:spPr>
        </p:pic>
        <p:pic>
          <p:nvPicPr>
            <p:cNvPr id="46" name="Picture 45"/>
            <p:cNvPicPr>
              <a:picLocks noChangeAspect="1"/>
            </p:cNvPicPr>
            <p:nvPr/>
          </p:nvPicPr>
          <p:blipFill>
            <a:blip r:embed="rId20"/>
            <a:stretch>
              <a:fillRect/>
            </a:stretch>
          </p:blipFill>
          <p:spPr>
            <a:xfrm>
              <a:off x="317225" y="1677441"/>
              <a:ext cx="1083142" cy="1097394"/>
            </a:xfrm>
            <a:prstGeom prst="rect">
              <a:avLst/>
            </a:prstGeom>
          </p:spPr>
        </p:pic>
        <p:pic>
          <p:nvPicPr>
            <p:cNvPr id="47" name="Picture 46"/>
            <p:cNvPicPr>
              <a:picLocks noChangeAspect="1"/>
            </p:cNvPicPr>
            <p:nvPr/>
          </p:nvPicPr>
          <p:blipFill>
            <a:blip r:embed="rId21"/>
            <a:stretch>
              <a:fillRect/>
            </a:stretch>
          </p:blipFill>
          <p:spPr>
            <a:xfrm>
              <a:off x="324951" y="2852126"/>
              <a:ext cx="1083142" cy="1097394"/>
            </a:xfrm>
            <a:prstGeom prst="rect">
              <a:avLst/>
            </a:prstGeom>
          </p:spPr>
        </p:pic>
      </p:grpSp>
      <p:pic>
        <p:nvPicPr>
          <p:cNvPr id="48" name="Picture 47"/>
          <p:cNvPicPr>
            <a:picLocks noChangeAspect="1"/>
          </p:cNvPicPr>
          <p:nvPr/>
        </p:nvPicPr>
        <p:blipFill>
          <a:blip r:embed="rId22"/>
          <a:stretch>
            <a:fillRect/>
          </a:stretch>
        </p:blipFill>
        <p:spPr>
          <a:xfrm>
            <a:off x="2151627" y="2123838"/>
            <a:ext cx="1095495" cy="627990"/>
          </a:xfrm>
          <a:prstGeom prst="rect">
            <a:avLst/>
          </a:prstGeom>
        </p:spPr>
      </p:pic>
    </p:spTree>
    <p:extLst>
      <p:ext uri="{BB962C8B-B14F-4D97-AF65-F5344CB8AC3E}">
        <p14:creationId xmlns:p14="http://schemas.microsoft.com/office/powerpoint/2010/main" val="36599651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500"/>
                                        <p:tgtEl>
                                          <p:spTgt spid="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7" grpId="0"/>
      <p:bldP spid="20" grpId="0"/>
      <p:bldP spid="21" grpId="0"/>
      <p:bldP spid="4"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2"/>
          <p:cNvSpPr txBox="1">
            <a:spLocks/>
          </p:cNvSpPr>
          <p:nvPr/>
        </p:nvSpPr>
        <p:spPr>
          <a:xfrm>
            <a:off x="272400" y="1189504"/>
            <a:ext cx="8914209" cy="5533568"/>
          </a:xfrm>
          <a:prstGeom prst="rect">
            <a:avLst/>
          </a:prstGeom>
        </p:spPr>
        <p:txBody>
          <a:bodyPr>
            <a:normAutofit fontScale="92500"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4299" dirty="0">
                <a:solidFill>
                  <a:srgbClr val="00B050"/>
                </a:solidFill>
                <a:latin typeface="Segoe UI Light"/>
              </a:rPr>
              <a:t>Split into two main categories:</a:t>
            </a:r>
          </a:p>
          <a:p>
            <a:pPr marL="0" indent="0" defTabSz="932563">
              <a:buNone/>
              <a:defRPr/>
            </a:pPr>
            <a:endParaRPr lang="en-US" sz="3599" dirty="0">
              <a:solidFill>
                <a:srgbClr val="002864"/>
              </a:solidFill>
              <a:latin typeface="Segoe UI Light"/>
            </a:endParaRPr>
          </a:p>
          <a:p>
            <a:pPr marL="584088" lvl="1" indent="-241253" defTabSz="932563">
              <a:defRPr/>
            </a:pPr>
            <a:r>
              <a:rPr lang="en-US" sz="3199" dirty="0">
                <a:solidFill>
                  <a:srgbClr val="0070C0"/>
                </a:solidFill>
                <a:latin typeface="Segoe UI"/>
              </a:rPr>
              <a:t>Supervised learning</a:t>
            </a:r>
          </a:p>
          <a:p>
            <a:pPr marL="799946" lvl="2" indent="-228557" defTabSz="932563">
              <a:defRPr/>
            </a:pPr>
            <a:r>
              <a:rPr lang="en-US" sz="2800" dirty="0">
                <a:solidFill>
                  <a:srgbClr val="0070C0"/>
                </a:solidFill>
                <a:latin typeface="Segoe UI"/>
              </a:rPr>
              <a:t>Predicting the future</a:t>
            </a:r>
          </a:p>
          <a:p>
            <a:pPr marL="799946" lvl="2" indent="-228557" defTabSz="932563">
              <a:defRPr/>
            </a:pPr>
            <a:r>
              <a:rPr lang="en-US" sz="2800" dirty="0">
                <a:solidFill>
                  <a:srgbClr val="0070C0"/>
                </a:solidFill>
                <a:latin typeface="Segoe UI"/>
              </a:rPr>
              <a:t>Learn from known past examples to predict future</a:t>
            </a:r>
          </a:p>
          <a:p>
            <a:pPr marL="799946" lvl="2" indent="-228557" defTabSz="932563">
              <a:defRPr/>
            </a:pPr>
            <a:r>
              <a:rPr lang="en-US" sz="2800" dirty="0">
                <a:solidFill>
                  <a:srgbClr val="0070C0"/>
                </a:solidFill>
                <a:latin typeface="Segoe UI"/>
              </a:rPr>
              <a:t>Labels provided</a:t>
            </a:r>
          </a:p>
          <a:p>
            <a:pPr marL="584088" lvl="1" indent="-241253" defTabSz="932563">
              <a:defRPr/>
            </a:pPr>
            <a:endParaRPr lang="en-US" sz="3199" dirty="0">
              <a:solidFill>
                <a:srgbClr val="002864"/>
              </a:solidFill>
              <a:latin typeface="Segoe UI"/>
            </a:endParaRPr>
          </a:p>
          <a:p>
            <a:pPr marL="584088" lvl="1" indent="-241253" defTabSz="932563">
              <a:defRPr/>
            </a:pPr>
            <a:r>
              <a:rPr lang="en-US" sz="3199" dirty="0">
                <a:solidFill>
                  <a:srgbClr val="7030A0"/>
                </a:solidFill>
                <a:latin typeface="Segoe UI"/>
              </a:rPr>
              <a:t>Unsupervised learning</a:t>
            </a:r>
          </a:p>
          <a:p>
            <a:pPr marL="799946" lvl="2" indent="-228557" defTabSz="932563">
              <a:defRPr/>
            </a:pPr>
            <a:r>
              <a:rPr lang="en-US" sz="2800" dirty="0">
                <a:solidFill>
                  <a:srgbClr val="7030A0"/>
                </a:solidFill>
                <a:latin typeface="Segoe UI"/>
              </a:rPr>
              <a:t>Making sense of data</a:t>
            </a:r>
          </a:p>
          <a:p>
            <a:pPr marL="799946" lvl="2" indent="-228557" defTabSz="932563">
              <a:defRPr/>
            </a:pPr>
            <a:r>
              <a:rPr lang="en-US" sz="2800" dirty="0">
                <a:solidFill>
                  <a:srgbClr val="7030A0"/>
                </a:solidFill>
                <a:latin typeface="Segoe UI"/>
              </a:rPr>
              <a:t>Understanding the past</a:t>
            </a:r>
          </a:p>
          <a:p>
            <a:pPr marL="799946" lvl="2" indent="-228557" defTabSz="932563">
              <a:defRPr/>
            </a:pPr>
            <a:r>
              <a:rPr lang="en-US" sz="2800" dirty="0">
                <a:solidFill>
                  <a:srgbClr val="7030A0"/>
                </a:solidFill>
                <a:latin typeface="Segoe UI"/>
              </a:rPr>
              <a:t>Learning the structure of data</a:t>
            </a:r>
          </a:p>
          <a:p>
            <a:pPr marL="799946" lvl="2" indent="-228557" defTabSz="932563">
              <a:defRPr/>
            </a:pPr>
            <a:r>
              <a:rPr lang="en-US" sz="2800" dirty="0">
                <a:solidFill>
                  <a:srgbClr val="7030A0"/>
                </a:solidFill>
                <a:latin typeface="Segoe UI"/>
              </a:rPr>
              <a:t>Labels no provided</a:t>
            </a:r>
          </a:p>
        </p:txBody>
      </p:sp>
      <p:sp>
        <p:nvSpPr>
          <p:cNvPr id="3" name="Title 1"/>
          <p:cNvSpPr txBox="1">
            <a:spLocks/>
          </p:cNvSpPr>
          <p:nvPr/>
        </p:nvSpPr>
        <p:spPr>
          <a:xfrm>
            <a:off x="270085" y="289967"/>
            <a:ext cx="11654187"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799" b="1" dirty="0">
                <a:solidFill>
                  <a:srgbClr val="002864"/>
                </a:solidFill>
                <a:latin typeface="Segoe UI Light"/>
              </a:rPr>
              <a:t>Machine Learning Algorithms</a:t>
            </a:r>
          </a:p>
        </p:txBody>
      </p:sp>
      <p:pic>
        <p:nvPicPr>
          <p:cNvPr id="4" name="Picture 3"/>
          <p:cNvPicPr>
            <a:picLocks noChangeAspect="1"/>
          </p:cNvPicPr>
          <p:nvPr/>
        </p:nvPicPr>
        <p:blipFill>
          <a:blip r:embed="rId3"/>
          <a:stretch>
            <a:fillRect/>
          </a:stretch>
        </p:blipFill>
        <p:spPr>
          <a:xfrm>
            <a:off x="10578808" y="2126742"/>
            <a:ext cx="1234054" cy="1990647"/>
          </a:xfrm>
          <a:prstGeom prst="rect">
            <a:avLst/>
          </a:prstGeom>
        </p:spPr>
      </p:pic>
      <p:pic>
        <p:nvPicPr>
          <p:cNvPr id="5" name="Picture 4"/>
          <p:cNvPicPr>
            <a:picLocks noChangeAspect="1"/>
          </p:cNvPicPr>
          <p:nvPr/>
        </p:nvPicPr>
        <p:blipFill>
          <a:blip r:embed="rId4"/>
          <a:stretch>
            <a:fillRect/>
          </a:stretch>
        </p:blipFill>
        <p:spPr>
          <a:xfrm flipH="1">
            <a:off x="10692872" y="4956532"/>
            <a:ext cx="1035914" cy="1526972"/>
          </a:xfrm>
          <a:prstGeom prst="rect">
            <a:avLst/>
          </a:prstGeom>
        </p:spPr>
      </p:pic>
      <p:pic>
        <p:nvPicPr>
          <p:cNvPr id="8" name="Picture 7"/>
          <p:cNvPicPr>
            <a:picLocks noChangeAspect="1"/>
          </p:cNvPicPr>
          <p:nvPr/>
        </p:nvPicPr>
        <p:blipFill>
          <a:blip r:embed="rId5"/>
          <a:stretch>
            <a:fillRect/>
          </a:stretch>
        </p:blipFill>
        <p:spPr>
          <a:xfrm>
            <a:off x="9693386" y="1587707"/>
            <a:ext cx="704948" cy="1338754"/>
          </a:xfrm>
          <a:prstGeom prst="rect">
            <a:avLst/>
          </a:prstGeom>
        </p:spPr>
      </p:pic>
      <p:pic>
        <p:nvPicPr>
          <p:cNvPr id="9" name="Picture 8"/>
          <p:cNvPicPr>
            <a:picLocks noChangeAspect="1"/>
          </p:cNvPicPr>
          <p:nvPr/>
        </p:nvPicPr>
        <p:blipFill>
          <a:blip r:embed="rId5"/>
          <a:stretch>
            <a:fillRect/>
          </a:stretch>
        </p:blipFill>
        <p:spPr>
          <a:xfrm>
            <a:off x="9686251" y="4663421"/>
            <a:ext cx="704948" cy="1338754"/>
          </a:xfrm>
          <a:prstGeom prst="rect">
            <a:avLst/>
          </a:prstGeom>
        </p:spPr>
      </p:pic>
    </p:spTree>
    <p:extLst>
      <p:ext uri="{BB962C8B-B14F-4D97-AF65-F5344CB8AC3E}">
        <p14:creationId xmlns:p14="http://schemas.microsoft.com/office/powerpoint/2010/main" val="993627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ATHENA.CUSTOMXMLID" val="{D9A620E3-9288-45B8-9DEE-F771BF65171A}"/>
  <p:tag name="ATHENA.CUSTOMXMLCONTENT" val="&lt;?xml version=&quot;1.0&quot;?&gt;&lt;athena xmlns=&quot;http://schemas.microsoft.com/edu/athena&quot; version=&quot;0.1.4983.0&quot;&gt;&lt;timings duration=&quot;57120&quot;/&gt;&lt;/athena&gt;"/>
</p:tagLst>
</file>

<file path=ppt/theme/theme1.xml><?xml version="1.0" encoding="utf-8"?>
<a:theme xmlns:a="http://schemas.openxmlformats.org/drawingml/2006/main"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D79205F35F1AF40BCD07C4F58D4AC80" ma:contentTypeVersion="6" ma:contentTypeDescription="Create a new document." ma:contentTypeScope="" ma:versionID="a386001cfb475e71d9c289d83f4224ff">
  <xsd:schema xmlns:xsd="http://www.w3.org/2001/XMLSchema" xmlns:xs="http://www.w3.org/2001/XMLSchema" xmlns:p="http://schemas.microsoft.com/office/2006/metadata/properties" xmlns:ns1="http://schemas.microsoft.com/sharepoint/v3" xmlns:ns2="9bc6b55d-a734-43bd-8eab-fb065c703cf5" targetNamespace="http://schemas.microsoft.com/office/2006/metadata/properties" ma:root="true" ma:fieldsID="56d52bee22a2d005e8866caae1afc15c" ns1:_="" ns2:_="">
    <xsd:import namespace="http://schemas.microsoft.com/sharepoint/v3"/>
    <xsd:import namespace="9bc6b55d-a734-43bd-8eab-fb065c703cf5"/>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c6b55d-a734-43bd-8eab-fb065c703cf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95CB9E75-A460-42D0-BC11-EC531E59AB28}">
  <ds:schemaRefs>
    <ds:schemaRef ds:uri="http://schemas.microsoft.com/sharepoint/v3/contenttype/forms"/>
  </ds:schemaRefs>
</ds:datastoreItem>
</file>

<file path=customXml/itemProps2.xml><?xml version="1.0" encoding="utf-8"?>
<ds:datastoreItem xmlns:ds="http://schemas.openxmlformats.org/officeDocument/2006/customXml" ds:itemID="{4D6D246E-F842-43DB-B18A-4D718AC77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bc6b55d-a734-43bd-8eab-fb065c703c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83C830-5CE3-494B-8273-D209C7DDB282}">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9bc6b55d-a734-43bd-8eab-fb065c703cf5"/>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Cortana%20Analytics_v1</Template>
  <TotalTime>0</TotalTime>
  <Words>1425</Words>
  <Application>Microsoft Office PowerPoint</Application>
  <PresentationFormat>Custom</PresentationFormat>
  <Paragraphs>292</Paragraphs>
  <Slides>20</Slides>
  <Notes>19</Notes>
  <HiddenSlides>0</HiddenSlides>
  <MMClips>0</MMClips>
  <ScaleCrop>false</ScaleCrop>
  <HeadingPairs>
    <vt:vector size="8" baseType="variant">
      <vt:variant>
        <vt:lpstr>Fonts Used</vt:lpstr>
      </vt:variant>
      <vt:variant>
        <vt:i4>12</vt:i4>
      </vt:variant>
      <vt:variant>
        <vt:lpstr>Theme</vt:lpstr>
      </vt:variant>
      <vt:variant>
        <vt:i4>6</vt:i4>
      </vt:variant>
      <vt:variant>
        <vt:lpstr>Embedded OLE Servers</vt:lpstr>
      </vt:variant>
      <vt:variant>
        <vt:i4>1</vt:i4>
      </vt:variant>
      <vt:variant>
        <vt:lpstr>Slide Titles</vt:lpstr>
      </vt:variant>
      <vt:variant>
        <vt:i4>20</vt:i4>
      </vt:variant>
    </vt:vector>
  </HeadingPairs>
  <TitlesOfParts>
    <vt:vector size="39" baseType="lpstr">
      <vt:lpstr>SimSun</vt:lpstr>
      <vt:lpstr>Arial</vt:lpstr>
      <vt:lpstr>Calibri</vt:lpstr>
      <vt:lpstr>Calibri Light</vt:lpstr>
      <vt:lpstr>Cambria</vt:lpstr>
      <vt:lpstr>Consolas</vt:lpstr>
      <vt:lpstr>Courier New</vt:lpstr>
      <vt:lpstr>Myriad Pro</vt:lpstr>
      <vt:lpstr>Segoe UI</vt:lpstr>
      <vt:lpstr>Segoe UI Light</vt:lpstr>
      <vt:lpstr>Verdana</vt:lpstr>
      <vt:lpstr>Wingdings</vt:lpstr>
      <vt:lpstr>COLOR TEMPLATE</vt:lpstr>
      <vt:lpstr>1_WHITE TEMPLATE</vt:lpstr>
      <vt:lpstr>2_WHITE TEMPLATE</vt:lpstr>
      <vt:lpstr>FY15 Enterprise identity theme</vt:lpstr>
      <vt:lpstr>Office Theme</vt:lpstr>
      <vt:lpstr>1_SQLintersection</vt:lpstr>
      <vt:lpstr>think-cell Slide</vt:lpstr>
      <vt:lpstr>PowerPoint Presentation</vt:lpstr>
      <vt:lpstr>PowerPoint Presentation</vt:lpstr>
      <vt:lpstr>The Data Science Process and Platform</vt:lpstr>
      <vt:lpstr>The Team Data Science Process </vt:lpstr>
      <vt:lpstr>The Cortana Intelligence Platform</vt:lpstr>
      <vt:lpstr>Module 1:  Azure ML</vt:lpstr>
      <vt:lpstr>Machine Learning in 5 Minutes</vt:lpstr>
      <vt:lpstr>Machine Learning Capabilities</vt:lpstr>
      <vt:lpstr>PowerPoint Presentation</vt:lpstr>
      <vt:lpstr>The Azure ML Environment</vt:lpstr>
      <vt:lpstr>Creating an Experiment</vt:lpstr>
      <vt:lpstr>Basic Azure ML Elements</vt:lpstr>
      <vt:lpstr>Lab:</vt:lpstr>
      <vt:lpstr>Module 2:  Microsoft R Server for Machine Learning</vt:lpstr>
      <vt:lpstr>Distributions of R</vt:lpstr>
      <vt:lpstr>Parallelized, Distributed Execution Algorithms</vt:lpstr>
      <vt:lpstr>Lab:</vt:lpstr>
      <vt:lpstr>Module 3:  Azure Data Factory and Azure ML</vt:lpstr>
      <vt:lpstr>Deploying the Model</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2016-06-29T18:21:09Z</dcterms:created>
  <dcterms:modified xsi:type="dcterms:W3CDTF">2017-04-13T23:07:33Z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0x0101009D79205F35F1AF40BCD07C4F58D4AC80</vt:lpwstr>
  </property>
</Properties>
</file>