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375" r:id="rId5"/>
    <p:sldMasterId id="2147484383" r:id="rId6"/>
    <p:sldMasterId id="2147484390" r:id="rId7"/>
    <p:sldMasterId id="2147484404" r:id="rId8"/>
    <p:sldMasterId id="2147484417" r:id="rId9"/>
  </p:sldMasterIdLst>
  <p:notesMasterIdLst>
    <p:notesMasterId r:id="rId24"/>
  </p:notesMasterIdLst>
  <p:handoutMasterIdLst>
    <p:handoutMasterId r:id="rId25"/>
  </p:handoutMasterIdLst>
  <p:sldIdLst>
    <p:sldId id="1553" r:id="rId10"/>
    <p:sldId id="1505" r:id="rId11"/>
    <p:sldId id="1554" r:id="rId12"/>
    <p:sldId id="1555" r:id="rId13"/>
    <p:sldId id="1556" r:id="rId14"/>
    <p:sldId id="1514" r:id="rId15"/>
    <p:sldId id="1546" r:id="rId16"/>
    <p:sldId id="1547" r:id="rId17"/>
    <p:sldId id="1515" r:id="rId18"/>
    <p:sldId id="1537" r:id="rId19"/>
    <p:sldId id="1552" r:id="rId20"/>
    <p:sldId id="1542" r:id="rId21"/>
    <p:sldId id="1549" r:id="rId22"/>
    <p:sldId id="1502"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002864"/>
    <a:srgbClr val="002050"/>
    <a:srgbClr val="FFCC00"/>
    <a:srgbClr val="005AA1"/>
    <a:srgbClr val="FCB713"/>
    <a:srgbClr val="0078D7"/>
    <a:srgbClr val="0D7595"/>
    <a:srgbClr val="5ACBF0"/>
    <a:srgbClr val="003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9002" autoAdjust="0"/>
  </p:normalViewPr>
  <p:slideViewPr>
    <p:cSldViewPr snapToGrid="0">
      <p:cViewPr varScale="1">
        <p:scale>
          <a:sx n="60" d="100"/>
          <a:sy n="60" d="100"/>
        </p:scale>
        <p:origin x="1092"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7014A16F-3386-4271-823A-1E3479C1A3C3}" type="presOf" srcId="{F29A499B-128E-4ED9-A5CE-D3EC6833A092}" destId="{21FD6BEC-2BE4-4D3B-9A53-4987D8EC21AC}" srcOrd="0" destOrd="0" presId="urn:microsoft.com/office/officeart/2005/8/layout/vList4"/>
    <dgm:cxn modelId="{6810593D-FC64-4330-BAC8-B050DD661FD7}" type="presOf" srcId="{64841DF3-12D3-4C8A-A2EA-2845EC9F38D7}" destId="{A07D94F9-EF30-4E20-8074-E413B239BE21}" srcOrd="0"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29C867A9-706B-4082-99B1-529CF2AA153D}" type="presOf" srcId="{011E79D2-CE12-4ACC-B4D0-D9E003466911}" destId="{FF945313-E4F2-443C-9640-F8236C883CA0}"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DB6381F9-22D0-4EC2-89ED-F9723FBC122B}" srcId="{8DA69A69-DF68-414D-8EA4-5B891DFFA5AF}" destId="{87EED9D7-F903-415E-8AD5-FBB20E57F17C}" srcOrd="10" destOrd="0" parTransId="{9CF7ABFF-4CAE-47CB-923D-1BC6D6E97E96}" sibTransId="{845A9F58-8459-4120-83F7-C236F902D2A4}"/>
    <dgm:cxn modelId="{48C0D9DC-8DEF-4A18-A0E2-0A591D1D23D4}" srcId="{8DA69A69-DF68-414D-8EA4-5B891DFFA5AF}" destId="{64841DF3-12D3-4C8A-A2EA-2845EC9F38D7}" srcOrd="8" destOrd="0" parTransId="{A9E857A5-108E-46DC-B1FD-F3877D7A6824}" sibTransId="{063C695B-C458-492E-9DD8-8C80EDD037E4}"/>
    <dgm:cxn modelId="{FADBC256-B53A-4253-82DD-D9B3730AA1EC}" type="presOf" srcId="{01BDD74D-C028-4813-9A40-60C9E2F57DB0}" destId="{28517874-F162-4DF2-9EB3-F83C7A652985}" srcOrd="1"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DCC80B1A-4E1A-41D5-958B-E5CD639B1B0D}" type="presOf" srcId="{C693AF90-2E67-4389-9BB6-C5D2CAEEC1FF}" destId="{0663B67C-F1DA-4AE8-B977-A72746B0B55A}" srcOrd="0" destOrd="0" presId="urn:microsoft.com/office/officeart/2005/8/layout/vList4"/>
    <dgm:cxn modelId="{3E7B37FE-1F03-4B51-8A7C-5C8D70514817}" type="presOf" srcId="{A7635277-B6AF-417B-AB49-E517FD333C49}" destId="{AF33F1AF-16D3-496F-A982-1F3CBCF4FF8E}" srcOrd="1" destOrd="0" presId="urn:microsoft.com/office/officeart/2005/8/layout/vList4"/>
    <dgm:cxn modelId="{262F509B-DD73-42F9-9BA8-435A6AFF57F4}" type="presOf" srcId="{AB393BA1-5855-49E3-9B86-59C4B29CEA69}" destId="{9D8C2DA9-47A7-491C-9512-DC63D526E7DA}" srcOrd="1" destOrd="0" presId="urn:microsoft.com/office/officeart/2005/8/layout/vList4"/>
    <dgm:cxn modelId="{462546E9-5FC3-417D-9427-DDC067EFBA53}" type="presOf" srcId="{8DA69A69-DF68-414D-8EA4-5B891DFFA5AF}" destId="{3245D8A3-8E5E-4370-9560-7D50F08D1AAC}" srcOrd="0" destOrd="0" presId="urn:microsoft.com/office/officeart/2005/8/layout/vList4"/>
    <dgm:cxn modelId="{8A6687E5-21B2-435D-B10C-332268480112}" srcId="{8DA69A69-DF68-414D-8EA4-5B891DFFA5AF}" destId="{EA167186-6F53-4DC7-A045-E6417D37BF33}" srcOrd="3" destOrd="0" parTransId="{AA45AC8D-893E-49DB-8316-613BBB5646B5}" sibTransId="{9FE0364B-209B-4506-9049-4401EA19AFBC}"/>
    <dgm:cxn modelId="{8D5B359C-D9E7-4132-8320-19453F90DDBD}" type="presOf" srcId="{A7635277-B6AF-417B-AB49-E517FD333C49}" destId="{5409D7A6-CC75-4C85-8991-EB5D7E28A32C}"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6C569132-71B0-4D77-BA25-C5457021688A}" srcId="{8DA69A69-DF68-414D-8EA4-5B891DFFA5AF}" destId="{B1A5E10D-28EF-4A53-BB42-ADFCEDD33914}" srcOrd="1" destOrd="0" parTransId="{4330C9E9-E525-4CE3-8D83-79DC3A7B548F}" sibTransId="{EE6CE372-F5B4-4C65-BB47-2D0CBB1D465F}"/>
    <dgm:cxn modelId="{3F70E3EC-8DAA-43A9-9201-E83ACE16E279}" type="presOf" srcId="{B1A5E10D-28EF-4A53-BB42-ADFCEDD33914}" destId="{72FDBD55-6070-4E85-AA3A-6F7522DCF49F}" srcOrd="0"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F3ED81DC-2C51-47EE-A31F-B6E976CD6458}" srcId="{8DA69A69-DF68-414D-8EA4-5B891DFFA5AF}" destId="{AB393BA1-5855-49E3-9B86-59C4B29CEA69}" srcOrd="2" destOrd="0" parTransId="{FB136A78-F087-494B-A4DD-4AF3EF01BF04}" sibTransId="{CFE1A1C0-1939-44E8-B395-EE878B1AED03}"/>
    <dgm:cxn modelId="{705C021B-4DD7-4E5D-89C9-EDEBD5F17379}" type="presOf" srcId="{CE92E143-7827-4B23-958C-F5E2952926EC}" destId="{BE359720-3DA6-45D3-B11C-BC16643AE4C6}" srcOrd="1" destOrd="0" presId="urn:microsoft.com/office/officeart/2005/8/layout/vList4"/>
    <dgm:cxn modelId="{824BE007-D8A8-4BC5-A897-8BE1CC7D6DDF}" type="presOf" srcId="{C693AF90-2E67-4389-9BB6-C5D2CAEEC1FF}" destId="{DD756981-072A-4F78-ABC7-E2A848633815}" srcOrd="1"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876943E5-6311-4C46-B02D-095CFB15C899}" srcId="{8DA69A69-DF68-414D-8EA4-5B891DFFA5AF}" destId="{A7635277-B6AF-417B-AB49-E517FD333C49}" srcOrd="6" destOrd="0" parTransId="{C477E470-852C-42A8-B063-8341FC3C990C}" sibTransId="{71F53B31-01A5-4EDB-848A-6A0AD6C5A84A}"/>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2/14/2017 8:00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4321432"/>
            <a:ext cx="6096000" cy="413676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8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upport.office.com/en-us/article/Connect-to-Microsoft-Azure-Blob-Storage-Power-Query-f8165faa-4589-47b1-86b6-7015b330d13e?ui=en-US&amp;rs=en-US&amp;ad=US&amp;fromAR=1"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ocial.technet.microsoft.com/wiki/contents/articles/2128.azure-and-sql-database-tutorials-tutorial-1-using-azure-web-role-and-azure-table-service.aspx"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en-us/documentation/articles/sql-database-get-started/"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sdn.microsoft.com/en-us/library/hh272693(v=vs.103).aspx" TargetMode="External"/><Relationship Id="rId4" Type="http://schemas.openxmlformats.org/officeDocument/2006/relationships/hyperlink" Target="http://www.connectionstrings.com/sql-azur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us/documentation/articles/storage-dotnet-how-to-use-blob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sdn.microsoft.com/en-us/library/azure/dd179355.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walkthrough-4-train-and-evaluate-model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algorithm-choice/" TargetMode="External"/><Relationship Id="rId7" Type="http://schemas.openxmlformats.org/officeDocument/2006/relationships/hyperlink" Target="https://msdn.microsoft.com/en-us/library/azure/dn905995.aspx"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msdn.microsoft.com/en-us/library/azure/dn905970.aspx" TargetMode="External"/><Relationship Id="rId5" Type="http://schemas.openxmlformats.org/officeDocument/2006/relationships/hyperlink" Target="https://msdn.microsoft.com/en-us/library/azure/dn913055.aspx" TargetMode="External"/><Relationship Id="rId4" Type="http://schemas.openxmlformats.org/officeDocument/2006/relationships/hyperlink" Target="https://msdn.microsoft.com/en-US/library/azure/dn906012.asp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sdn.microsoft.com/en-us/library/azure/dn906026.aspx" TargetMode="External"/><Relationship Id="rId7" Type="http://schemas.openxmlformats.org/officeDocument/2006/relationships/hyperlink" Target="https://msdn.microsoft.com/library/azure/e9ad68a7-e91b-4ae6-800e-b5ee7e22cd17"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msdn.microsoft.com/library/azure/927d65ac-3b50-4694-9903-20f6c1672089" TargetMode="External"/><Relationship Id="rId5" Type="http://schemas.openxmlformats.org/officeDocument/2006/relationships/hyperlink" Target="https://msdn.microsoft.com/library/azure/75fb875d-6b86-4d46-8bcc-74261ade5826" TargetMode="External"/><Relationship Id="rId4" Type="http://schemas.openxmlformats.org/officeDocument/2006/relationships/hyperlink" Target="https://azure.microsoft.com/en-us/documentation/articles/machine-learning-evaluate-model-performance/"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icrosoft.com/en-us/documentation/services/storag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page: </a:t>
            </a:r>
            <a:r>
              <a:rPr lang="en-US" sz="1800" baseline="0" dirty="0">
                <a:hlinkClick r:id="rId3"/>
              </a:rPr>
              <a:t>http://cortanaanalytics.com</a:t>
            </a:r>
            <a:r>
              <a:rPr lang="en-US" sz="1800" baseline="0" dirty="0"/>
              <a:t> </a:t>
            </a:r>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3847566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Access and read through this page: </a:t>
            </a:r>
            <a:r>
              <a:rPr lang="en-US" sz="1800" dirty="0">
                <a:hlinkClick r:id="rId3"/>
              </a:rPr>
              <a:t>https://support.office.com/en-us/article/Connect-to-Microsoft-Azure-Blob-Storage-Power-Query-f8165faa-4589-47b1-86b6-7015b330d13e?ui=en-US&amp;rs=en-US&amp;ad=US&amp;fromAR=1</a:t>
            </a:r>
            <a:r>
              <a:rPr lang="en-US" sz="1800" dirty="0"/>
              <a:t> </a:t>
            </a:r>
          </a:p>
          <a:p>
            <a:pPr marL="228600" indent="-228600">
              <a:buFont typeface="+mj-lt"/>
              <a:buAutoNum type="arabicPeriod"/>
            </a:pPr>
            <a:r>
              <a:rPr lang="en-US" sz="1800" dirty="0"/>
              <a:t>Access and read through this page: </a:t>
            </a:r>
            <a:r>
              <a:rPr lang="en-US" sz="1800" dirty="0">
                <a:hlinkClick r:id="rId4"/>
              </a:rPr>
              <a:t>http://social.technet.microsoft.com/wiki/contents/articles/2128.azure-and-sql-database-tutorials-tutorial-1-using-azure-web-role-and-azure-table-service.aspx</a:t>
            </a:r>
            <a:r>
              <a:rPr lang="en-US" sz="1800" dirty="0"/>
              <a:t>  </a:t>
            </a:r>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4" name="Rectangle 3"/>
          <p:cNvSpPr/>
          <p:nvPr/>
        </p:nvSpPr>
        <p:spPr>
          <a:xfrm>
            <a:off x="381000" y="8790702"/>
            <a:ext cx="3429000" cy="230832"/>
          </a:xfrm>
          <a:prstGeom prst="rect">
            <a:avLst/>
          </a:prstGeom>
        </p:spPr>
        <p:txBody>
          <a:bodyPr>
            <a:spAutoFit/>
          </a:bodyPr>
          <a:lstStyle/>
          <a:p>
            <a:r>
              <a:rPr lang="en-US" sz="900" dirty="0"/>
              <a:t>Data Science Blog: https://buckwoody.wordpress.com/</a:t>
            </a:r>
          </a:p>
        </p:txBody>
      </p:sp>
    </p:spTree>
    <p:extLst>
      <p:ext uri="{BB962C8B-B14F-4D97-AF65-F5344CB8AC3E}">
        <p14:creationId xmlns:p14="http://schemas.microsoft.com/office/powerpoint/2010/main" val="891113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Optional: On your DVSM, you can connect to Azure SQL DB after you open the firewall. </a:t>
            </a:r>
          </a:p>
          <a:p>
            <a:pPr marL="445862" lvl="1" indent="-228600">
              <a:buFont typeface="+mj-lt"/>
              <a:buAutoNum type="arabicPeriod"/>
            </a:pPr>
            <a:r>
              <a:rPr lang="en-US" sz="1800" dirty="0"/>
              <a:t>Read this for creating a database server and database: </a:t>
            </a:r>
            <a:r>
              <a:rPr lang="en-US" sz="1800" dirty="0">
                <a:hlinkClick r:id="rId3"/>
              </a:rPr>
              <a:t>https://azure.microsoft.com/en-us/documentation/articles/sql-database-get-started/</a:t>
            </a:r>
            <a:r>
              <a:rPr lang="en-US" sz="1800" dirty="0"/>
              <a:t>  </a:t>
            </a:r>
          </a:p>
          <a:p>
            <a:pPr marL="445862" lvl="1" indent="-228600">
              <a:buFont typeface="+mj-lt"/>
              <a:buAutoNum type="arabicPeriod"/>
            </a:pPr>
            <a:r>
              <a:rPr lang="en-US" sz="1800" dirty="0"/>
              <a:t>In the portal, find and record your connection strings: </a:t>
            </a:r>
            <a:r>
              <a:rPr lang="en-US" sz="1800" dirty="0">
                <a:hlinkClick r:id="rId4"/>
              </a:rPr>
              <a:t>http://www.connectionstrings.com/sql-azure/</a:t>
            </a:r>
            <a:r>
              <a:rPr lang="en-US" sz="1800" dirty="0"/>
              <a:t>  </a:t>
            </a:r>
          </a:p>
          <a:p>
            <a:pPr marL="445862" lvl="1" indent="-228600">
              <a:buFont typeface="+mj-lt"/>
              <a:buAutoNum type="arabicPeriod"/>
            </a:pPr>
            <a:r>
              <a:rPr lang="en-US" sz="1800" dirty="0"/>
              <a:t>Read this to connect and browse to a database: </a:t>
            </a:r>
            <a:r>
              <a:rPr lang="en-US" sz="1800" dirty="0">
                <a:hlinkClick r:id="rId5"/>
              </a:rPr>
              <a:t>https://msdn.microsoft.com/en-us/library/hh272693%28v=vs.103%29.aspx</a:t>
            </a:r>
            <a:r>
              <a:rPr lang="en-US" sz="1800" dirty="0"/>
              <a:t>  </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7470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Accessing storage using Code: </a:t>
            </a:r>
            <a:r>
              <a:rPr lang="en-US" dirty="0">
                <a:hlinkClick r:id="rId3"/>
              </a:rPr>
              <a:t>https://azure.microsoft.com/en-us/documentation/articles/storage-dotnet-how-to-use-blobs/</a:t>
            </a:r>
            <a:r>
              <a:rPr lang="en-US" dirty="0"/>
              <a:t> </a:t>
            </a:r>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8948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REST Documentation: </a:t>
            </a:r>
            <a:r>
              <a:rPr lang="en-US" sz="1800" dirty="0">
                <a:hlinkClick r:id="rId3"/>
              </a:rPr>
              <a:t>https://msdn.microsoft.com/en-us/library/azure/dd179355.aspx</a:t>
            </a:r>
            <a:r>
              <a:rPr lang="en-US" sz="1800" dirty="0"/>
              <a:t>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4" name="Rectangle 3"/>
          <p:cNvSpPr/>
          <p:nvPr/>
        </p:nvSpPr>
        <p:spPr>
          <a:xfrm>
            <a:off x="381000" y="8790702"/>
            <a:ext cx="3429000" cy="230832"/>
          </a:xfrm>
          <a:prstGeom prst="rect">
            <a:avLst/>
          </a:prstGeom>
        </p:spPr>
        <p:txBody>
          <a:bodyPr>
            <a:spAutoFit/>
          </a:bodyPr>
          <a:lstStyle/>
          <a:p>
            <a:r>
              <a:rPr lang="en-US" sz="900" dirty="0"/>
              <a:t>Data Science Blog: https://buckwoody.wordpress.com/</a:t>
            </a:r>
          </a:p>
        </p:txBody>
      </p:sp>
    </p:spTree>
    <p:extLst>
      <p:ext uri="{BB962C8B-B14F-4D97-AF65-F5344CB8AC3E}">
        <p14:creationId xmlns:p14="http://schemas.microsoft.com/office/powerpoint/2010/main" val="95574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Questions?</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At the</a:t>
            </a:r>
            <a:r>
              <a:rPr lang="en-US" sz="1600" baseline="0" dirty="0"/>
              <a:t> end of this Module, you will:</a:t>
            </a:r>
          </a:p>
          <a:p>
            <a:pPr marL="445862" lvl="1" indent="-228600">
              <a:buFont typeface="+mj-lt"/>
              <a:buAutoNum type="arabicPeriod"/>
            </a:pPr>
            <a:r>
              <a:rPr lang="en-US" sz="1600" baseline="0" dirty="0"/>
              <a:t>Understand how to evaluate the efficacy and performance of an Azure ML experiment</a:t>
            </a:r>
          </a:p>
          <a:p>
            <a:pPr marL="445862" lvl="1" indent="-228600">
              <a:buFont typeface="+mj-lt"/>
              <a:buAutoNum type="arabicPeriod"/>
            </a:pPr>
            <a:r>
              <a:rPr lang="en-US" sz="1600" baseline="0" dirty="0"/>
              <a:t>Understand how to evaluate the efficacy and performance of an MSR ML experiment</a:t>
            </a:r>
          </a:p>
          <a:p>
            <a:pPr marL="445862" lvl="1" indent="-228600">
              <a:buFont typeface="+mj-lt"/>
              <a:buAutoNum type="arabicPeriod"/>
            </a:pPr>
            <a:r>
              <a:rPr lang="en-US" sz="1600" baseline="0" dirty="0"/>
              <a:t>Access and show data from Azure Storage</a:t>
            </a:r>
          </a:p>
          <a:p>
            <a:pPr marL="445862" lvl="1" indent="-228600">
              <a:buFont typeface="+mj-lt"/>
              <a:buAutoNum type="arabicPeriod"/>
            </a:pPr>
            <a:r>
              <a:rPr lang="en-US" sz="1600" baseline="0" dirty="0"/>
              <a:t>Access and Query Azure SQL DB</a:t>
            </a:r>
          </a:p>
          <a:p>
            <a:pPr marL="445862" lvl="1" indent="-228600">
              <a:buFont typeface="+mj-lt"/>
              <a:buAutoNum type="arabicPeriod"/>
            </a:pPr>
            <a:endParaRPr lang="en-US" sz="1600" baseline="0" dirty="0"/>
          </a:p>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7198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6477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This process largely follows the CRISP-DM model: </a:t>
            </a:r>
            <a:r>
              <a:rPr lang="en-US" sz="1800" dirty="0">
                <a:hlinkClick r:id="rId3"/>
              </a:rPr>
              <a:t>http://www.sv-europe.com/crisp-dm-methodology/</a:t>
            </a:r>
            <a:r>
              <a:rPr lang="en-US" sz="1800" dirty="0"/>
              <a:t>  </a:t>
            </a:r>
          </a:p>
          <a:p>
            <a:pPr marL="228600" indent="-228600">
              <a:buFont typeface="+mj-lt"/>
              <a:buAutoNum type="arabicPeriod"/>
            </a:pPr>
            <a:r>
              <a:rPr lang="en-US" sz="1800" dirty="0"/>
              <a:t>It also references the Cortana Intelligence process: </a:t>
            </a:r>
            <a:r>
              <a:rPr lang="en-US" sz="1800" dirty="0">
                <a:hlinkClick r:id="rId4"/>
              </a:rPr>
              <a:t>https://azure.microsoft.com/en-us/documentation/articles/data-science-process-overview/</a:t>
            </a:r>
            <a:r>
              <a:rPr lang="en-US" sz="1800" dirty="0"/>
              <a:t>  </a:t>
            </a:r>
          </a:p>
          <a:p>
            <a:pPr marL="228600" indent="-228600">
              <a:buFont typeface="+mj-lt"/>
              <a:buAutoNum type="arabicPeriod"/>
            </a:pPr>
            <a:r>
              <a:rPr lang="en-US" sz="1800" dirty="0"/>
              <a:t>A complete process diagram</a:t>
            </a:r>
            <a:r>
              <a:rPr lang="en-US" sz="1800" baseline="0" dirty="0"/>
              <a:t> is here: </a:t>
            </a:r>
            <a:r>
              <a:rPr lang="en-US" sz="1800" dirty="0">
                <a:hlinkClick r:id="rId5"/>
              </a:rPr>
              <a:t>https://azure.microsoft.com/en-us/documentation/learning-paths/cortana-analytics-process/</a:t>
            </a:r>
            <a:r>
              <a:rPr lang="en-US" sz="1800" dirty="0"/>
              <a:t> </a:t>
            </a:r>
          </a:p>
          <a:p>
            <a:pPr marL="228600" indent="-228600">
              <a:buFont typeface="+mj-lt"/>
              <a:buAutoNum type="arabicPeriod"/>
            </a:pPr>
            <a:r>
              <a:rPr lang="en-US" sz="1800" dirty="0"/>
              <a:t>Some walkthrough’s of the various services: </a:t>
            </a:r>
            <a:r>
              <a:rPr lang="en-US" sz="1800" dirty="0">
                <a:hlinkClick r:id="rId6"/>
              </a:rPr>
              <a:t>https://azure.microsoft.com/en-us/documentation/articles/data-science-process-walkthroughs/</a:t>
            </a:r>
            <a:r>
              <a:rPr lang="en-US" sz="1800" dirty="0"/>
              <a:t>  </a:t>
            </a:r>
          </a:p>
          <a:p>
            <a:pPr marL="228600" indent="-228600">
              <a:buFont typeface="+mj-lt"/>
              <a:buAutoNum type="arabicPeriod"/>
            </a:pPr>
            <a:r>
              <a:rPr lang="en-US" sz="1800" dirty="0"/>
              <a:t>A</a:t>
            </a:r>
            <a:r>
              <a:rPr lang="en-US" sz="1800" baseline="0" dirty="0"/>
              <a:t>n integrated process and toolset allows for a more close-to-intent deployment</a:t>
            </a:r>
          </a:p>
          <a:p>
            <a:pPr marL="228600" indent="-228600">
              <a:buFont typeface="+mj-lt"/>
              <a:buAutoNum type="arabicPeriod"/>
            </a:pPr>
            <a:r>
              <a:rPr lang="en-US" sz="1800" baseline="0" dirty="0"/>
              <a:t>Iterations are required to close in on the solution – but are harder </a:t>
            </a:r>
            <a:r>
              <a:rPr lang="en-US" sz="1800" baseline="0" dirty="0" err="1"/>
              <a:t>tio</a:t>
            </a:r>
            <a:r>
              <a:rPr lang="en-US" sz="1800" baseline="0" dirty="0"/>
              <a:t> management and monitor</a:t>
            </a:r>
            <a:endParaRPr lang="en-US" sz="1800" dirty="0"/>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11587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4320" y="4217670"/>
            <a:ext cx="6297930" cy="4594860"/>
          </a:xfrm>
        </p:spPr>
        <p:txBody>
          <a:bodyPr/>
          <a:lstStyle/>
          <a:p>
            <a:pPr marL="228600" indent="-228600">
              <a:buFont typeface="+mj-lt"/>
              <a:buAutoNum type="arabicPeriod"/>
            </a:pPr>
            <a:r>
              <a:rPr lang="en-US" sz="1200" dirty="0"/>
              <a:t>Platform and Storage: Microsoft Azure – </a:t>
            </a:r>
            <a:r>
              <a:rPr lang="en-US" sz="1200" dirty="0">
                <a:hlinkClick r:id="rId3"/>
              </a:rPr>
              <a:t>http://microsoftazure.com</a:t>
            </a:r>
            <a:r>
              <a:rPr lang="en-US" sz="1200" dirty="0"/>
              <a:t>  Storage: </a:t>
            </a:r>
            <a:r>
              <a:rPr lang="en-US" sz="1200" dirty="0">
                <a:hlinkClick r:id="rId4"/>
              </a:rPr>
              <a:t>https://azure.microsoft.com/en-us/documentation/services/storage/</a:t>
            </a:r>
            <a:r>
              <a:rPr lang="en-US" sz="1200" dirty="0"/>
              <a:t>  </a:t>
            </a:r>
            <a:r>
              <a:rPr lang="en-US" sz="1200" b="1" dirty="0"/>
              <a:t>(Host It)</a:t>
            </a:r>
          </a:p>
          <a:p>
            <a:pPr marL="228600" indent="-228600">
              <a:buFont typeface="+mj-lt"/>
              <a:buAutoNum type="arabicPeriod"/>
            </a:pPr>
            <a:r>
              <a:rPr lang="en-US" sz="1200" dirty="0"/>
              <a:t>Azure Data Catalog: </a:t>
            </a:r>
            <a:r>
              <a:rPr lang="en-US" sz="1200" dirty="0">
                <a:hlinkClick r:id="rId5"/>
              </a:rPr>
              <a:t>http://azure.microsoft.com/en-us/services/data-catalog</a:t>
            </a:r>
            <a:r>
              <a:rPr lang="en-US" sz="1200" dirty="0"/>
              <a:t>  </a:t>
            </a:r>
            <a:r>
              <a:rPr lang="en-US" sz="12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dirty="0"/>
              <a:t>Azure Data Factory: </a:t>
            </a:r>
            <a:r>
              <a:rPr lang="en-US" sz="1200" dirty="0">
                <a:hlinkClick r:id="rId6"/>
              </a:rPr>
              <a:t>http://azure.microsoft.com/en-us/services/data-factory/</a:t>
            </a:r>
            <a:r>
              <a:rPr lang="en-US" sz="1200" dirty="0"/>
              <a:t>   </a:t>
            </a:r>
            <a:r>
              <a:rPr lang="en-US" sz="1200" b="1" dirty="0"/>
              <a:t>(Move It)</a:t>
            </a:r>
          </a:p>
          <a:p>
            <a:pPr marL="228600" indent="-228600">
              <a:buFont typeface="+mj-lt"/>
              <a:buAutoNum type="arabicPeriod"/>
            </a:pPr>
            <a:r>
              <a:rPr lang="en-US" sz="1200" dirty="0"/>
              <a:t>Azure Event Hubs: </a:t>
            </a:r>
            <a:r>
              <a:rPr lang="en-US" sz="1200" dirty="0">
                <a:hlinkClick r:id="rId7"/>
              </a:rPr>
              <a:t>http://azure.microsoft.com/en-us/services/event-hubs/</a:t>
            </a:r>
            <a:r>
              <a:rPr lang="en-US" sz="1200" dirty="0"/>
              <a:t>  </a:t>
            </a:r>
            <a:r>
              <a:rPr lang="en-US" sz="1200" b="1" dirty="0"/>
              <a:t>(Bring It)</a:t>
            </a:r>
          </a:p>
          <a:p>
            <a:pPr marL="228600" indent="-228600">
              <a:buFont typeface="+mj-lt"/>
              <a:buAutoNum type="arabicPeriod"/>
            </a:pPr>
            <a:r>
              <a:rPr lang="en-US" sz="1200" dirty="0"/>
              <a:t>Azure Data Lake: </a:t>
            </a:r>
            <a:r>
              <a:rPr lang="en-US" sz="1200" dirty="0">
                <a:hlinkClick r:id="rId8"/>
              </a:rPr>
              <a:t>http://azure.microsoft.com/en-us/campaigns/data-lake/</a:t>
            </a:r>
            <a:r>
              <a:rPr lang="en-US" sz="1200" dirty="0"/>
              <a:t>  </a:t>
            </a:r>
            <a:r>
              <a:rPr lang="en-US" sz="1200" b="1" dirty="0"/>
              <a:t>(Store It)</a:t>
            </a:r>
          </a:p>
          <a:p>
            <a:pPr marL="228600" indent="-228600">
              <a:buFont typeface="+mj-lt"/>
              <a:buAutoNum type="arabicPeriod"/>
            </a:pPr>
            <a:r>
              <a:rPr lang="en-US" sz="1200" dirty="0"/>
              <a:t>Azure </a:t>
            </a:r>
            <a:r>
              <a:rPr lang="en-US" sz="1200" dirty="0" err="1"/>
              <a:t>DocumentDB</a:t>
            </a:r>
            <a:r>
              <a:rPr lang="en-US" sz="1200" dirty="0"/>
              <a:t>: </a:t>
            </a:r>
            <a:r>
              <a:rPr lang="en-US" sz="1200" dirty="0">
                <a:hlinkClick r:id="rId9"/>
              </a:rPr>
              <a:t>https://azure.microsoft.com/en-us/services/documentdb/</a:t>
            </a:r>
            <a:r>
              <a:rPr lang="en-US" sz="1200" dirty="0"/>
              <a:t> , Azure SQL Data Warehouse: </a:t>
            </a:r>
            <a:r>
              <a:rPr lang="en-US" sz="1200" dirty="0">
                <a:hlinkClick r:id="rId10"/>
              </a:rPr>
              <a:t>http://azure.microsoft.com/en-us/services/sql-data-warehouse/</a:t>
            </a:r>
            <a:r>
              <a:rPr lang="en-US" sz="1200" dirty="0"/>
              <a:t>  </a:t>
            </a:r>
            <a:r>
              <a:rPr lang="en-US" sz="1200" b="1" dirty="0"/>
              <a:t>(Relate It)</a:t>
            </a:r>
          </a:p>
          <a:p>
            <a:pPr marL="228600" indent="-228600">
              <a:buFont typeface="+mj-lt"/>
              <a:buAutoNum type="arabicPeriod"/>
            </a:pPr>
            <a:r>
              <a:rPr lang="en-US" sz="1200" dirty="0"/>
              <a:t>Azure Machine Learning: </a:t>
            </a:r>
            <a:r>
              <a:rPr lang="en-US" sz="1200" dirty="0">
                <a:hlinkClick r:id="rId11"/>
              </a:rPr>
              <a:t>http://azure.microsoft.com/en-us/services/machine-learning/</a:t>
            </a:r>
            <a:r>
              <a:rPr lang="en-US" sz="1200" dirty="0"/>
              <a:t>  </a:t>
            </a:r>
            <a:r>
              <a:rPr lang="en-US" sz="1200" b="1" dirty="0"/>
              <a:t>(Learn It)</a:t>
            </a:r>
          </a:p>
          <a:p>
            <a:pPr marL="228600" indent="-228600">
              <a:buFont typeface="+mj-lt"/>
              <a:buAutoNum type="arabicPeriod"/>
            </a:pPr>
            <a:r>
              <a:rPr lang="en-US" sz="1200" dirty="0"/>
              <a:t>Azure HDInsight: </a:t>
            </a:r>
            <a:r>
              <a:rPr lang="en-US" sz="1200" dirty="0">
                <a:hlinkClick r:id="rId12"/>
              </a:rPr>
              <a:t>http://azure.microsoft.com/en-us/services/hdinsight/</a:t>
            </a:r>
            <a:r>
              <a:rPr lang="en-US" sz="1200" dirty="0"/>
              <a:t>  </a:t>
            </a:r>
            <a:r>
              <a:rPr lang="en-US" sz="1200" b="1" dirty="0"/>
              <a:t>(Scale It)</a:t>
            </a:r>
          </a:p>
          <a:p>
            <a:pPr marL="228600" indent="-228600">
              <a:buFont typeface="+mj-lt"/>
              <a:buAutoNum type="arabicPeriod"/>
            </a:pPr>
            <a:r>
              <a:rPr lang="en-US" sz="1200" dirty="0"/>
              <a:t>Azure Stream Analytics: </a:t>
            </a:r>
            <a:r>
              <a:rPr lang="en-US" sz="1200" dirty="0">
                <a:hlinkClick r:id="rId13"/>
              </a:rPr>
              <a:t>http://azure.microsoft.com/en-us/services/stream-analytics/</a:t>
            </a:r>
            <a:r>
              <a:rPr lang="en-US" sz="1200" dirty="0"/>
              <a:t>  </a:t>
            </a:r>
            <a:r>
              <a:rPr lang="en-US" sz="1200" b="1" dirty="0"/>
              <a:t>(Stream It) </a:t>
            </a:r>
          </a:p>
          <a:p>
            <a:pPr marL="228600" indent="-228600">
              <a:buFont typeface="+mj-lt"/>
              <a:buAutoNum type="arabicPeriod"/>
            </a:pPr>
            <a:r>
              <a:rPr lang="en-US" sz="1200" dirty="0"/>
              <a:t>Power BI: </a:t>
            </a:r>
            <a:r>
              <a:rPr lang="en-US" sz="1200" dirty="0">
                <a:hlinkClick r:id="rId14"/>
              </a:rPr>
              <a:t>https://powerbi.microsoft.com/</a:t>
            </a:r>
            <a:r>
              <a:rPr lang="en-US" sz="1200" dirty="0"/>
              <a:t>  </a:t>
            </a:r>
            <a:r>
              <a:rPr lang="en-US" sz="1200" b="1" dirty="0"/>
              <a:t>(See It)</a:t>
            </a:r>
          </a:p>
          <a:p>
            <a:pPr marL="228600" indent="-228600">
              <a:buFont typeface="+mj-lt"/>
              <a:buAutoNum type="arabicPeriod"/>
            </a:pPr>
            <a:r>
              <a:rPr lang="en-US" sz="1200" dirty="0"/>
              <a:t>Cortana: </a:t>
            </a:r>
            <a:r>
              <a:rPr lang="en-US" sz="1200" dirty="0">
                <a:hlinkClick r:id="rId15"/>
              </a:rPr>
              <a:t>http://blogs.windows.com/buildingapps/2014/09/23/cortana-integration-and-speech-recognition-new-code-samples/</a:t>
            </a:r>
            <a:r>
              <a:rPr lang="en-US" sz="1200" dirty="0"/>
              <a:t>  and </a:t>
            </a:r>
            <a:r>
              <a:rPr lang="en-US" sz="1200" dirty="0">
                <a:hlinkClick r:id="rId16"/>
              </a:rPr>
              <a:t>https://blogs.windows.com/buildingapps/2015/08/25/using-cortana-to-interact-with-your-customers-10-by-10/</a:t>
            </a:r>
            <a:r>
              <a:rPr lang="en-US" sz="1200" dirty="0"/>
              <a:t> and </a:t>
            </a:r>
            <a:r>
              <a:rPr lang="en-US" sz="1200" dirty="0">
                <a:hlinkClick r:id="rId17"/>
              </a:rPr>
              <a:t>https://developer.microsoft.com/en-us/Cortana</a:t>
            </a:r>
            <a:r>
              <a:rPr lang="en-US" sz="1200" dirty="0"/>
              <a:t>   </a:t>
            </a:r>
            <a:r>
              <a:rPr lang="en-US" sz="1200" b="1" dirty="0"/>
              <a:t>(Say It)</a:t>
            </a:r>
            <a:endParaRPr lang="en-US" sz="1200" b="0" dirty="0"/>
          </a:p>
          <a:p>
            <a:pPr marL="228600" indent="-228600">
              <a:buFont typeface="+mj-lt"/>
              <a:buAutoNum type="arabicPeriod"/>
            </a:pPr>
            <a:r>
              <a:rPr lang="en-US" sz="1200" b="0" dirty="0"/>
              <a:t>Cognitive Services: </a:t>
            </a:r>
            <a:r>
              <a:rPr lang="en-US" sz="1200" b="0" dirty="0">
                <a:hlinkClick r:id="rId18"/>
              </a:rPr>
              <a:t>https://www.microsoft.com/cognitive-services</a:t>
            </a:r>
            <a:r>
              <a:rPr lang="en-US" sz="1200" b="0" dirty="0"/>
              <a:t>  </a:t>
            </a:r>
          </a:p>
          <a:p>
            <a:pPr marL="228600" indent="-228600">
              <a:buFont typeface="+mj-lt"/>
              <a:buAutoNum type="arabicPeriod"/>
            </a:pPr>
            <a:r>
              <a:rPr lang="en-US" sz="1200" b="0" dirty="0"/>
              <a:t>Bot Framework: </a:t>
            </a:r>
            <a:r>
              <a:rPr lang="en-US" sz="1200" b="0" dirty="0">
                <a:hlinkClick r:id="rId19"/>
              </a:rPr>
              <a:t>https://dev.botframework.com/</a:t>
            </a:r>
            <a:r>
              <a:rPr lang="en-US" sz="1200" b="0" dirty="0"/>
              <a:t>  </a:t>
            </a:r>
          </a:p>
          <a:p>
            <a:pPr marL="228600" indent="-228600">
              <a:buFont typeface="+mj-lt"/>
              <a:buAutoNum type="arabicPeriod"/>
            </a:pPr>
            <a:r>
              <a:rPr lang="en-US" sz="1200" dirty="0"/>
              <a:t>All of the components within the suite: </a:t>
            </a:r>
            <a:r>
              <a:rPr lang="en-US" sz="1200" dirty="0">
                <a:hlinkClick r:id="rId20"/>
              </a:rPr>
              <a:t>https://www.microsoft.com/en-us/server-cloud/cortana-intelligence-suite/what-is-cortana-intelligence.aspx</a:t>
            </a:r>
            <a:r>
              <a:rPr lang="en-US" sz="1200" dirty="0"/>
              <a:t>  </a:t>
            </a:r>
          </a:p>
          <a:p>
            <a:pPr marL="228600" indent="-228600">
              <a:buFont typeface="+mj-lt"/>
              <a:buAutoNum type="arabicPeriod"/>
            </a:pPr>
            <a:r>
              <a:rPr lang="en-US" sz="1200" dirty="0"/>
              <a:t>What can I do with it? </a:t>
            </a:r>
            <a:r>
              <a:rPr lang="en-US" sz="1200" dirty="0">
                <a:hlinkClick r:id="rId21"/>
              </a:rPr>
              <a:t>https://gallery.cortanaintelligence.com/</a:t>
            </a:r>
            <a:r>
              <a:rPr lang="en-US" sz="1200" dirty="0"/>
              <a:t>  </a:t>
            </a:r>
          </a:p>
          <a:p>
            <a:pPr marL="228600" indent="-228600">
              <a:buFont typeface="+mj-lt"/>
              <a:buAutoNum type="arabicPeriod"/>
            </a:pPr>
            <a:r>
              <a:rPr lang="en-US" sz="1200" dirty="0"/>
              <a:t>Getting</a:t>
            </a:r>
            <a:r>
              <a:rPr lang="en-US" sz="1200" baseline="0" dirty="0"/>
              <a:t> Started Quickly: </a:t>
            </a:r>
            <a:r>
              <a:rPr lang="en-US" sz="1200" baseline="0" dirty="0">
                <a:hlinkClick r:id="rId22"/>
              </a:rPr>
              <a:t>https://caqs.azure.net/#gallery</a:t>
            </a:r>
            <a:r>
              <a:rPr lang="en-US" sz="1200" baseline="0" dirty="0"/>
              <a:t>  </a:t>
            </a:r>
            <a:endParaRPr lang="en-US" sz="1200" dirty="0"/>
          </a:p>
          <a:p>
            <a:pPr marL="228600" indent="-228600">
              <a:buFont typeface="+mj-lt"/>
              <a:buAutoNum type="arabicPeriod"/>
            </a:pPr>
            <a:endParaRPr lang="en-US" sz="1200" b="0" dirty="0"/>
          </a:p>
          <a:p>
            <a:pPr marL="228600" indent="-228600">
              <a:buFont typeface="+mj-lt"/>
              <a:buAutoNum type="arabicPeriod"/>
            </a:pPr>
            <a:endParaRPr lang="en-US" sz="12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24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Train and Evaluate your Model: </a:t>
            </a:r>
            <a:r>
              <a:rPr lang="en-US" dirty="0">
                <a:hlinkClick r:id="rId3"/>
              </a:rPr>
              <a:t>https://azure.microsoft.com/en-us/documentation/articles/machine-learning-walkthrough-4-train-and-evaluate-models/</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41949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marR="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hlinkClick r:id="rId3"/>
              </a:rPr>
              <a:t>https://azure.microsoft.com/en-us/documentation/articles/machine-learning-algorithm-choice/</a:t>
            </a:r>
            <a:r>
              <a:rPr lang="en-US" dirty="0"/>
              <a:t> </a:t>
            </a:r>
          </a:p>
          <a:p>
            <a:pPr marL="228600" indent="-228600">
              <a:buFont typeface="+mj-lt"/>
              <a:buAutoNum type="arabicPeriod"/>
            </a:pPr>
            <a:r>
              <a:rPr lang="en-US" dirty="0">
                <a:hlinkClick r:id="rId4"/>
              </a:rPr>
              <a:t>https://msdn.microsoft.com/en-US/library/azure/dn906012.aspx</a:t>
            </a:r>
            <a:r>
              <a:rPr lang="en-US" dirty="0"/>
              <a:t> </a:t>
            </a:r>
          </a:p>
          <a:p>
            <a:pPr marL="228600" indent="-228600">
              <a:buFont typeface="+mj-lt"/>
              <a:buAutoNum type="arabicPeriod"/>
            </a:pPr>
            <a:r>
              <a:rPr lang="en-US" dirty="0">
                <a:hlinkClick r:id="rId5"/>
              </a:rPr>
              <a:t>https://msdn.microsoft.com/en-us/library/azure/dn913055.aspx</a:t>
            </a:r>
            <a:r>
              <a:rPr lang="en-US" dirty="0"/>
              <a:t> </a:t>
            </a:r>
          </a:p>
          <a:p>
            <a:pPr marL="228600" indent="-228600">
              <a:buFont typeface="+mj-lt"/>
              <a:buAutoNum type="arabicPeriod"/>
            </a:pPr>
            <a:r>
              <a:rPr lang="en-US" dirty="0">
                <a:hlinkClick r:id="rId5"/>
              </a:rPr>
              <a:t>https://msdn.microsoft.com/en-us/library/azure/dn913055.aspx</a:t>
            </a:r>
            <a:r>
              <a:rPr lang="en-US" dirty="0"/>
              <a:t> </a:t>
            </a:r>
          </a:p>
          <a:p>
            <a:pPr marL="228600" indent="-228600">
              <a:buFont typeface="+mj-lt"/>
              <a:buAutoNum type="arabicPeriod"/>
            </a:pPr>
            <a:r>
              <a:rPr lang="en-US" dirty="0">
                <a:hlinkClick r:id="rId6"/>
              </a:rPr>
              <a:t>https://msdn.microsoft.com/en-us/library/azure/dn905970.aspx</a:t>
            </a:r>
            <a:r>
              <a:rPr lang="en-US" dirty="0"/>
              <a:t> </a:t>
            </a:r>
          </a:p>
          <a:p>
            <a:pPr marL="228600" indent="-228600">
              <a:buFont typeface="+mj-lt"/>
              <a:buAutoNum type="arabicPeriod"/>
            </a:pPr>
            <a:r>
              <a:rPr lang="en-US" dirty="0">
                <a:hlinkClick r:id="rId7"/>
              </a:rPr>
              <a:t>https://msdn.microsoft.com/en-us/library/azure/dn905995.aspx</a:t>
            </a:r>
            <a:r>
              <a:rPr lang="en-US" dirty="0"/>
              <a:t> </a:t>
            </a:r>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774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dirty="0">
                <a:hlinkClick r:id="rId3"/>
              </a:rPr>
              <a:t>Simple explanation</a:t>
            </a:r>
            <a:r>
              <a:rPr lang="en-US" baseline="0" dirty="0">
                <a:hlinkClick r:id="rId3"/>
              </a:rPr>
              <a:t> of the ROC Curve: http://blog.revolutionanalytics.com/2016/08/roc-curves-in-two-lines-of-code.html </a:t>
            </a:r>
            <a:endParaRPr lang="en-US" dirty="0">
              <a:hlinkClick r:id="rId3"/>
            </a:endParaRPr>
          </a:p>
          <a:p>
            <a:pPr marL="228600" indent="-228600">
              <a:buFont typeface="+mj-lt"/>
              <a:buAutoNum type="arabicPeriod"/>
            </a:pPr>
            <a:r>
              <a:rPr lang="en-US" dirty="0">
                <a:hlinkClick r:id="rId3"/>
              </a:rPr>
              <a:t>https://msdn.microsoft.com/en-us/library/azure/dn906026.aspx</a:t>
            </a:r>
            <a:r>
              <a:rPr lang="en-US" dirty="0"/>
              <a:t> </a:t>
            </a:r>
          </a:p>
          <a:p>
            <a:pPr marL="228600" indent="-228600">
              <a:buFont typeface="+mj-lt"/>
              <a:buAutoNum type="arabicPeriod"/>
            </a:pPr>
            <a:r>
              <a:rPr lang="en-US" dirty="0">
                <a:hlinkClick r:id="rId4"/>
              </a:rPr>
              <a:t>https://azure.microsoft.com/en-us/documentation/articles/machine-learning-evaluate-model-performance/</a:t>
            </a:r>
            <a:r>
              <a:rPr lang="en-US" dirty="0"/>
              <a:t>  </a:t>
            </a:r>
          </a:p>
          <a:p>
            <a:pPr marL="228600" indent="-228600">
              <a:buFont typeface="+mj-lt"/>
              <a:buAutoNum type="arabicPeriod"/>
            </a:pPr>
            <a:r>
              <a:rPr lang="en-US" dirty="0">
                <a:hlinkClick r:id="rId5"/>
              </a:rPr>
              <a:t>https://msdn.microsoft.com/library/azure/75fb875d-6b86-4d46-8bcc-74261ade5826</a:t>
            </a:r>
            <a:r>
              <a:rPr lang="en-US" dirty="0"/>
              <a:t> </a:t>
            </a:r>
          </a:p>
          <a:p>
            <a:pPr marL="228600" indent="-228600">
              <a:buFont typeface="+mj-lt"/>
              <a:buAutoNum type="arabicPeriod"/>
            </a:pPr>
            <a:r>
              <a:rPr lang="en-US" dirty="0">
                <a:hlinkClick r:id="rId6"/>
              </a:rPr>
              <a:t>https://msdn.microsoft.com/library/azure/927d65ac-3b50-4694-9903-20f6c1672089</a:t>
            </a:r>
            <a:r>
              <a:rPr lang="en-US" dirty="0"/>
              <a:t> </a:t>
            </a:r>
          </a:p>
          <a:p>
            <a:pPr marL="228600" indent="-228600">
              <a:buFont typeface="+mj-lt"/>
              <a:buAutoNum type="arabicPeriod"/>
            </a:pPr>
            <a:r>
              <a:rPr lang="en-US" dirty="0">
                <a:hlinkClick r:id="rId7"/>
              </a:rPr>
              <a:t>https://msdn.microsoft.com/library/azure/e9ad68a7-e91b-4ae6-800e-b5ee7e22cd17</a:t>
            </a:r>
            <a:r>
              <a:rPr lang="en-US" dirty="0"/>
              <a:t> </a:t>
            </a:r>
          </a:p>
          <a:p>
            <a:pPr marL="228600" indent="-228600">
              <a:buFont typeface="+mj-lt"/>
              <a:buAutoNum type="arabicPeriod"/>
            </a:pP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86764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Working with Azure Storage: </a:t>
            </a:r>
            <a:r>
              <a:rPr lang="en-US" dirty="0">
                <a:hlinkClick r:id="rId3"/>
              </a:rPr>
              <a:t>https://azure.microsoft.com/en-us/documentation/services/storage/</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6284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6956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42361254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18617487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7851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288090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250261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52456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24801859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57603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9482037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823719347"/>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653118951"/>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133793834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5773336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4458172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95713599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732887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5183034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41971414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9076592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882835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393986375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5988196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969786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501398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6030389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880039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4356647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4075605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95609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6160658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313519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4547719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7606114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341921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7876351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2464642213"/>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40635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88602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20589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8357498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519182"/>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75648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996501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9.emf"/><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oleObject" Target="../embeddings/oleObject1.bin"/><Relationship Id="rId2" Type="http://schemas.openxmlformats.org/officeDocument/2006/relationships/slideLayout" Target="../slideLayouts/slideLayout21.xml"/><Relationship Id="rId16" Type="http://schemas.openxmlformats.org/officeDocument/2006/relationships/tags" Target="../tags/tag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vmlDrawing" Target="../drawings/vmlDrawing1.v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47" r:id="rId1"/>
    <p:sldLayoutId id="2147484256" r:id="rId2"/>
    <p:sldLayoutId id="2147484257" r:id="rId3"/>
    <p:sldLayoutId id="2147484268" r:id="rId4"/>
    <p:sldLayoutId id="2147484372" r:id="rId5"/>
    <p:sldLayoutId id="2147484373" r:id="rId6"/>
    <p:sldLayoutId id="2147484374"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8"/>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874338330"/>
      </p:ext>
    </p:extLst>
  </p:cSld>
  <p:clrMap bg1="lt1" tx1="dk1" bg2="lt2" tx2="dk2" accent1="accent1" accent2="accent2" accent3="accent3" accent4="accent4" accent5="accent5" accent6="accent6" hlink="hlink" folHlink="folHlink"/>
  <p:sldLayoutIdLst>
    <p:sldLayoutId id="2147484376" r:id="rId1"/>
    <p:sldLayoutId id="2147484377" r:id="rId2"/>
    <p:sldLayoutId id="2147484378" r:id="rId3"/>
    <p:sldLayoutId id="2147484379" r:id="rId4"/>
    <p:sldLayoutId id="2147484381" r:id="rId5"/>
    <p:sldLayoutId id="2147484382"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940584025"/>
      </p:ext>
    </p:extLst>
  </p:cSld>
  <p:clrMap bg1="lt1" tx1="dk1" bg2="lt2" tx2="dk2" accent1="accent1" accent2="accent2" accent3="accent3" accent4="accent4" accent5="accent5" accent6="accent6" hlink="hlink" folHlink="folHlink"/>
  <p:sldLayoutIdLst>
    <p:sldLayoutId id="2147484384" r:id="rId1"/>
    <p:sldLayoutId id="2147484385" r:id="rId2"/>
    <p:sldLayoutId id="2147484386" r:id="rId3"/>
    <p:sldLayoutId id="2147484387" r:id="rId4"/>
    <p:sldLayoutId id="2147484388" r:id="rId5"/>
    <p:sldLayoutId id="2147484389"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32"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3165041929"/>
      </p:ext>
    </p:extLst>
  </p:cSld>
  <p:clrMap bg1="lt1" tx1="dk1" bg2="lt2" tx2="dk2" accent1="accent1" accent2="accent2" accent3="accent3" accent4="accent4" accent5="accent5" accent6="accent6" hlink="hlink" folHlink="folHlink"/>
  <p:sldLayoutIdLst>
    <p:sldLayoutId id="2147484391" r:id="rId1"/>
    <p:sldLayoutId id="2147484392" r:id="rId2"/>
    <p:sldLayoutId id="2147484393" r:id="rId3"/>
    <p:sldLayoutId id="2147484394" r:id="rId4"/>
    <p:sldLayoutId id="2147484395" r:id="rId5"/>
    <p:sldLayoutId id="2147484396" r:id="rId6"/>
    <p:sldLayoutId id="2147484397" r:id="rId7"/>
    <p:sldLayoutId id="2147484398" r:id="rId8"/>
    <p:sldLayoutId id="2147484399" r:id="rId9"/>
    <p:sldLayoutId id="2147484400" r:id="rId10"/>
    <p:sldLayoutId id="2147484401" r:id="rId11"/>
    <p:sldLayoutId id="2147484402" r:id="rId12"/>
    <p:sldLayoutId id="2147484403"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2/14/2017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612689175"/>
      </p:ext>
    </p:extLst>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 id="2147484416"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581970414"/>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slideLayout" Target="../slideLayouts/slideLayout25.xml"/><Relationship Id="rId7" Type="http://schemas.openxmlformats.org/officeDocument/2006/relationships/image" Target="../media/image18.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20.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4.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4.emf"/></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2056"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Foundations – Evaluating the Model</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916139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1450"/>
            <a:ext cx="11888788" cy="917575"/>
          </a:xfrm>
        </p:spPr>
        <p:txBody>
          <a:bodyPr/>
          <a:lstStyle/>
          <a:p>
            <a:r>
              <a:rPr lang="en-US" sz="5400" dirty="0"/>
              <a:t>Options for Data Access</a:t>
            </a:r>
          </a:p>
        </p:txBody>
      </p:sp>
      <p:sp>
        <p:nvSpPr>
          <p:cNvPr id="3" name="Rectangle 2"/>
          <p:cNvSpPr/>
          <p:nvPr/>
        </p:nvSpPr>
        <p:spPr>
          <a:xfrm>
            <a:off x="514235" y="1858271"/>
            <a:ext cx="8711776" cy="3046988"/>
          </a:xfrm>
          <a:prstGeom prst="rect">
            <a:avLst/>
          </a:prstGeom>
        </p:spPr>
        <p:txBody>
          <a:bodyPr wrap="square">
            <a:spAutoFit/>
          </a:bodyPr>
          <a:lstStyle/>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Power BI / Excel </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Query Tools</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Code</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3</a:t>
            </a:r>
            <a:r>
              <a:rPr lang="en-US" sz="4800" baseline="30000" dirty="0">
                <a:solidFill>
                  <a:srgbClr val="002864"/>
                </a:solidFill>
                <a:cs typeface="Times New Roman" panose="02020603050405020304" pitchFamily="18" charset="0"/>
              </a:rPr>
              <a:t>rd</a:t>
            </a:r>
            <a:r>
              <a:rPr lang="en-US" sz="4800" dirty="0">
                <a:solidFill>
                  <a:srgbClr val="002864"/>
                </a:solidFill>
                <a:cs typeface="Times New Roman" panose="02020603050405020304" pitchFamily="18" charset="0"/>
              </a:rPr>
              <a:t> Party</a:t>
            </a:r>
            <a:endParaRPr lang="en-US" sz="4800" dirty="0">
              <a:solidFill>
                <a:srgbClr val="00B050"/>
              </a:solidFill>
            </a:endParaRPr>
          </a:p>
        </p:txBody>
      </p:sp>
    </p:spTree>
    <p:extLst>
      <p:ext uri="{BB962C8B-B14F-4D97-AF65-F5344CB8AC3E}">
        <p14:creationId xmlns:p14="http://schemas.microsoft.com/office/powerpoint/2010/main" val="34026791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Connecting to an Azure SQL Database</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6500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3: </a:t>
            </a:r>
            <a:br>
              <a:rPr lang="en-US" dirty="0"/>
            </a:br>
            <a:r>
              <a:rPr lang="en-US" sz="4400" dirty="0"/>
              <a:t>Accessing Data from API-based Sources</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9450364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1450"/>
            <a:ext cx="11888788" cy="917575"/>
          </a:xfrm>
        </p:spPr>
        <p:txBody>
          <a:bodyPr/>
          <a:lstStyle/>
          <a:p>
            <a:r>
              <a:rPr lang="en-US" sz="5400" dirty="0"/>
              <a:t>Options for Data Sourcing</a:t>
            </a:r>
          </a:p>
        </p:txBody>
      </p:sp>
      <p:sp>
        <p:nvSpPr>
          <p:cNvPr id="3" name="Rectangle 2"/>
          <p:cNvSpPr/>
          <p:nvPr/>
        </p:nvSpPr>
        <p:spPr>
          <a:xfrm>
            <a:off x="2196279" y="2219516"/>
            <a:ext cx="8711776" cy="2308324"/>
          </a:xfrm>
          <a:prstGeom prst="rect">
            <a:avLst/>
          </a:prstGeom>
        </p:spPr>
        <p:txBody>
          <a:bodyPr wrap="square">
            <a:spAutoFit/>
          </a:bodyPr>
          <a:lstStyle/>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API Sources</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Storage Sources</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Coding access (REST)</a:t>
            </a:r>
            <a:endParaRPr lang="en-US" sz="4800" dirty="0">
              <a:solidFill>
                <a:srgbClr val="00B050"/>
              </a:solidFill>
            </a:endParaRPr>
          </a:p>
        </p:txBody>
      </p:sp>
    </p:spTree>
    <p:extLst>
      <p:ext uri="{BB962C8B-B14F-4D97-AF65-F5344CB8AC3E}">
        <p14:creationId xmlns:p14="http://schemas.microsoft.com/office/powerpoint/2010/main" val="24313707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4450580" y="978046"/>
            <a:ext cx="7514284" cy="500136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to evaluate the efficacy and performance of an Azure ML experiment</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to evaluate the efficacy and performance of an MSR ML experiment</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Access and show data from Azure Storage</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Access and Query Azure SQL DB</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6764" y="1803064"/>
            <a:ext cx="7514284" cy="562205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3200" dirty="0">
                <a:solidFill>
                  <a:srgbClr val="00B050"/>
                </a:solidFill>
                <a:latin typeface="Segoe UI Light"/>
              </a:rPr>
              <a:t>Understand how to evaluate the efficacy and performance of an Azure ML experiment</a:t>
            </a:r>
          </a:p>
          <a:p>
            <a:pPr marL="514350" indent="-514350">
              <a:lnSpc>
                <a:spcPct val="100000"/>
              </a:lnSpc>
              <a:spcBef>
                <a:spcPts val="1000"/>
              </a:spcBef>
              <a:buAutoNum type="arabicPeriod"/>
            </a:pPr>
            <a:r>
              <a:rPr lang="en-US" sz="3200" dirty="0">
                <a:solidFill>
                  <a:srgbClr val="00B050"/>
                </a:solidFill>
                <a:latin typeface="Segoe UI Light"/>
              </a:rPr>
              <a:t>Understand how to evaluate the efficacy and performance of an MSR ML experiment</a:t>
            </a:r>
          </a:p>
          <a:p>
            <a:pPr marL="514350" indent="-514350">
              <a:lnSpc>
                <a:spcPct val="100000"/>
              </a:lnSpc>
              <a:spcBef>
                <a:spcPts val="1000"/>
              </a:spcBef>
              <a:buAutoNum type="arabicPeriod"/>
            </a:pPr>
            <a:r>
              <a:rPr lang="en-US" sz="3200" dirty="0">
                <a:solidFill>
                  <a:srgbClr val="00B050"/>
                </a:solidFill>
                <a:latin typeface="Segoe UI Light"/>
              </a:rPr>
              <a:t>Access and show data from Azure Storage</a:t>
            </a:r>
          </a:p>
          <a:p>
            <a:pPr marL="514350" indent="-514350">
              <a:lnSpc>
                <a:spcPct val="100000"/>
              </a:lnSpc>
              <a:spcBef>
                <a:spcPts val="1000"/>
              </a:spcBef>
              <a:buAutoNum type="arabicPeriod"/>
            </a:pPr>
            <a:r>
              <a:rPr lang="en-US" sz="3200" dirty="0">
                <a:solidFill>
                  <a:srgbClr val="00B050"/>
                </a:solidFill>
                <a:latin typeface="Segoe UI Light"/>
              </a:rPr>
              <a:t>Access and Query Azure SQL DB</a:t>
            </a:r>
          </a:p>
          <a:p>
            <a:pPr marL="514350" indent="-514350">
              <a:lnSpc>
                <a:spcPct val="100000"/>
              </a:lnSpc>
              <a:spcBef>
                <a:spcPts val="1000"/>
              </a:spcBef>
              <a:buAutoNum type="arabicPeriod"/>
            </a:pPr>
            <a:endParaRPr lang="en-US" sz="3200" dirty="0">
              <a:solidFill>
                <a:srgbClr val="00B050"/>
              </a:solidFill>
              <a:latin typeface="Segoe UI Light"/>
            </a:endParaRP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sz="5400" dirty="0">
                <a:solidFill>
                  <a:srgbClr val="005AA1"/>
                </a:solidFill>
              </a:rPr>
              <a:t>Section</a:t>
            </a:r>
            <a:r>
              <a:rPr sz="5400" dirty="0">
                <a:solidFill>
                  <a:srgbClr val="005AA1"/>
                </a:solidFill>
              </a:rPr>
              <a:t> </a:t>
            </a:r>
            <a:r>
              <a:rPr lang="en-US" sz="5400" dirty="0">
                <a:solidFill>
                  <a:srgbClr val="005AA1"/>
                </a:solidFill>
              </a:rPr>
              <a:t>5</a:t>
            </a:r>
            <a:r>
              <a:rPr sz="5400" dirty="0">
                <a:solidFill>
                  <a:srgbClr val="005AA1"/>
                </a:solidFill>
              </a:rPr>
              <a:t> Learning Objectives</a:t>
            </a:r>
            <a:endParaRPr sz="4800" dirty="0">
              <a:solidFill>
                <a:srgbClr val="005AA1"/>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6772410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99117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59804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7917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1: </a:t>
            </a:r>
            <a:br>
              <a:rPr lang="en-US" dirty="0"/>
            </a:br>
            <a:r>
              <a:rPr lang="en-US" sz="4400" dirty="0"/>
              <a:t>Measuring Effectiveness and Efficiency in ML</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146723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69963" y="1188930"/>
            <a:ext cx="7600470" cy="590931"/>
          </a:xfrm>
          <a:prstGeom prst="rect">
            <a:avLst/>
          </a:prstGeom>
        </p:spPr>
        <p:txBody>
          <a:bodyPr wrap="square">
            <a:spAutoFit/>
          </a:bodyPr>
          <a:lstStyle/>
          <a:p>
            <a:pPr marL="0" marR="0" lvl="0" indent="0" defTabSz="913710" eaLnBrk="1" fontAlgn="auto" latinLnBrk="0" hangingPunct="1">
              <a:lnSpc>
                <a:spcPct val="90000"/>
              </a:lnSpc>
              <a:spcBef>
                <a:spcPts val="1198"/>
              </a:spcBef>
              <a:spcAft>
                <a:spcPts val="0"/>
              </a:spcAft>
              <a:buClrTx/>
              <a:buSzTx/>
              <a:buFontTx/>
              <a:buNone/>
              <a:tabLst/>
              <a:defRPr/>
            </a:pPr>
            <a:r>
              <a:rPr kumimoji="0" lang="en-US" sz="3600" b="0" i="0" u="none" strike="noStrike" kern="0" cap="none" spc="0" normalizeH="0" baseline="0" noProof="0" dirty="0">
                <a:ln>
                  <a:noFill/>
                </a:ln>
                <a:solidFill>
                  <a:srgbClr val="00BCF2"/>
                </a:solidFill>
                <a:effectLst/>
                <a:uLnTx/>
                <a:uFillTx/>
                <a:latin typeface="Segoe UI Semilight" panose="020B0402040204020203" pitchFamily="34" charset="0"/>
                <a:ea typeface="Segoe UI" pitchFamily="34" charset="0"/>
                <a:cs typeface="Segoe UI Semilight" panose="020B0402040204020203" pitchFamily="34" charset="0"/>
              </a:rPr>
              <a:t>Score</a:t>
            </a:r>
          </a:p>
        </p:txBody>
      </p:sp>
      <p:sp>
        <p:nvSpPr>
          <p:cNvPr id="6" name="Title 1"/>
          <p:cNvSpPr txBox="1">
            <a:spLocks/>
          </p:cNvSpPr>
          <p:nvPr/>
        </p:nvSpPr>
        <p:spPr>
          <a:xfrm>
            <a:off x="276324" y="295731"/>
            <a:ext cx="11886192" cy="762689"/>
          </a:xfrm>
          <a:prstGeom prst="rect">
            <a:avLst/>
          </a:prstGeom>
        </p:spPr>
        <p:txBody>
          <a:bodyPr vert="horz" wrap="square" lIns="149217" tIns="93260" rIns="149217" bIns="93260" rtlCol="0" anchor="t">
            <a:noAutofit/>
          </a:bodyPr>
          <a:lst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90000"/>
              </a:lnSpc>
              <a:spcBef>
                <a:spcPct val="0"/>
              </a:spcBef>
              <a:spcAft>
                <a:spcPts val="0"/>
              </a:spcAft>
              <a:buClrTx/>
              <a:buSzTx/>
              <a:buFontTx/>
              <a:buNone/>
              <a:tabLst/>
              <a:defRPr/>
            </a:pPr>
            <a:r>
              <a:rPr kumimoji="0" lang="en-US" sz="5302" b="0" i="0" u="none" strike="noStrike" kern="1200" cap="none" spc="-100" normalizeH="0" baseline="0" noProof="0">
                <a:ln w="3175">
                  <a:noFill/>
                </a:ln>
                <a:solidFill>
                  <a:srgbClr val="00BCF2"/>
                </a:solidFill>
                <a:effectLst/>
                <a:uLnTx/>
                <a:uFillTx/>
                <a:latin typeface="+mj-lt"/>
                <a:ea typeface="+mn-ea"/>
                <a:cs typeface="Segoe UI" pitchFamily="34" charset="0"/>
              </a:rPr>
              <a:t>Azure Machine Learning</a:t>
            </a:r>
          </a:p>
        </p:txBody>
      </p:sp>
      <p:sp>
        <p:nvSpPr>
          <p:cNvPr id="3" name="Rectangle 2"/>
          <p:cNvSpPr/>
          <p:nvPr/>
        </p:nvSpPr>
        <p:spPr>
          <a:xfrm>
            <a:off x="369963" y="1906061"/>
            <a:ext cx="6216650" cy="4647426"/>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CF2"/>
                </a:solidFill>
                <a:effectLst/>
                <a:uLnTx/>
                <a:uFillTx/>
              </a:rPr>
              <a:t>Apply a trained model to: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BCF2"/>
              </a:solidFill>
              <a:effectLst/>
              <a:uLnTx/>
              <a:uFillTx/>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A list of recommended items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Forecasts for time series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Estimates of projected demand, volume, or other numeric quantity, for regression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Cluster assignments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A predicted class or outcome, for classification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Probability scores associated with these outputs</a:t>
            </a:r>
          </a:p>
        </p:txBody>
      </p:sp>
      <p:pic>
        <p:nvPicPr>
          <p:cNvPr id="7" name="Picture 6"/>
          <p:cNvPicPr>
            <a:picLocks noChangeAspect="1"/>
          </p:cNvPicPr>
          <p:nvPr/>
        </p:nvPicPr>
        <p:blipFill>
          <a:blip r:embed="rId3"/>
          <a:stretch>
            <a:fillRect/>
          </a:stretch>
        </p:blipFill>
        <p:spPr>
          <a:xfrm>
            <a:off x="6586613" y="1779861"/>
            <a:ext cx="5029200" cy="3571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74661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69963" y="1058420"/>
            <a:ext cx="7600470" cy="535531"/>
          </a:xfrm>
          <a:prstGeom prst="rect">
            <a:avLst/>
          </a:prstGeom>
        </p:spPr>
        <p:txBody>
          <a:bodyPr wrap="square">
            <a:spAutoFit/>
          </a:bodyPr>
          <a:lstStyle/>
          <a:p>
            <a:pPr marL="0" marR="0" lvl="0" indent="0" defTabSz="913710" eaLnBrk="1" fontAlgn="auto" latinLnBrk="0" hangingPunct="1">
              <a:lnSpc>
                <a:spcPct val="90000"/>
              </a:lnSpc>
              <a:spcBef>
                <a:spcPts val="1198"/>
              </a:spcBef>
              <a:spcAft>
                <a:spcPts val="0"/>
              </a:spcAft>
              <a:buClrTx/>
              <a:buSzTx/>
              <a:buFontTx/>
              <a:buNone/>
              <a:tabLst/>
              <a:defRPr/>
            </a:pPr>
            <a:r>
              <a:rPr kumimoji="0" lang="en-US" sz="3200" b="0" i="0" u="none" strike="noStrike" kern="0" cap="none" spc="0" normalizeH="0" baseline="0" noProof="0" dirty="0">
                <a:ln>
                  <a:noFill/>
                </a:ln>
                <a:solidFill>
                  <a:srgbClr val="00BCF2"/>
                </a:solidFill>
                <a:effectLst/>
                <a:uLnTx/>
                <a:uFillTx/>
                <a:latin typeface="Segoe UI Semilight" panose="020B0402040204020203" pitchFamily="34" charset="0"/>
                <a:ea typeface="Segoe UI" pitchFamily="34" charset="0"/>
                <a:cs typeface="Segoe UI Semilight" panose="020B0402040204020203" pitchFamily="34" charset="0"/>
              </a:rPr>
              <a:t>Evaluate</a:t>
            </a:r>
          </a:p>
        </p:txBody>
      </p:sp>
      <p:sp>
        <p:nvSpPr>
          <p:cNvPr id="6" name="Title 1"/>
          <p:cNvSpPr txBox="1">
            <a:spLocks/>
          </p:cNvSpPr>
          <p:nvPr/>
        </p:nvSpPr>
        <p:spPr>
          <a:xfrm>
            <a:off x="276324" y="295731"/>
            <a:ext cx="11886192" cy="762689"/>
          </a:xfrm>
          <a:prstGeom prst="rect">
            <a:avLst/>
          </a:prstGeom>
        </p:spPr>
        <p:txBody>
          <a:bodyPr vert="horz" wrap="square" lIns="149217" tIns="93260" rIns="149217" bIns="93260" rtlCol="0" anchor="t">
            <a:noAutofit/>
          </a:bodyPr>
          <a:lst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90000"/>
              </a:lnSpc>
              <a:spcBef>
                <a:spcPct val="0"/>
              </a:spcBef>
              <a:spcAft>
                <a:spcPts val="0"/>
              </a:spcAft>
              <a:buClrTx/>
              <a:buSzTx/>
              <a:buFontTx/>
              <a:buNone/>
              <a:tabLst/>
              <a:defRPr/>
            </a:pPr>
            <a:r>
              <a:rPr kumimoji="0" lang="en-US" sz="5302" b="0" i="0" u="none" strike="noStrike" kern="1200" cap="none" spc="-100" normalizeH="0" baseline="0" noProof="0" dirty="0">
                <a:ln w="3175">
                  <a:noFill/>
                </a:ln>
                <a:solidFill>
                  <a:srgbClr val="00BCF2"/>
                </a:solidFill>
                <a:effectLst/>
                <a:uLnTx/>
                <a:uFillTx/>
                <a:latin typeface="+mj-lt"/>
                <a:ea typeface="+mn-ea"/>
                <a:cs typeface="Segoe UI" pitchFamily="34" charset="0"/>
              </a:rPr>
              <a:t>Azure Machine Learning</a:t>
            </a:r>
          </a:p>
        </p:txBody>
      </p:sp>
      <p:sp>
        <p:nvSpPr>
          <p:cNvPr id="2" name="Rectangle 1"/>
          <p:cNvSpPr/>
          <p:nvPr/>
        </p:nvSpPr>
        <p:spPr>
          <a:xfrm>
            <a:off x="369963" y="1593951"/>
            <a:ext cx="6047462" cy="4278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CF2"/>
                </a:solidFill>
                <a:effectLst/>
                <a:uLnTx/>
                <a:uFillTx/>
              </a:rPr>
              <a:t>Metrics for Classification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Accuracy,</a:t>
            </a:r>
            <a:r>
              <a:rPr kumimoji="0" lang="en-US" sz="2400" b="0" i="0" u="none" strike="noStrike" kern="0" cap="none" spc="0" normalizeH="0" noProof="0" dirty="0">
                <a:ln>
                  <a:noFill/>
                </a:ln>
                <a:solidFill>
                  <a:srgbClr val="00BCF2"/>
                </a:solidFill>
                <a:effectLst/>
                <a:uLnTx/>
                <a:uFillTx/>
              </a:rPr>
              <a:t> </a:t>
            </a:r>
            <a:r>
              <a:rPr kumimoji="0" lang="en-US" sz="2400" b="0" i="0" u="none" strike="noStrike" kern="0" cap="none" spc="0" normalizeH="0" baseline="0" noProof="0" dirty="0">
                <a:ln>
                  <a:noFill/>
                </a:ln>
                <a:solidFill>
                  <a:srgbClr val="00BCF2"/>
                </a:solidFill>
                <a:effectLst/>
                <a:uLnTx/>
                <a:uFillTx/>
              </a:rPr>
              <a:t>Recall</a:t>
            </a:r>
            <a:r>
              <a:rPr lang="en-US" sz="2400" kern="0" dirty="0">
                <a:solidFill>
                  <a:srgbClr val="00BCF2"/>
                </a:solidFill>
              </a:rPr>
              <a:t>, </a:t>
            </a:r>
            <a:r>
              <a:rPr kumimoji="0" lang="en-US" sz="2400" b="0" i="0" u="none" strike="noStrike" kern="0" cap="none" spc="0" normalizeH="0" baseline="0" noProof="0" dirty="0">
                <a:ln>
                  <a:noFill/>
                </a:ln>
                <a:solidFill>
                  <a:srgbClr val="00BCF2"/>
                </a:solidFill>
                <a:effectLst/>
                <a:uLnTx/>
                <a:uFillTx/>
              </a:rPr>
              <a:t>Precision</a:t>
            </a:r>
            <a:r>
              <a:rPr lang="en-US" sz="2400" kern="0" dirty="0">
                <a:solidFill>
                  <a:srgbClr val="00BCF2"/>
                </a:solidFill>
              </a:rPr>
              <a:t>, </a:t>
            </a:r>
            <a:r>
              <a:rPr kumimoji="0" lang="en-US" sz="2400" b="0" i="0" u="none" strike="noStrike" kern="0" cap="none" spc="0" normalizeH="0" baseline="0" noProof="0" dirty="0">
                <a:ln>
                  <a:noFill/>
                </a:ln>
                <a:solidFill>
                  <a:srgbClr val="00BCF2"/>
                </a:solidFill>
                <a:effectLst/>
                <a:uLnTx/>
                <a:uFillTx/>
              </a:rPr>
              <a:t>F1-Score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AUC</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Average Log Loss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Training Log Loss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CF2"/>
                </a:solidFill>
                <a:effectLst/>
                <a:uLnTx/>
                <a:uFillTx/>
              </a:rPr>
              <a:t>Metrics for Regression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Mean absolute error (MAE)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Root mean squared error (RMSE)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Relative absolute error (RAE)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Relative squared error (RSE)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Coefficient of determination</a:t>
            </a:r>
          </a:p>
        </p:txBody>
      </p:sp>
      <p:pic>
        <p:nvPicPr>
          <p:cNvPr id="3" name="Picture 2"/>
          <p:cNvPicPr>
            <a:picLocks noChangeAspect="1"/>
          </p:cNvPicPr>
          <p:nvPr/>
        </p:nvPicPr>
        <p:blipFill>
          <a:blip r:embed="rId3"/>
          <a:stretch>
            <a:fillRect/>
          </a:stretch>
        </p:blipFill>
        <p:spPr>
          <a:xfrm>
            <a:off x="6553834" y="2839084"/>
            <a:ext cx="5038725" cy="2352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41031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2: </a:t>
            </a:r>
            <a:br>
              <a:rPr lang="en-US" dirty="0"/>
            </a:br>
            <a:r>
              <a:rPr lang="en-US" sz="4400" dirty="0"/>
              <a:t>Accessing result data from Azure Storage</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6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928b465a6c3029e92fc4756b1ec87666">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0d30a3c16de9f4b741f5fd3773089e2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70E1396-E5CF-4789-9F57-9E2F1AF6DA09}">
  <ds:schemaRefs>
    <ds:schemaRef ds:uri="http://schemas.microsoft.com/sharepoint/v3/contenttype/forms"/>
  </ds:schemaRefs>
</ds:datastoreItem>
</file>

<file path=customXml/itemProps2.xml><?xml version="1.0" encoding="utf-8"?>
<ds:datastoreItem xmlns:ds="http://schemas.openxmlformats.org/officeDocument/2006/customXml" ds:itemID="{4E5964A5-6A73-4B5C-A255-3DE4A6DA9C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91857C-C86E-46C7-B76B-08EA2167A5BC}">
  <ds:schemaRefs>
    <ds:schemaRef ds:uri="http://purl.org/dc/terms/"/>
    <ds:schemaRef ds:uri="http://schemas.openxmlformats.org/package/2006/metadata/core-properties"/>
    <ds:schemaRef ds:uri="9bc6b55d-a734-43bd-8eab-fb065c703cf5"/>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Cortana%20Analytics_v1</Template>
  <TotalTime>0</TotalTime>
  <Words>912</Words>
  <Application>Microsoft Office PowerPoint</Application>
  <PresentationFormat>Custom</PresentationFormat>
  <Paragraphs>165</Paragraphs>
  <Slides>14</Slides>
  <Notes>14</Notes>
  <HiddenSlides>0</HiddenSlides>
  <MMClips>0</MMClips>
  <ScaleCrop>false</ScaleCrop>
  <HeadingPairs>
    <vt:vector size="8" baseType="variant">
      <vt:variant>
        <vt:lpstr>Fonts Used</vt:lpstr>
      </vt:variant>
      <vt:variant>
        <vt:i4>13</vt:i4>
      </vt:variant>
      <vt:variant>
        <vt:lpstr>Theme</vt:lpstr>
      </vt:variant>
      <vt:variant>
        <vt:i4>6</vt:i4>
      </vt:variant>
      <vt:variant>
        <vt:lpstr>Embedded OLE Servers</vt:lpstr>
      </vt:variant>
      <vt:variant>
        <vt:i4>1</vt:i4>
      </vt:variant>
      <vt:variant>
        <vt:lpstr>Slide Titles</vt:lpstr>
      </vt:variant>
      <vt:variant>
        <vt:i4>14</vt:i4>
      </vt:variant>
    </vt:vector>
  </HeadingPairs>
  <TitlesOfParts>
    <vt:vector size="34" baseType="lpstr">
      <vt:lpstr>SimSun</vt:lpstr>
      <vt:lpstr>Arial</vt:lpstr>
      <vt:lpstr>Calibri</vt:lpstr>
      <vt:lpstr>Calibri Light</vt:lpstr>
      <vt:lpstr>Cambria</vt:lpstr>
      <vt:lpstr>Courier New</vt:lpstr>
      <vt:lpstr>Myriad Pro</vt:lpstr>
      <vt:lpstr>Segoe UI</vt:lpstr>
      <vt:lpstr>Segoe UI Light</vt:lpstr>
      <vt:lpstr>Segoe UI Semilight</vt:lpstr>
      <vt:lpstr>Times New Roman</vt:lpstr>
      <vt:lpstr>Verdana</vt:lpstr>
      <vt:lpstr>Wingdings</vt:lpstr>
      <vt:lpstr>COLOR TEMPLATE</vt:lpstr>
      <vt:lpstr>1_WHITE TEMPLATE</vt:lpstr>
      <vt:lpstr>2_WHITE TEMPLATE</vt:lpstr>
      <vt:lpstr>FY15 Enterprise identity theme</vt:lpstr>
      <vt:lpstr>Office Theme</vt:lpstr>
      <vt:lpstr>1_SQLintersection</vt:lpstr>
      <vt:lpstr>think-cell Slide</vt:lpstr>
      <vt:lpstr>PowerPoint Presentation</vt:lpstr>
      <vt:lpstr>PowerPoint Presentation</vt:lpstr>
      <vt:lpstr>The Data Science Process and Platform</vt:lpstr>
      <vt:lpstr>The Team Data Science Process </vt:lpstr>
      <vt:lpstr>The Cortana Intelligence Platform</vt:lpstr>
      <vt:lpstr>Module 1:  Measuring Effectiveness and Efficiency in ML</vt:lpstr>
      <vt:lpstr>PowerPoint Presentation</vt:lpstr>
      <vt:lpstr>PowerPoint Presentation</vt:lpstr>
      <vt:lpstr>Module 2:  Accessing result data from Azure Storage</vt:lpstr>
      <vt:lpstr>Options for Data Access</vt:lpstr>
      <vt:lpstr>Lab:</vt:lpstr>
      <vt:lpstr>Module 3:  Accessing Data from API-based Sources</vt:lpstr>
      <vt:lpstr>Options for Data Sourcing</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2016-06-29T18:33:22Z</dcterms:created>
  <dcterms:modified xsi:type="dcterms:W3CDTF">2017-02-14T13:00:35Z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0x0101009D79205F35F1AF40BCD07C4F58D4AC80</vt:lpwstr>
  </property>
</Properties>
</file>