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391" r:id="rId5"/>
    <p:sldMasterId id="2147484398" r:id="rId6"/>
    <p:sldMasterId id="2147484408" r:id="rId7"/>
    <p:sldMasterId id="2147484415" r:id="rId8"/>
    <p:sldMasterId id="2147484429" r:id="rId9"/>
    <p:sldMasterId id="2147484442" r:id="rId10"/>
  </p:sldMasterIdLst>
  <p:notesMasterIdLst>
    <p:notesMasterId r:id="rId24"/>
  </p:notesMasterIdLst>
  <p:handoutMasterIdLst>
    <p:handoutMasterId r:id="rId25"/>
  </p:handoutMasterIdLst>
  <p:sldIdLst>
    <p:sldId id="1553" r:id="rId11"/>
    <p:sldId id="1505" r:id="rId12"/>
    <p:sldId id="1554" r:id="rId13"/>
    <p:sldId id="1555" r:id="rId14"/>
    <p:sldId id="1556" r:id="rId15"/>
    <p:sldId id="1549" r:id="rId16"/>
    <p:sldId id="1550" r:id="rId17"/>
    <p:sldId id="1551" r:id="rId18"/>
    <p:sldId id="1546" r:id="rId19"/>
    <p:sldId id="1545" r:id="rId20"/>
    <p:sldId id="1557" r:id="rId21"/>
    <p:sldId id="1552" r:id="rId22"/>
    <p:sldId id="1502"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002" autoAdjust="0"/>
  </p:normalViewPr>
  <p:slideViewPr>
    <p:cSldViewPr snapToGrid="0">
      <p:cViewPr varScale="1">
        <p:scale>
          <a:sx n="89" d="100"/>
          <a:sy n="89" d="100"/>
        </p:scale>
        <p:origin x="1362"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3/16/2017 9:50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229100"/>
            <a:ext cx="6096000" cy="4229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uckwoody.wordpress.com/2016/05/16/the-cortana-intelligence-suite-what-to-use-whe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ff650330.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msdn.microsoft.com/en-us/library/ee861194.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videos/azure-data-factory-102-analyzing-complex-churn-models-with-azure-data-factor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uckwoody.wordpress.com/2016/05/16/the-cortana-intelligence-suite-what-to-use-wh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149629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 discussion of this graphic: </a:t>
            </a:r>
            <a:r>
              <a:rPr lang="en-US" dirty="0">
                <a:hlinkClick r:id="rId3"/>
              </a:rPr>
              <a:t>https://buckwoody.wordpress.com/2016/05/16/the-cortana-intelligence-suite-what-to-use-when/</a:t>
            </a:r>
            <a:r>
              <a:rPr lang="en-US" dirty="0"/>
              <a:t>  </a:t>
            </a:r>
            <a:endParaRPr lang="en-US" baseline="0" dirty="0"/>
          </a:p>
          <a:p>
            <a:pPr marL="228600" indent="-228600">
              <a:buFont typeface="+mj-lt"/>
              <a:buAutoNum type="arabicPeriod"/>
            </a:pP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8810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dirty="0">
                <a:solidFill>
                  <a:schemeClr val="tx1"/>
                </a:solidFill>
                <a:latin typeface="Segoe UI Light" pitchFamily="34" charset="0"/>
                <a:ea typeface="+mn-ea"/>
                <a:cs typeface="+mn-cs"/>
              </a:rPr>
              <a:t>Select one of the following scenarios.</a:t>
            </a:r>
            <a:r>
              <a:rPr lang="en-US" sz="1800" kern="1200" baseline="0" dirty="0">
                <a:solidFill>
                  <a:schemeClr val="tx1"/>
                </a:solidFill>
                <a:latin typeface="Segoe UI Light" pitchFamily="34" charset="0"/>
                <a:ea typeface="+mn-ea"/>
                <a:cs typeface="+mn-cs"/>
              </a:rPr>
              <a:t>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baseline="0" dirty="0">
                <a:solidFill>
                  <a:schemeClr val="tx1"/>
                </a:solidFill>
                <a:latin typeface="Segoe UI Light" pitchFamily="34" charset="0"/>
                <a:ea typeface="+mn-ea"/>
                <a:cs typeface="+mn-cs"/>
              </a:rPr>
              <a:t>Create a Business Case, and highlight the “design statements” it contains.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baseline="0" dirty="0">
                <a:solidFill>
                  <a:schemeClr val="tx1"/>
                </a:solidFill>
                <a:latin typeface="Segoe UI Light" pitchFamily="34" charset="0"/>
                <a:ea typeface="+mn-ea"/>
                <a:cs typeface="+mn-cs"/>
              </a:rPr>
              <a:t>Create a Decision Matrix of the options to solve the design statements.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baseline="0" dirty="0">
                <a:solidFill>
                  <a:schemeClr val="tx1"/>
                </a:solidFill>
                <a:latin typeface="Segoe UI Light" pitchFamily="34" charset="0"/>
                <a:ea typeface="+mn-ea"/>
                <a:cs typeface="+mn-cs"/>
              </a:rPr>
              <a:t>Create a Solution Diagram.</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baseline="0" dirty="0">
                <a:solidFill>
                  <a:schemeClr val="tx1"/>
                </a:solidFill>
                <a:latin typeface="Segoe UI Light" pitchFamily="34" charset="0"/>
                <a:ea typeface="+mn-ea"/>
                <a:cs typeface="+mn-cs"/>
              </a:rPr>
              <a:t>Mail these documents to </a:t>
            </a:r>
            <a:r>
              <a:rPr lang="en-US" sz="1800" kern="1200" baseline="0">
                <a:solidFill>
                  <a:schemeClr val="tx1"/>
                </a:solidFill>
                <a:latin typeface="Segoe UI Light" pitchFamily="34" charset="0"/>
                <a:ea typeface="+mn-ea"/>
                <a:cs typeface="+mn-cs"/>
              </a:rPr>
              <a:t>the instructor.</a:t>
            </a:r>
            <a:endParaRPr lang="en-US" sz="1800" kern="1200" baseline="0" dirty="0">
              <a:solidFill>
                <a:schemeClr val="tx1"/>
              </a:solidFill>
              <a:latin typeface="Segoe UI Light" pitchFamily="34" charset="0"/>
              <a:ea typeface="+mn-ea"/>
              <a:cs typeface="+mn-cs"/>
            </a:endParaRP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kern="1200" baseline="0" dirty="0">
                <a:solidFill>
                  <a:schemeClr val="tx1"/>
                </a:solidFill>
                <a:latin typeface="Segoe UI Light" pitchFamily="34" charset="0"/>
                <a:ea typeface="+mn-ea"/>
                <a:cs typeface="+mn-cs"/>
              </a:rPr>
              <a:t>Be ready to discuss the reasons you chose each technology in your solution and how the data flow path will work. Be as detailed as you can. You can submit multiple documents or including them all in one – Word, PDF, PowerPoint or Visio are all acceptable tools. </a:t>
            </a: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Using the Contoso Medical Scenario, find the Marketing Partners bullet. How could you use the CIS process and platform to assist in determining optimal promotions? </a:t>
            </a:r>
            <a:r>
              <a:rPr lang="en-US" sz="1800" kern="1200" dirty="0">
                <a:solidFill>
                  <a:schemeClr val="tx1"/>
                </a:solidFill>
                <a:latin typeface="Segoe UI Light" pitchFamily="34" charset="0"/>
                <a:ea typeface="+mn-ea"/>
                <a:cs typeface="+mn-cs"/>
                <a:hlinkClick r:id="rId3"/>
              </a:rPr>
              <a:t>https://msdn.microsoft.com/en-us/library/ff650330.aspx</a:t>
            </a:r>
            <a:r>
              <a:rPr lang="en-US" sz="18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Contoso auto repairs wants to be able to predict the flow of repairs through their shops nation-wide, to properly staff, equip, set pricing and inventory for their operations. Which datasets do you think they need to collect to have this kind of predictive model? How would you go about documenting and ingesting this data? </a:t>
            </a:r>
            <a:r>
              <a:rPr lang="en-US" sz="1800" kern="1200" dirty="0">
                <a:solidFill>
                  <a:schemeClr val="tx1"/>
                </a:solidFill>
                <a:latin typeface="Segoe UI Light" pitchFamily="34" charset="0"/>
                <a:ea typeface="+mn-ea"/>
                <a:cs typeface="+mn-cs"/>
                <a:hlinkClick r:id="rId4"/>
              </a:rPr>
              <a:t>https://msdn.microsoft.com/en-us/library/ee861194.aspx</a:t>
            </a:r>
            <a:r>
              <a:rPr lang="en-US" sz="18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Contoso University wants to predict which students they should accept from high-schools around the country that will complete their degrees, and offer the best scores to the college. What processes can they use to determine these students, and which CIS platform elements could they use to create a yearly report for the Board of Admissions to give the most numerically accurate number? Describe your solution.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(You can also check these resources for more examples of what to turn in: https://blogs.msdn.microsoft.com/shishirs/2017/02/28/cortana-intelligence-suite-retail-industry-solution-how-to-guides/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8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0734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how to use CIS in Advanced Analytic Projects</a:t>
            </a:r>
          </a:p>
          <a:p>
            <a:pPr marL="445862" lvl="1" indent="-228600">
              <a:buFont typeface="+mj-lt"/>
              <a:buAutoNum type="arabicPeriod"/>
            </a:pPr>
            <a:r>
              <a:rPr lang="en-US" sz="1600" baseline="0" dirty="0"/>
              <a:t>Know where to find </a:t>
            </a:r>
            <a:r>
              <a:rPr lang="en-US" sz="1600" baseline="0"/>
              <a:t>more information</a:t>
            </a:r>
            <a:endParaRPr lang="en-US" sz="1600" baseline="0" dirty="0"/>
          </a:p>
          <a:p>
            <a:pPr marL="445862" lvl="1" indent="-228600">
              <a:buFont typeface="+mj-lt"/>
              <a:buAutoNum type="arabicPeriod"/>
            </a:pPr>
            <a:r>
              <a:rPr lang="en-US" sz="1600" baseline="0" dirty="0"/>
              <a:t>Know how to extrapolate this process to other business cases</a:t>
            </a:r>
          </a:p>
          <a:p>
            <a:pPr marL="445862" lvl="1" indent="-228600">
              <a:buFont typeface="+mj-lt"/>
              <a:buAutoNum type="arabicPeriod"/>
            </a:pPr>
            <a:endParaRPr lang="en-US" sz="1600" baseline="0" dirty="0"/>
          </a:p>
          <a:p>
            <a:pPr marL="445862" lvl="1" indent="-228600">
              <a:buFont typeface="+mj-lt"/>
              <a:buAutoNum type="arabicPeriod"/>
            </a:pPr>
            <a:endParaRPr lang="en-US" sz="1600" baseline="0" dirty="0"/>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6065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409907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882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AdventureWorks Data Dictionary:</a:t>
            </a:r>
            <a:r>
              <a:rPr lang="en-US" baseline="0" dirty="0"/>
              <a:t> </a:t>
            </a:r>
            <a:r>
              <a:rPr lang="en-US" baseline="0" dirty="0">
                <a:hlinkClick r:id="rId3"/>
              </a:rPr>
              <a:t>https://technet.microsoft.com/en-us/library/ms124438(v=sql.100).aspx</a:t>
            </a:r>
            <a:r>
              <a:rPr lang="en-US"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75135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AdventureWorks Data Dictionary:</a:t>
            </a:r>
            <a:r>
              <a:rPr lang="en-US" sz="1800" baseline="0" dirty="0"/>
              <a:t> </a:t>
            </a:r>
            <a:r>
              <a:rPr lang="en-US" sz="1800" baseline="0" dirty="0">
                <a:hlinkClick r:id="rId3"/>
              </a:rPr>
              <a:t>https://technet.microsoft.com/en-us/library/ms124438(v=sql.100).aspx</a:t>
            </a:r>
            <a:r>
              <a:rPr lang="en-US" sz="1800"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68689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97680"/>
            <a:ext cx="6096000" cy="4206240"/>
          </a:xfrm>
        </p:spPr>
        <p:txBody>
          <a:bodyPr/>
          <a:lstStyle/>
          <a:p>
            <a:pPr marL="228600" indent="-228600">
              <a:buFont typeface="+mj-lt"/>
              <a:buAutoNum type="arabicPeriod"/>
            </a:pPr>
            <a:r>
              <a:rPr lang="en-US" sz="1800" dirty="0"/>
              <a:t>Video of this process: </a:t>
            </a:r>
            <a:r>
              <a:rPr lang="en-US" sz="1800" dirty="0">
                <a:hlinkClick r:id="rId3"/>
              </a:rPr>
              <a:t>https://azure.microsoft.com/en-us/documentation/videos/azure-data-factory-102-analyzing-complex-churn-models-with-azure-data-factory/</a:t>
            </a:r>
            <a:r>
              <a:rPr lang="en-US" sz="18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6448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discussion of this graphic: </a:t>
            </a:r>
            <a:r>
              <a:rPr lang="en-US" dirty="0">
                <a:hlinkClick r:id="rId3"/>
              </a:rPr>
              <a:t>https://buckwoody.wordpress.com/2016/05/16/the-cortana-intelligence-suite-what-to-use-when/</a:t>
            </a:r>
            <a:r>
              <a:rPr lang="en-US" dirty="0"/>
              <a:t>  </a:t>
            </a:r>
            <a:endParaRPr lang="en-US" baseline="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90566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7920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2600298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037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03582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58169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119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8286945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5114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solidFill>
                  <a:schemeClr val="bg1"/>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solidFill>
                  <a:schemeClr val="bg1"/>
                </a:soli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1899117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565392"/>
            <a:ext cx="3937000" cy="137160"/>
          </a:xfrm>
          <a:prstGeom prst="rect">
            <a:avLst/>
          </a:prstGeom>
        </p:spPr>
        <p:txBody>
          <a:bodyPr/>
          <a:lstStyle>
            <a:lvl1pPr>
              <a:defRPr>
                <a:solidFill>
                  <a:schemeClr val="tx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505050"/>
                </a:solidFill>
                <a:effectLst/>
                <a:uLnTx/>
                <a:uFillTx/>
              </a:rPr>
              <a:t>Microsoft Confidential</a:t>
            </a:r>
          </a:p>
        </p:txBody>
      </p:sp>
      <p:sp>
        <p:nvSpPr>
          <p:cNvPr id="6" name="Slide Number Placeholder 5"/>
          <p:cNvSpPr>
            <a:spLocks noGrp="1"/>
          </p:cNvSpPr>
          <p:nvPr>
            <p:ph type="sldNum" sz="quarter" idx="12"/>
          </p:nvPr>
        </p:nvSpPr>
        <p:spPr>
          <a:xfrm>
            <a:off x="11595101" y="6565392"/>
            <a:ext cx="566737" cy="137160"/>
          </a:xfrm>
          <a:prstGeom prst="rect">
            <a:avLst/>
          </a:prstGeom>
        </p:spPr>
        <p:txBody>
          <a:bodyPr/>
          <a:lstStyle>
            <a:lvl1pPr>
              <a:defRPr>
                <a:solidFill>
                  <a:schemeClr val="tx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sz="1800" b="0" i="0" u="none" strike="noStrike" kern="0" cap="none" spc="0" normalizeH="0" baseline="0" noProof="0" dirty="0">
              <a:ln>
                <a:noFill/>
              </a:ln>
              <a:solidFill>
                <a:srgbClr val="505050"/>
              </a:solidFill>
              <a:effectLst/>
              <a:uLnTx/>
              <a:uFillTx/>
            </a:endParaRPr>
          </a:p>
        </p:txBody>
      </p:sp>
      <p:sp>
        <p:nvSpPr>
          <p:cNvPr id="7" name="Text Placeholder 4"/>
          <p:cNvSpPr>
            <a:spLocks noGrp="1"/>
          </p:cNvSpPr>
          <p:nvPr>
            <p:ph type="body" sz="quarter" idx="13"/>
          </p:nvPr>
        </p:nvSpPr>
        <p:spPr>
          <a:xfrm>
            <a:off x="274638" y="369116"/>
            <a:ext cx="10972800" cy="1024684"/>
          </a:xfrm>
          <a:prstGeom prst="rect">
            <a:avLst/>
          </a:prstGeom>
        </p:spPr>
        <p:txBody>
          <a:bodyPr lIns="146304" tIns="91440" rIns="146304" bIns="91440">
            <a:noAutofit/>
          </a:bodyPr>
          <a:lstStyle>
            <a:lvl1pPr marL="0" indent="0" algn="l" defTabSz="932742" rtl="0" eaLnBrk="1" latinLnBrk="0" hangingPunct="1">
              <a:lnSpc>
                <a:spcPct val="90000"/>
              </a:lnSpc>
              <a:spcBef>
                <a:spcPct val="0"/>
              </a:spcBef>
              <a:spcAft>
                <a:spcPts val="2400"/>
              </a:spcAft>
              <a:buFontTx/>
              <a:buNone/>
              <a:defRPr lang="en-US" sz="5800" b="0" kern="1200" cap="none" spc="-102" baseline="0" dirty="0" smtClean="0">
                <a:ln w="3175">
                  <a:noFill/>
                </a:ln>
                <a:gradFill>
                  <a:gsLst>
                    <a:gs pos="6195">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2823207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54794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69808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81788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11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963204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7415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007476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4087598274"/>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764922671"/>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37771412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41640514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52899643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540721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182817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78136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643113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715948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5380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54139174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09773100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359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3346388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694976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719137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591683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333646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7921963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02792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71711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5236017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0319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4498072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560504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917679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85819919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4091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51009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14615"/>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54761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3640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895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11.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oleObject" Target="../embeddings/oleObject1.bin"/><Relationship Id="rId2" Type="http://schemas.openxmlformats.org/officeDocument/2006/relationships/slideLayout" Target="../slideLayouts/slideLayout28.xml"/><Relationship Id="rId16" Type="http://schemas.openxmlformats.org/officeDocument/2006/relationships/tags" Target="../tags/tag1.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1.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68" r:id="rId3"/>
    <p:sldLayoutId id="2147484388" r:id="rId4"/>
    <p:sldLayoutId id="2147484389" r:id="rId5"/>
    <p:sldLayoutId id="2147484390"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7"/>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078015117"/>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7"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41031873"/>
      </p:ext>
    </p:extLst>
  </p:cSld>
  <p:clrMap bg1="dk1" tx1="lt1" bg2="dk2" tx2="lt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bg1"/>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71647880"/>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8"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598716230"/>
      </p:ext>
    </p:extLst>
  </p:cSld>
  <p:clrMap bg1="lt1" tx1="dk1" bg2="lt2" tx2="dk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 id="2147484427" r:id="rId12"/>
    <p:sldLayoutId id="2147484428"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3/16/2017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835994993"/>
      </p:ext>
    </p:extLst>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653895695"/>
      </p:ext>
    </p:extLst>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slideLayout" Target="../slideLayouts/slideLayout32.xml"/><Relationship Id="rId7" Type="http://schemas.openxmlformats.org/officeDocument/2006/relationships/image" Target="../media/image20.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2.emf"/></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2"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Workshop Recap</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0314207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3048000" cy="3499556"/>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What to use for Compute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233135" y="37437"/>
            <a:ext cx="9071754" cy="6924237"/>
          </a:xfrm>
          <a:prstGeom prst="rect">
            <a:avLst/>
          </a:prstGeom>
        </p:spPr>
      </p:pic>
    </p:spTree>
    <p:extLst>
      <p:ext uri="{BB962C8B-B14F-4D97-AF65-F5344CB8AC3E}">
        <p14:creationId xmlns:p14="http://schemas.microsoft.com/office/powerpoint/2010/main" val="37399096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069" y="837431"/>
            <a:ext cx="12245406" cy="6001643"/>
          </a:xfrm>
          <a:prstGeom prst="rect">
            <a:avLst/>
          </a:prstGeom>
        </p:spPr>
        <p:txBody>
          <a:bodyPr wrap="square">
            <a:spAutoFit/>
          </a:bodyPr>
          <a:lstStyle/>
          <a:p>
            <a:pPr marL="342900" indent="-342900">
              <a:buFont typeface="+mj-lt"/>
              <a:buAutoNum type="arabicPeriod"/>
            </a:pPr>
            <a:r>
              <a:rPr lang="en-US" sz="3200" dirty="0"/>
              <a:t>Select one of the scenarios. </a:t>
            </a:r>
          </a:p>
          <a:p>
            <a:pPr marL="342900" indent="-342900">
              <a:buFont typeface="+mj-lt"/>
              <a:buAutoNum type="arabicPeriod"/>
            </a:pPr>
            <a:r>
              <a:rPr lang="en-US" sz="3200" dirty="0">
                <a:solidFill>
                  <a:srgbClr val="00B050"/>
                </a:solidFill>
              </a:rPr>
              <a:t>Create a Business Case, and highlight the “design statements” it contains. </a:t>
            </a:r>
          </a:p>
          <a:p>
            <a:pPr marL="342900" indent="-342900">
              <a:buFont typeface="+mj-lt"/>
              <a:buAutoNum type="arabicPeriod"/>
            </a:pPr>
            <a:r>
              <a:rPr lang="en-US" sz="3200" dirty="0"/>
              <a:t>Create a Decision Matrix of the options to solve the design statements.</a:t>
            </a:r>
          </a:p>
          <a:p>
            <a:pPr marL="342900" indent="-342900">
              <a:buFont typeface="+mj-lt"/>
              <a:buAutoNum type="arabicPeriod"/>
            </a:pPr>
            <a:r>
              <a:rPr lang="en-US" sz="3200" dirty="0">
                <a:solidFill>
                  <a:srgbClr val="00B050"/>
                </a:solidFill>
              </a:rPr>
              <a:t>Create a Solution Diagram.</a:t>
            </a:r>
          </a:p>
          <a:p>
            <a:pPr marL="342900" indent="-342900">
              <a:buFont typeface="+mj-lt"/>
              <a:buAutoNum type="arabicPeriod"/>
            </a:pPr>
            <a:r>
              <a:rPr lang="en-US" sz="3200" dirty="0"/>
              <a:t>Mail these to </a:t>
            </a:r>
            <a:r>
              <a:rPr lang="en-US" sz="3200"/>
              <a:t>the instructor. </a:t>
            </a:r>
            <a:endParaRPr lang="en-US" sz="3200" dirty="0"/>
          </a:p>
          <a:p>
            <a:pPr marL="342900" indent="-342900">
              <a:buFont typeface="+mj-lt"/>
              <a:buAutoNum type="arabicPeriod"/>
            </a:pPr>
            <a:r>
              <a:rPr lang="en-US" sz="3200" dirty="0">
                <a:solidFill>
                  <a:srgbClr val="00B050"/>
                </a:solidFill>
              </a:rPr>
              <a:t>Be ready to discuss the reasons you chose each technology in your solution and how the data flow path will work. Be as detailed as you can. You can submit multiple documents or including them all in one – Word, PDF, PowerPoint or Visio are all acceptable tools. </a:t>
            </a:r>
          </a:p>
        </p:txBody>
      </p:sp>
      <p:sp>
        <p:nvSpPr>
          <p:cNvPr id="5" name="TextBox 4"/>
          <p:cNvSpPr txBox="1"/>
          <p:nvPr/>
        </p:nvSpPr>
        <p:spPr>
          <a:xfrm>
            <a:off x="0" y="0"/>
            <a:ext cx="6823880" cy="960263"/>
          </a:xfrm>
          <a:prstGeom prst="rect">
            <a:avLst/>
          </a:prstGeom>
          <a:noFill/>
        </p:spPr>
        <p:txBody>
          <a:bodyPr wrap="square" lIns="182880" tIns="146304" rIns="182880" bIns="146304" rtlCol="0">
            <a:spAutoFit/>
          </a:bodyPr>
          <a:lstStyle/>
          <a:p>
            <a:pPr>
              <a:lnSpc>
                <a:spcPct val="90000"/>
              </a:lnSpc>
              <a:spcAft>
                <a:spcPts val="600"/>
              </a:spcAft>
            </a:pPr>
            <a:r>
              <a:rPr lang="en-US" sz="4800" b="1" dirty="0">
                <a:solidFill>
                  <a:schemeClr val="bg2">
                    <a:lumMod val="25000"/>
                  </a:schemeClr>
                </a:solidFill>
              </a:rPr>
              <a:t>Group Project</a:t>
            </a:r>
          </a:p>
        </p:txBody>
      </p:sp>
    </p:spTree>
    <p:extLst>
      <p:ext uri="{BB962C8B-B14F-4D97-AF65-F5344CB8AC3E}">
        <p14:creationId xmlns:p14="http://schemas.microsoft.com/office/powerpoint/2010/main" val="26387725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Business Case Applications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2215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710224" y="2129513"/>
            <a:ext cx="7514284" cy="29033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use CIS in Advanced Analytic Projects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Know where to find more information</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Know how to extrapolate this process to other business cases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2344930"/>
            <a:ext cx="7514284" cy="352404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use CIS in Advanced Analytic Projects</a:t>
            </a:r>
          </a:p>
          <a:p>
            <a:pPr marL="514350" indent="-514350">
              <a:lnSpc>
                <a:spcPct val="100000"/>
              </a:lnSpc>
              <a:spcBef>
                <a:spcPts val="1000"/>
              </a:spcBef>
              <a:buAutoNum type="arabicPeriod"/>
            </a:pPr>
            <a:r>
              <a:rPr lang="en-US" sz="3200" dirty="0">
                <a:solidFill>
                  <a:srgbClr val="00B050"/>
                </a:solidFill>
                <a:latin typeface="Segoe UI Light"/>
              </a:rPr>
              <a:t>Know where to find more information</a:t>
            </a:r>
          </a:p>
          <a:p>
            <a:pPr marL="514350" indent="-514350">
              <a:lnSpc>
                <a:spcPct val="100000"/>
              </a:lnSpc>
              <a:spcBef>
                <a:spcPts val="1000"/>
              </a:spcBef>
              <a:buAutoNum type="arabicPeriod"/>
            </a:pPr>
            <a:r>
              <a:rPr lang="en-US" sz="3200" dirty="0">
                <a:solidFill>
                  <a:srgbClr val="00B050"/>
                </a:solidFill>
                <a:latin typeface="Segoe UI Light"/>
              </a:rPr>
              <a:t>Know how to extrapolate this process to other business cases</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7</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7641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7550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579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969" y="5555654"/>
            <a:ext cx="1223041" cy="1438871"/>
          </a:xfrm>
          <a:prstGeom prst="rect">
            <a:avLst/>
          </a:prstGeom>
        </p:spPr>
      </p:pic>
      <p:sp>
        <p:nvSpPr>
          <p:cNvPr id="6" name="Text Placeholder 2"/>
          <p:cNvSpPr txBox="1">
            <a:spLocks/>
          </p:cNvSpPr>
          <p:nvPr/>
        </p:nvSpPr>
        <p:spPr>
          <a:xfrm>
            <a:off x="0" y="408790"/>
            <a:ext cx="11887200" cy="634532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AdventureWorks is a company that makes and sells bicycles. The sales are conducted around the world. We also support our products. But as we’ve made more sales in the last 10 years, we’ve farmed out the support function to various companies that take in maintenance and support issues in call centers around the world.</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growing. And now we want to take our bicycles to several large retailers, but a few of them want to know a lot about our churn rate.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For over 10 years, we’ve collected a lot of information about our customers and of course we know a lot about our products. But since we’ve outsourced our call centers, we don’t own the databases that hold their data – they will give us an export, though. (They support multiple customers)</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not sure about our churn rate – we have the data of who has and has not bought again, and we think we can get the data from the call centers for the complaints and repairs, but we need a way to analyze a lot of data that has different formats to find a prediction of who will churn and who will not.</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Ideally we want a list of customers we think will churn, in a structured database we could share out to our potential resellers sales staff, so they know how to target at-risk and new clients.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rgbClr val="00B050"/>
                </a:solidFill>
                <a:effectLst/>
                <a:uLnTx/>
                <a:uFillTx/>
                <a:latin typeface="Segoe UI Light"/>
                <a:ea typeface="+mn-ea"/>
                <a:cs typeface="+mn-cs"/>
              </a:rPr>
              <a:t>More on our in-house data: https://technet.microsoft.com/en-us/library/ms124501%28v=sql.100%29.aspx</a:t>
            </a:r>
          </a:p>
        </p:txBody>
      </p:sp>
      <p:sp>
        <p:nvSpPr>
          <p:cNvPr id="7" name="Title 1"/>
          <p:cNvSpPr txBox="1">
            <a:spLocks/>
          </p:cNvSpPr>
          <p:nvPr/>
        </p:nvSpPr>
        <p:spPr>
          <a:xfrm>
            <a:off x="0" y="0"/>
            <a:ext cx="7787812" cy="8175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Business Case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spTree>
    <p:extLst>
      <p:ext uri="{BB962C8B-B14F-4D97-AF65-F5344CB8AC3E}">
        <p14:creationId xmlns:p14="http://schemas.microsoft.com/office/powerpoint/2010/main" val="10739342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969" y="5555654"/>
            <a:ext cx="1223041" cy="1438871"/>
          </a:xfrm>
          <a:prstGeom prst="rect">
            <a:avLst/>
          </a:prstGeom>
        </p:spPr>
      </p:pic>
      <p:sp>
        <p:nvSpPr>
          <p:cNvPr id="6" name="Text Placeholder 2"/>
          <p:cNvSpPr txBox="1">
            <a:spLocks/>
          </p:cNvSpPr>
          <p:nvPr/>
        </p:nvSpPr>
        <p:spPr>
          <a:xfrm>
            <a:off x="0" y="408790"/>
            <a:ext cx="11887200" cy="634532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AdventureWorks is a company that makes and sells bicycles. The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sales are conducted around the world</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We also support our products. But as we’ve made more sales in the last 10 years, we’ve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farmed out the support functio</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n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various companies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take in maintenance and support issues in call centers around the world.</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We’re growing</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And now we want to take our bicycles to several large retailers, but a few of them want to know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 lot about our churn rate</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For over 10 years, we’ve collected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 lot of information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about our customers and of course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 know a lot about our products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But since we’ve outsourced our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call centers, we don’t own the databases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hold their data – they will give us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an export</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though. (They support multiple customers)</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uLnTx/>
                <a:uFillTx/>
                <a:latin typeface="Segoe UI Light"/>
                <a:ea typeface="+mn-ea"/>
                <a:cs typeface="+mn-cs"/>
              </a:rPr>
              <a:t>We’re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not sure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about our churn rate – we have the data of who has and has not bought again, and we think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we can get the data from the call centers for the complaints and repairs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but we need a way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analyze a lot of data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that has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different formats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to find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prediction</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of who will churn and who will not.</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Ideally</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we want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list of customers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we think will churn, in a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structured database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we could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share out </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to our potential resellers sales staff, so they know how to </a:t>
            </a:r>
            <a:r>
              <a:rPr kumimoji="0" lang="en-US" sz="2100" b="0" i="0" u="none" strike="noStrike" kern="1200" cap="none" spc="0" normalizeH="0" baseline="0" noProof="0" dirty="0">
                <a:ln>
                  <a:noFill/>
                </a:ln>
                <a:solidFill>
                  <a:schemeClr val="tx2"/>
                </a:solidFill>
                <a:effectLst/>
                <a:highlight>
                  <a:srgbClr val="FFFF00"/>
                </a:highlight>
                <a:uLnTx/>
                <a:uFillTx/>
                <a:latin typeface="Segoe UI Light"/>
                <a:ea typeface="+mn-ea"/>
                <a:cs typeface="+mn-cs"/>
              </a:rPr>
              <a:t>target at-risk and new clients</a:t>
            </a:r>
            <a:r>
              <a:rPr kumimoji="0" lang="en-US" sz="2100" b="0" i="0" u="none" strike="noStrike" kern="1200" cap="none" spc="0" normalizeH="0" baseline="0" noProof="0" dirty="0">
                <a:ln>
                  <a:noFill/>
                </a:ln>
                <a:solidFill>
                  <a:schemeClr val="tx2"/>
                </a:solidFill>
                <a:effectLst/>
                <a:uLnTx/>
                <a:uFillTx/>
                <a:latin typeface="Segoe UI Light"/>
                <a:ea typeface="+mn-ea"/>
                <a:cs typeface="+mn-cs"/>
              </a:rPr>
              <a:t>. </a:t>
            </a: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solidFill>
                <a:srgbClr val="00B050"/>
              </a:solidFill>
              <a:effectLst/>
              <a:uLnTx/>
              <a:uFillTx/>
              <a:latin typeface="Segoe UI Light"/>
              <a:ea typeface="+mn-ea"/>
              <a:cs typeface="+mn-cs"/>
            </a:endParaRPr>
          </a:p>
          <a:p>
            <a:pPr marL="0" marR="0" lvl="0" indent="0" algn="l" defTabSz="932742" rtl="0" eaLnBrk="1" fontAlgn="auto" latinLnBrk="0" hangingPunct="1">
              <a:lnSpc>
                <a:spcPct val="100000"/>
              </a:lnSpc>
              <a:spcBef>
                <a:spcPts val="100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rgbClr val="00B050"/>
                </a:solidFill>
                <a:effectLst/>
                <a:uLnTx/>
                <a:uFillTx/>
                <a:latin typeface="Segoe UI Light"/>
                <a:ea typeface="+mn-ea"/>
                <a:cs typeface="+mn-cs"/>
              </a:rPr>
              <a:t>More on our in-house data: https://technet.microsoft.com/en-us/library/ms124501%28v=sql.100%29.aspx</a:t>
            </a:r>
          </a:p>
        </p:txBody>
      </p:sp>
      <p:sp>
        <p:nvSpPr>
          <p:cNvPr id="7" name="Title 1"/>
          <p:cNvSpPr txBox="1">
            <a:spLocks/>
          </p:cNvSpPr>
          <p:nvPr/>
        </p:nvSpPr>
        <p:spPr>
          <a:xfrm>
            <a:off x="0" y="0"/>
            <a:ext cx="7787812" cy="81758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Business Case</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spTree>
    <p:extLst>
      <p:ext uri="{BB962C8B-B14F-4D97-AF65-F5344CB8AC3E}">
        <p14:creationId xmlns:p14="http://schemas.microsoft.com/office/powerpoint/2010/main" val="21291156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99795" y="82543"/>
            <a:ext cx="11884506" cy="1086935"/>
          </a:xfrm>
          <a:prstGeom prst="rect">
            <a:avLst/>
          </a:prstGeom>
        </p:spPr>
        <p:txBody>
          <a:bodyPr vert="horz" lIns="186521" tIns="46630" rIns="186521" bIns="46630" rtlCol="0" anchor="t">
            <a:noAutofit/>
          </a:bodyPr>
          <a:lstStyle>
            <a:defPPr>
              <a:defRPr lang="en-US"/>
            </a:defPPr>
            <a:lvl1pPr defTabSz="896157">
              <a:spcBef>
                <a:spcPct val="0"/>
              </a:spcBef>
              <a:buNone/>
              <a:defRPr sz="4705">
                <a:solidFill>
                  <a:srgbClr val="00B0F0"/>
                </a:solidFill>
                <a:latin typeface="+mj-lt"/>
                <a:ea typeface="+mj-ea"/>
                <a:cs typeface="+mj-cs"/>
              </a:defRPr>
            </a:lvl1pPr>
          </a:lstStyle>
          <a:p>
            <a:pPr marL="0" marR="0" lvl="0" indent="0" defTabSz="913991" eaLnBrk="1" fontAlgn="auto" latinLnBrk="0" hangingPunct="1">
              <a:lnSpc>
                <a:spcPct val="100000"/>
              </a:lnSpc>
              <a:spcBef>
                <a:spcPct val="0"/>
              </a:spcBef>
              <a:spcAft>
                <a:spcPts val="0"/>
              </a:spcAft>
              <a:buClrTx/>
              <a:buSzTx/>
              <a:buFontTx/>
              <a:buNone/>
              <a:tabLst/>
              <a:defRPr/>
            </a:pPr>
            <a:r>
              <a:rPr kumimoji="0" lang="en-US" sz="4799" b="0" i="0" u="none" strike="noStrike" kern="0" cap="none" spc="0" normalizeH="0" baseline="0" noProof="0" dirty="0">
                <a:ln>
                  <a:noFill/>
                </a:ln>
                <a:solidFill>
                  <a:srgbClr val="00B0F0"/>
                </a:solidFill>
                <a:effectLst/>
                <a:uLnTx/>
                <a:uFillTx/>
                <a:latin typeface="+mj-lt"/>
                <a:ea typeface="+mj-ea"/>
                <a:cs typeface="+mj-cs"/>
              </a:rPr>
              <a:t>Example - Churn</a:t>
            </a:r>
          </a:p>
        </p:txBody>
      </p:sp>
      <p:sp>
        <p:nvSpPr>
          <p:cNvPr id="112" name="Rectangle 111"/>
          <p:cNvSpPr/>
          <p:nvPr/>
        </p:nvSpPr>
        <p:spPr bwMode="auto">
          <a:xfrm>
            <a:off x="2713534" y="5221396"/>
            <a:ext cx="6857027" cy="1240448"/>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4" name="TextBox 113"/>
          <p:cNvSpPr txBox="1"/>
          <p:nvPr/>
        </p:nvSpPr>
        <p:spPr>
          <a:xfrm>
            <a:off x="3065234" y="6093766"/>
            <a:ext cx="2241153" cy="499037"/>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Azure Blob Storage</a:t>
            </a:r>
          </a:p>
        </p:txBody>
      </p:sp>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9724" y="6045332"/>
            <a:ext cx="416513" cy="416513"/>
          </a:xfrm>
          <a:prstGeom prst="rect">
            <a:avLst/>
          </a:prstGeom>
        </p:spPr>
      </p:pic>
      <p:sp>
        <p:nvSpPr>
          <p:cNvPr id="115" name="Rectangle 114"/>
          <p:cNvSpPr/>
          <p:nvPr/>
        </p:nvSpPr>
        <p:spPr bwMode="auto">
          <a:xfrm>
            <a:off x="2713535" y="3746084"/>
            <a:ext cx="1676162" cy="1766529"/>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6" name="Rectangle 115"/>
          <p:cNvSpPr/>
          <p:nvPr/>
        </p:nvSpPr>
        <p:spPr>
          <a:xfrm>
            <a:off x="2789724" y="4027900"/>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dirty="0">
              <a:ln>
                <a:noFill/>
              </a:ln>
              <a:solidFill>
                <a:prstClr val="black"/>
              </a:solidFill>
              <a:effectLst/>
              <a:uLnTx/>
              <a:uFillTx/>
              <a:latin typeface="Segoe UI"/>
            </a:endParaRPr>
          </a:p>
        </p:txBody>
      </p:sp>
      <p:sp>
        <p:nvSpPr>
          <p:cNvPr id="117" name="Rectangle 116"/>
          <p:cNvSpPr/>
          <p:nvPr/>
        </p:nvSpPr>
        <p:spPr>
          <a:xfrm>
            <a:off x="2859794" y="4102549"/>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dirty="0">
              <a:ln>
                <a:noFill/>
              </a:ln>
              <a:solidFill>
                <a:prstClr val="black"/>
              </a:solidFill>
              <a:effectLst/>
              <a:uLnTx/>
              <a:uFillTx/>
              <a:latin typeface="Segoe UI"/>
            </a:endParaRPr>
          </a:p>
        </p:txBody>
      </p:sp>
      <p:sp>
        <p:nvSpPr>
          <p:cNvPr id="118" name="Rectangle 117"/>
          <p:cNvSpPr/>
          <p:nvPr/>
        </p:nvSpPr>
        <p:spPr>
          <a:xfrm>
            <a:off x="2935044" y="4178190"/>
            <a:ext cx="140751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Call Log Files</a:t>
            </a:r>
          </a:p>
        </p:txBody>
      </p:sp>
      <p:sp>
        <p:nvSpPr>
          <p:cNvPr id="119" name="Rectangle 118"/>
          <p:cNvSpPr/>
          <p:nvPr/>
        </p:nvSpPr>
        <p:spPr>
          <a:xfrm>
            <a:off x="2835483" y="4762721"/>
            <a:ext cx="1456133"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Table</a:t>
            </a:r>
          </a:p>
        </p:txBody>
      </p:sp>
      <p:cxnSp>
        <p:nvCxnSpPr>
          <p:cNvPr id="120" name="Elbow Connector 119"/>
          <p:cNvCxnSpPr>
            <a:endCxn id="119" idx="1"/>
          </p:cNvCxnSpPr>
          <p:nvPr/>
        </p:nvCxnSpPr>
        <p:spPr>
          <a:xfrm flipV="1">
            <a:off x="1878825" y="4953964"/>
            <a:ext cx="956658" cy="383346"/>
          </a:xfrm>
          <a:prstGeom prst="bentConnector3">
            <a:avLst/>
          </a:prstGeom>
          <a:noFill/>
          <a:ln w="9525" cap="flat" cmpd="sng" algn="ctr">
            <a:solidFill>
              <a:srgbClr val="505050"/>
            </a:solidFill>
            <a:prstDash val="dash"/>
            <a:headEnd type="none"/>
            <a:tailEnd type="triangle"/>
          </a:ln>
          <a:effectLst/>
        </p:spPr>
      </p:cxnSp>
      <p:cxnSp>
        <p:nvCxnSpPr>
          <p:cNvPr id="121" name="Straight Connector 120"/>
          <p:cNvCxnSpPr/>
          <p:nvPr/>
        </p:nvCxnSpPr>
        <p:spPr>
          <a:xfrm flipV="1">
            <a:off x="1722084" y="4293793"/>
            <a:ext cx="976085" cy="7769"/>
          </a:xfrm>
          <a:prstGeom prst="line">
            <a:avLst/>
          </a:prstGeom>
          <a:noFill/>
          <a:ln w="9525" cap="flat" cmpd="sng" algn="ctr">
            <a:solidFill>
              <a:srgbClr val="505050"/>
            </a:solidFill>
            <a:prstDash val="dash"/>
            <a:headEnd type="none"/>
            <a:tailEnd type="triangle"/>
          </a:ln>
          <a:effectLst/>
        </p:spPr>
      </p:cxnSp>
      <p:sp>
        <p:nvSpPr>
          <p:cNvPr id="124" name="Rectangle 123"/>
          <p:cNvSpPr/>
          <p:nvPr/>
        </p:nvSpPr>
        <p:spPr bwMode="auto">
          <a:xfrm>
            <a:off x="403180" y="4992829"/>
            <a:ext cx="1781494" cy="1245625"/>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25" name="TextBox 124"/>
          <p:cNvSpPr txBox="1"/>
          <p:nvPr/>
        </p:nvSpPr>
        <p:spPr>
          <a:xfrm>
            <a:off x="431758" y="5444171"/>
            <a:ext cx="1795361" cy="783148"/>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On Premises </a:t>
            </a:r>
          </a:p>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Data Mart</a:t>
            </a:r>
          </a:p>
        </p:txBody>
      </p:sp>
      <p:sp>
        <p:nvSpPr>
          <p:cNvPr id="126" name="Rectangle 125"/>
          <p:cNvSpPr/>
          <p:nvPr/>
        </p:nvSpPr>
        <p:spPr>
          <a:xfrm>
            <a:off x="599049" y="4132652"/>
            <a:ext cx="1092808"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Call Log Files</a:t>
            </a:r>
          </a:p>
        </p:txBody>
      </p:sp>
      <p:grpSp>
        <p:nvGrpSpPr>
          <p:cNvPr id="127" name="Group 126"/>
          <p:cNvGrpSpPr/>
          <p:nvPr/>
        </p:nvGrpSpPr>
        <p:grpSpPr>
          <a:xfrm>
            <a:off x="381944" y="3681301"/>
            <a:ext cx="313999" cy="761892"/>
            <a:chOff x="646394" y="1973262"/>
            <a:chExt cx="434136" cy="969472"/>
          </a:xfrm>
        </p:grpSpPr>
        <p:sp>
          <p:nvSpPr>
            <p:cNvPr id="129" name="Flowchart: Connector 128"/>
            <p:cNvSpPr/>
            <p:nvPr/>
          </p:nvSpPr>
          <p:spPr bwMode="auto">
            <a:xfrm>
              <a:off x="722593" y="2333134"/>
              <a:ext cx="195122" cy="195122"/>
            </a:xfrm>
            <a:prstGeom prst="flowChartConnector">
              <a:avLst/>
            </a:prstGeom>
            <a:solidFill>
              <a:srgbClr val="FFFFFF">
                <a:lumMod val="50000"/>
              </a:srgbClr>
            </a:solidFill>
            <a:ln w="9525" cap="flat" cmpd="sng" algn="ctr">
              <a:no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0" name="Straight Connector 129"/>
            <p:cNvCxnSpPr>
              <a:stCxn id="129" idx="3"/>
            </p:cNvCxnSpPr>
            <p:nvPr/>
          </p:nvCxnSpPr>
          <p:spPr>
            <a:xfrm flipH="1">
              <a:off x="646394" y="2499681"/>
              <a:ext cx="104774" cy="443053"/>
            </a:xfrm>
            <a:prstGeom prst="line">
              <a:avLst/>
            </a:prstGeom>
            <a:noFill/>
            <a:ln w="38100" cap="flat" cmpd="sng" algn="ctr">
              <a:solidFill>
                <a:srgbClr val="FFFFFF">
                  <a:lumMod val="65000"/>
                </a:srgbClr>
              </a:solidFill>
              <a:prstDash val="solid"/>
              <a:headEnd type="none"/>
              <a:tailEnd type="none"/>
            </a:ln>
            <a:effectLst/>
          </p:spPr>
        </p:cxnSp>
        <p:cxnSp>
          <p:nvCxnSpPr>
            <p:cNvPr id="131" name="Straight Connector 130"/>
            <p:cNvCxnSpPr/>
            <p:nvPr/>
          </p:nvCxnSpPr>
          <p:spPr>
            <a:xfrm>
              <a:off x="884237" y="2494778"/>
              <a:ext cx="109678" cy="414478"/>
            </a:xfrm>
            <a:prstGeom prst="line">
              <a:avLst/>
            </a:prstGeom>
            <a:noFill/>
            <a:ln w="38100" cap="flat" cmpd="sng" algn="ctr">
              <a:solidFill>
                <a:srgbClr val="FFFFFF">
                  <a:lumMod val="65000"/>
                </a:srgbClr>
              </a:solidFill>
              <a:prstDash val="solid"/>
              <a:headEnd type="none"/>
              <a:tailEnd type="none"/>
            </a:ln>
            <a:effectLst/>
          </p:spPr>
        </p:cxnSp>
        <p:cxnSp>
          <p:nvCxnSpPr>
            <p:cNvPr id="132" name="Straight Connector 131"/>
            <p:cNvCxnSpPr/>
            <p:nvPr/>
          </p:nvCxnSpPr>
          <p:spPr>
            <a:xfrm>
              <a:off x="722593" y="2680656"/>
              <a:ext cx="195122" cy="0"/>
            </a:xfrm>
            <a:prstGeom prst="line">
              <a:avLst/>
            </a:prstGeom>
            <a:noFill/>
            <a:ln w="9525" cap="flat" cmpd="sng" algn="ctr">
              <a:solidFill>
                <a:srgbClr val="FFFFFF">
                  <a:lumMod val="65000"/>
                </a:srgbClr>
              </a:solidFill>
              <a:prstDash val="solid"/>
              <a:headEnd type="none"/>
              <a:tailEnd type="none"/>
            </a:ln>
            <a:effectLst/>
          </p:spPr>
        </p:cxnSp>
        <p:cxnSp>
          <p:nvCxnSpPr>
            <p:cNvPr id="133" name="Straight Connector 132"/>
            <p:cNvCxnSpPr/>
            <p:nvPr/>
          </p:nvCxnSpPr>
          <p:spPr>
            <a:xfrm>
              <a:off x="722593" y="2604456"/>
              <a:ext cx="195122" cy="0"/>
            </a:xfrm>
            <a:prstGeom prst="line">
              <a:avLst/>
            </a:prstGeom>
            <a:noFill/>
            <a:ln w="9525" cap="flat" cmpd="sng" algn="ctr">
              <a:solidFill>
                <a:srgbClr val="FFFFFF">
                  <a:lumMod val="65000"/>
                </a:srgbClr>
              </a:solidFill>
              <a:prstDash val="solid"/>
              <a:headEnd type="none"/>
              <a:tailEnd type="none"/>
            </a:ln>
            <a:effectLst/>
          </p:spPr>
        </p:cxnSp>
        <p:cxnSp>
          <p:nvCxnSpPr>
            <p:cNvPr id="134" name="Straight Connector 133"/>
            <p:cNvCxnSpPr/>
            <p:nvPr/>
          </p:nvCxnSpPr>
          <p:spPr>
            <a:xfrm flipV="1">
              <a:off x="884237" y="2071056"/>
              <a:ext cx="33478" cy="152400"/>
            </a:xfrm>
            <a:prstGeom prst="line">
              <a:avLst/>
            </a:prstGeom>
            <a:noFill/>
            <a:ln w="9525" cap="flat" cmpd="sng" algn="ctr">
              <a:solidFill>
                <a:srgbClr val="505050"/>
              </a:solidFill>
              <a:prstDash val="solid"/>
              <a:headEnd type="none"/>
              <a:tailEnd type="none"/>
            </a:ln>
            <a:effectLst/>
          </p:spPr>
        </p:cxnSp>
        <p:cxnSp>
          <p:nvCxnSpPr>
            <p:cNvPr id="135" name="Straight Connector 134"/>
            <p:cNvCxnSpPr/>
            <p:nvPr/>
          </p:nvCxnSpPr>
          <p:spPr>
            <a:xfrm flipV="1">
              <a:off x="993915" y="1973262"/>
              <a:ext cx="33478" cy="152400"/>
            </a:xfrm>
            <a:prstGeom prst="line">
              <a:avLst/>
            </a:prstGeom>
            <a:noFill/>
            <a:ln w="9525" cap="flat" cmpd="sng" algn="ctr">
              <a:solidFill>
                <a:srgbClr val="505050"/>
              </a:solidFill>
              <a:prstDash val="solid"/>
              <a:headEnd type="none"/>
              <a:tailEnd type="none"/>
            </a:ln>
            <a:effectLst/>
          </p:spPr>
        </p:cxnSp>
        <p:cxnSp>
          <p:nvCxnSpPr>
            <p:cNvPr id="136" name="Straight Connector 135"/>
            <p:cNvCxnSpPr/>
            <p:nvPr/>
          </p:nvCxnSpPr>
          <p:spPr>
            <a:xfrm flipH="1" flipV="1">
              <a:off x="917715" y="2071056"/>
              <a:ext cx="92939" cy="54606"/>
            </a:xfrm>
            <a:prstGeom prst="line">
              <a:avLst/>
            </a:prstGeom>
            <a:noFill/>
            <a:ln w="9525" cap="flat" cmpd="sng" algn="ctr">
              <a:solidFill>
                <a:srgbClr val="505050"/>
              </a:solidFill>
              <a:prstDash val="solid"/>
              <a:headEnd type="none"/>
              <a:tailEnd type="none"/>
            </a:ln>
            <a:effectLst/>
          </p:spPr>
        </p:cxnSp>
        <p:cxnSp>
          <p:nvCxnSpPr>
            <p:cNvPr id="137" name="Straight Connector 136"/>
            <p:cNvCxnSpPr/>
            <p:nvPr/>
          </p:nvCxnSpPr>
          <p:spPr>
            <a:xfrm flipV="1">
              <a:off x="937374" y="2173381"/>
              <a:ext cx="33478" cy="152400"/>
            </a:xfrm>
            <a:prstGeom prst="line">
              <a:avLst/>
            </a:prstGeom>
            <a:noFill/>
            <a:ln w="9525" cap="flat" cmpd="sng" algn="ctr">
              <a:solidFill>
                <a:srgbClr val="505050"/>
              </a:solidFill>
              <a:prstDash val="solid"/>
              <a:headEnd type="none"/>
              <a:tailEnd type="none"/>
            </a:ln>
            <a:effectLst/>
          </p:spPr>
        </p:cxnSp>
        <p:cxnSp>
          <p:nvCxnSpPr>
            <p:cNvPr id="138" name="Straight Connector 137"/>
            <p:cNvCxnSpPr/>
            <p:nvPr/>
          </p:nvCxnSpPr>
          <p:spPr>
            <a:xfrm flipV="1">
              <a:off x="1047052" y="2075587"/>
              <a:ext cx="33478" cy="152400"/>
            </a:xfrm>
            <a:prstGeom prst="line">
              <a:avLst/>
            </a:prstGeom>
            <a:noFill/>
            <a:ln w="9525" cap="flat" cmpd="sng" algn="ctr">
              <a:solidFill>
                <a:srgbClr val="505050"/>
              </a:solidFill>
              <a:prstDash val="solid"/>
              <a:headEnd type="none"/>
              <a:tailEnd type="none"/>
            </a:ln>
            <a:effectLst/>
          </p:spPr>
        </p:cxnSp>
        <p:cxnSp>
          <p:nvCxnSpPr>
            <p:cNvPr id="139" name="Straight Connector 138"/>
            <p:cNvCxnSpPr/>
            <p:nvPr/>
          </p:nvCxnSpPr>
          <p:spPr>
            <a:xfrm flipH="1" flipV="1">
              <a:off x="970852" y="2173381"/>
              <a:ext cx="92939" cy="54606"/>
            </a:xfrm>
            <a:prstGeom prst="line">
              <a:avLst/>
            </a:prstGeom>
            <a:noFill/>
            <a:ln w="9525" cap="flat" cmpd="sng" algn="ctr">
              <a:solidFill>
                <a:srgbClr val="505050"/>
              </a:solidFill>
              <a:prstDash val="solid"/>
              <a:headEnd type="none"/>
              <a:tailEnd type="none"/>
            </a:ln>
            <a:effectLst/>
          </p:spPr>
        </p:cxnSp>
      </p:grpSp>
      <p:sp>
        <p:nvSpPr>
          <p:cNvPr id="128" name="Rectangle 127"/>
          <p:cNvSpPr/>
          <p:nvPr/>
        </p:nvSpPr>
        <p:spPr>
          <a:xfrm>
            <a:off x="578599" y="5123112"/>
            <a:ext cx="1301318" cy="382486"/>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Table</a:t>
            </a:r>
          </a:p>
        </p:txBody>
      </p:sp>
      <p:sp>
        <p:nvSpPr>
          <p:cNvPr id="141" name="Rectangle 140"/>
          <p:cNvSpPr/>
          <p:nvPr/>
        </p:nvSpPr>
        <p:spPr bwMode="auto">
          <a:xfrm>
            <a:off x="9741795" y="5221396"/>
            <a:ext cx="2081788" cy="1240448"/>
          </a:xfrm>
          <a:prstGeom prst="rect">
            <a:avLst/>
          </a:prstGeom>
          <a:solidFill>
            <a:srgbClr val="FFFFFF">
              <a:lumMod val="85000"/>
            </a:srgbClr>
          </a:solidFill>
          <a:ln w="9525" cap="flat" cmpd="sng" algn="ctr">
            <a:noFill/>
            <a:prstDash val="solid"/>
            <a:headEnd type="none" w="med" len="med"/>
            <a:tailEnd type="none" w="med" len="med"/>
          </a:ln>
          <a:effectLst/>
        </p:spPr>
        <p:txBody>
          <a:bodyPr lIns="93247" tIns="93247" rIns="34972" bIns="34972" rtlCol="0" anchor="ctr" anchorCtr="0"/>
          <a:lstStyle/>
          <a:p>
            <a:pPr marL="0" marR="0" lvl="0" indent="0" algn="ctr" defTabSz="950778"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42" name="TextBox 141"/>
          <p:cNvSpPr txBox="1"/>
          <p:nvPr/>
        </p:nvSpPr>
        <p:spPr>
          <a:xfrm>
            <a:off x="10119247" y="6093765"/>
            <a:ext cx="1203667" cy="499037"/>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612"/>
              </a:spcAft>
              <a:buClrTx/>
              <a:buSzTx/>
              <a:buFontTx/>
              <a:buNone/>
              <a:tabLst/>
              <a:defRPr/>
            </a:pPr>
            <a:r>
              <a:rPr kumimoji="0" lang="en-US" sz="1428" b="0" i="0" u="none" strike="noStrike" kern="0" cap="none" spc="0" normalizeH="0" baseline="0" noProof="0" dirty="0">
                <a:ln>
                  <a:noFill/>
                </a:ln>
                <a:gradFill>
                  <a:gsLst>
                    <a:gs pos="2917">
                      <a:srgbClr val="505050"/>
                    </a:gs>
                    <a:gs pos="30000">
                      <a:srgbClr val="505050"/>
                    </a:gs>
                  </a:gsLst>
                  <a:lin ang="5400000" scaled="0"/>
                </a:gradFill>
                <a:effectLst/>
                <a:uLnTx/>
                <a:uFillTx/>
              </a:rPr>
              <a:t>Azure DB</a:t>
            </a:r>
          </a:p>
        </p:txBody>
      </p:sp>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374" y="6059477"/>
            <a:ext cx="388647" cy="388647"/>
          </a:xfrm>
          <a:prstGeom prst="rect">
            <a:avLst/>
          </a:prstGeom>
        </p:spPr>
      </p:pic>
      <p:cxnSp>
        <p:nvCxnSpPr>
          <p:cNvPr id="144" name="Straight Connector 143"/>
          <p:cNvCxnSpPr/>
          <p:nvPr/>
        </p:nvCxnSpPr>
        <p:spPr>
          <a:xfrm>
            <a:off x="9761291" y="4789195"/>
            <a:ext cx="547895" cy="85405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5" name="Rectangle 144"/>
          <p:cNvSpPr/>
          <p:nvPr/>
        </p:nvSpPr>
        <p:spPr>
          <a:xfrm>
            <a:off x="10338148" y="5419338"/>
            <a:ext cx="1060955" cy="589809"/>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Churn Table</a:t>
            </a:r>
          </a:p>
        </p:txBody>
      </p:sp>
      <p:sp>
        <p:nvSpPr>
          <p:cNvPr id="146" name="Rounded Rectangle 145"/>
          <p:cNvSpPr/>
          <p:nvPr/>
        </p:nvSpPr>
        <p:spPr bwMode="auto">
          <a:xfrm>
            <a:off x="10484831" y="4005510"/>
            <a:ext cx="1405177" cy="758750"/>
          </a:xfrm>
          <a:prstGeom prst="roundRect">
            <a:avLst/>
          </a:prstGeom>
          <a:no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7" name="TextBox 146"/>
          <p:cNvSpPr txBox="1"/>
          <p:nvPr/>
        </p:nvSpPr>
        <p:spPr>
          <a:xfrm>
            <a:off x="10802915" y="4148281"/>
            <a:ext cx="1281387" cy="690680"/>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Act (Visualize)</a:t>
            </a:r>
          </a:p>
        </p:txBody>
      </p:sp>
      <p:pic>
        <p:nvPicPr>
          <p:cNvPr id="148" name="Picture 147"/>
          <p:cNvPicPr>
            <a:picLocks noChangeAspect="1"/>
          </p:cNvPicPr>
          <p:nvPr/>
        </p:nvPicPr>
        <p:blipFill>
          <a:blip r:embed="rId5"/>
          <a:stretch>
            <a:fillRect/>
          </a:stretch>
        </p:blipFill>
        <p:spPr>
          <a:xfrm>
            <a:off x="10566625" y="4225785"/>
            <a:ext cx="307448" cy="269544"/>
          </a:xfrm>
          <a:prstGeom prst="rect">
            <a:avLst/>
          </a:prstGeom>
        </p:spPr>
      </p:pic>
      <p:cxnSp>
        <p:nvCxnSpPr>
          <p:cNvPr id="149" name="Straight Arrow Connector 148"/>
          <p:cNvCxnSpPr/>
          <p:nvPr/>
        </p:nvCxnSpPr>
        <p:spPr>
          <a:xfrm flipV="1">
            <a:off x="10912367" y="4821267"/>
            <a:ext cx="0" cy="533488"/>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1" name="Rectangle 160"/>
          <p:cNvSpPr/>
          <p:nvPr/>
        </p:nvSpPr>
        <p:spPr bwMode="auto">
          <a:xfrm>
            <a:off x="4532828" y="3746084"/>
            <a:ext cx="5805320" cy="1267580"/>
          </a:xfrm>
          <a:prstGeom prst="rect">
            <a:avLst/>
          </a:prstGeom>
          <a:noFill/>
          <a:ln w="25400" cap="flat" cmpd="sng" algn="ctr">
            <a:solidFill>
              <a:srgbClr val="0078D7">
                <a:lumMod val="75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TextBox 192"/>
          <p:cNvSpPr txBox="1"/>
          <p:nvPr/>
        </p:nvSpPr>
        <p:spPr>
          <a:xfrm>
            <a:off x="427859" y="1486753"/>
            <a:ext cx="11400948" cy="882424"/>
          </a:xfrm>
          <a:prstGeom prst="rect">
            <a:avLst/>
          </a:prstGeom>
        </p:spPr>
        <p:style>
          <a:lnRef idx="2">
            <a:schemeClr val="accent4"/>
          </a:lnRef>
          <a:fillRef idx="1">
            <a:schemeClr val="lt1"/>
          </a:fillRef>
          <a:effectRef idx="0">
            <a:schemeClr val="accent4"/>
          </a:effectRef>
          <a:fontRef idx="minor">
            <a:schemeClr val="dk1"/>
          </a:fontRef>
        </p:style>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Azure Data </a:t>
            </a:r>
          </a:p>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accent4">
                    <a:lumMod val="75000"/>
                  </a:schemeClr>
                </a:solidFill>
                <a:effectLst/>
                <a:uLnTx/>
                <a:uFillTx/>
              </a:rPr>
              <a:t>Factory:</a:t>
            </a:r>
          </a:p>
        </p:txBody>
      </p:sp>
      <p:sp>
        <p:nvSpPr>
          <p:cNvPr id="154" name="TextBox 153"/>
          <p:cNvSpPr txBox="1"/>
          <p:nvPr/>
        </p:nvSpPr>
        <p:spPr>
          <a:xfrm>
            <a:off x="5209222" y="1544718"/>
            <a:ext cx="2790927" cy="647426"/>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Activity</a:t>
            </a:r>
            <a:r>
              <a:rPr kumimoji="0" lang="en-US" sz="1599" b="0" i="0" u="none" strike="noStrike" kern="0" cap="none" spc="0" normalizeH="0" baseline="0" noProof="0" dirty="0">
                <a:ln>
                  <a:noFill/>
                </a:ln>
                <a:gradFill>
                  <a:gsLst>
                    <a:gs pos="2917">
                      <a:srgbClr val="505050"/>
                    </a:gs>
                    <a:gs pos="30000">
                      <a:srgbClr val="505050"/>
                    </a:gs>
                  </a:gsLst>
                  <a:lin ang="5400000" scaled="0"/>
                </a:gradFill>
                <a:effectLst/>
                <a:uLnTx/>
                <a:uFillTx/>
              </a:rPr>
              <a:t>: a processing step </a:t>
            </a:r>
          </a:p>
          <a:p>
            <a:pPr marL="0" marR="0" lvl="0" indent="0" defTabSz="914224"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rPr>
              <a:t>(Hadoop job, custom code, ML model, etc)</a:t>
            </a:r>
          </a:p>
        </p:txBody>
      </p:sp>
      <p:pic>
        <p:nvPicPr>
          <p:cNvPr id="158" name="Picture 157"/>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28756" y="1667138"/>
            <a:ext cx="416513" cy="416513"/>
          </a:xfrm>
          <a:prstGeom prst="rect">
            <a:avLst/>
          </a:prstGeom>
        </p:spPr>
      </p:pic>
      <p:pic>
        <p:nvPicPr>
          <p:cNvPr id="122" name="Picture 121"/>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27227" y="1667138"/>
            <a:ext cx="416513" cy="416513"/>
          </a:xfrm>
          <a:prstGeom prst="rect">
            <a:avLst/>
          </a:prstGeom>
        </p:spPr>
      </p:pic>
      <p:sp>
        <p:nvSpPr>
          <p:cNvPr id="150" name="TextBox 149"/>
          <p:cNvSpPr txBox="1"/>
          <p:nvPr/>
        </p:nvSpPr>
        <p:spPr>
          <a:xfrm>
            <a:off x="2941723" y="1544718"/>
            <a:ext cx="1328396" cy="781448"/>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Data Set</a:t>
            </a:r>
          </a:p>
          <a:p>
            <a:pPr marL="0" marR="0" lvl="0" indent="0" defTabSz="914224"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rPr>
              <a:t>(Collection of files, DB table, etc)</a:t>
            </a:r>
          </a:p>
        </p:txBody>
      </p:sp>
      <p:sp>
        <p:nvSpPr>
          <p:cNvPr id="160" name="TextBox 159"/>
          <p:cNvSpPr txBox="1"/>
          <p:nvPr/>
        </p:nvSpPr>
        <p:spPr>
          <a:xfrm>
            <a:off x="8779452" y="1559182"/>
            <a:ext cx="2848218" cy="880196"/>
          </a:xfrm>
          <a:prstGeom prst="rect">
            <a:avLst/>
          </a:prstGeom>
          <a:noFill/>
        </p:spPr>
        <p:txBody>
          <a:bodyPr wrap="square" lIns="186494" tIns="149196" rIns="186494" bIns="149196" rtlCol="0">
            <a:spAutoFit/>
          </a:bodyPr>
          <a:lstStyle/>
          <a:p>
            <a:pPr marL="0" marR="0" lvl="0" indent="0" defTabSz="914224"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917">
                      <a:srgbClr val="505050"/>
                    </a:gs>
                    <a:gs pos="30000">
                      <a:srgbClr val="505050"/>
                    </a:gs>
                  </a:gsLst>
                  <a:lin ang="5400000" scaled="0"/>
                </a:gradFill>
                <a:effectLst/>
                <a:uLnTx/>
                <a:uFillTx/>
              </a:rPr>
              <a:t>Pipeline</a:t>
            </a:r>
            <a:r>
              <a:rPr kumimoji="0" lang="en-US" sz="1599" b="0" i="0" u="none" strike="noStrike" kern="0" cap="none" spc="0" normalizeH="0" baseline="0" noProof="0" dirty="0">
                <a:ln>
                  <a:noFill/>
                </a:ln>
                <a:gradFill>
                  <a:gsLst>
                    <a:gs pos="2917">
                      <a:srgbClr val="505050"/>
                    </a:gs>
                    <a:gs pos="30000">
                      <a:srgbClr val="505050"/>
                    </a:gs>
                  </a:gsLst>
                  <a:lin ang="5400000" scaled="0"/>
                </a:gradFill>
                <a:effectLst/>
                <a:uLnTx/>
                <a:uFillTx/>
              </a:rPr>
              <a:t>: a logical group of activities</a:t>
            </a:r>
          </a:p>
          <a:p>
            <a:pPr marL="0" marR="0" lvl="0" indent="0" defTabSz="914224"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pic>
        <p:nvPicPr>
          <p:cNvPr id="163" name="Picture 162"/>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503913" y="1722530"/>
            <a:ext cx="416513" cy="416513"/>
          </a:xfrm>
          <a:prstGeom prst="rect">
            <a:avLst/>
          </a:prstGeom>
        </p:spPr>
      </p:pic>
      <p:sp>
        <p:nvSpPr>
          <p:cNvPr id="166" name="TextBox 165"/>
          <p:cNvSpPr txBox="1"/>
          <p:nvPr/>
        </p:nvSpPr>
        <p:spPr>
          <a:xfrm>
            <a:off x="419822" y="2961579"/>
            <a:ext cx="1752352"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Data Sources</a:t>
            </a:r>
          </a:p>
        </p:txBody>
      </p:sp>
      <p:sp>
        <p:nvSpPr>
          <p:cNvPr id="191" name="Rectangle 190"/>
          <p:cNvSpPr/>
          <p:nvPr/>
        </p:nvSpPr>
        <p:spPr>
          <a:xfrm>
            <a:off x="8401270" y="5429887"/>
            <a:ext cx="957214" cy="594201"/>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Customers Likely to Churn</a:t>
            </a:r>
          </a:p>
        </p:txBody>
      </p:sp>
      <p:sp>
        <p:nvSpPr>
          <p:cNvPr id="180" name="Rounded Rectangle 179"/>
          <p:cNvSpPr/>
          <p:nvPr/>
        </p:nvSpPr>
        <p:spPr bwMode="auto">
          <a:xfrm>
            <a:off x="7132508" y="4002369"/>
            <a:ext cx="1371405"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82" name="Picture 18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08789" y="4247587"/>
            <a:ext cx="313525" cy="313525"/>
          </a:xfrm>
          <a:prstGeom prst="rect">
            <a:avLst/>
          </a:prstGeom>
        </p:spPr>
      </p:pic>
      <p:cxnSp>
        <p:nvCxnSpPr>
          <p:cNvPr id="155" name="Straight Arrow Connector 154"/>
          <p:cNvCxnSpPr>
            <a:stCxn id="154" idx="2"/>
          </p:cNvCxnSpPr>
          <p:nvPr/>
        </p:nvCxnSpPr>
        <p:spPr>
          <a:xfrm flipH="1">
            <a:off x="5664792" y="2192144"/>
            <a:ext cx="939894" cy="1805828"/>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90" name="Rectangle 189"/>
          <p:cNvSpPr/>
          <p:nvPr/>
        </p:nvSpPr>
        <p:spPr>
          <a:xfrm>
            <a:off x="5985400" y="5434278"/>
            <a:ext cx="1060955" cy="589809"/>
          </a:xfrm>
          <a:prstGeom prst="rect">
            <a:avLst/>
          </a:prstGeom>
          <a:solidFill>
            <a:srgbClr val="FFFFFF"/>
          </a:solidFill>
          <a:ln w="10795" cap="flat" cmpd="sng" algn="ctr">
            <a:solidFill>
              <a:srgbClr val="505050">
                <a:lumMod val="50000"/>
                <a:lumOff val="50000"/>
              </a:srgbClr>
            </a:solidFill>
            <a:prstDash val="solid"/>
          </a:ln>
          <a:effectLst/>
        </p:spPr>
        <p:txBody>
          <a:bodyPr rtlCol="0" anchor="ctr"/>
          <a:lstStyle/>
          <a:p>
            <a:pPr marL="0" marR="0" lvl="0" indent="0" algn="ctr" defTabSz="950973"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prstClr val="black"/>
                </a:solidFill>
                <a:effectLst/>
                <a:uLnTx/>
                <a:uFillTx/>
                <a:latin typeface="Segoe UI"/>
              </a:rPr>
              <a:t>Customer Call Details</a:t>
            </a:r>
          </a:p>
        </p:txBody>
      </p:sp>
      <p:cxnSp>
        <p:nvCxnSpPr>
          <p:cNvPr id="184" name="Straight Connector 183"/>
          <p:cNvCxnSpPr>
            <a:stCxn id="177" idx="2"/>
            <a:endCxn id="190" idx="1"/>
          </p:cNvCxnSpPr>
          <p:nvPr/>
        </p:nvCxnSpPr>
        <p:spPr>
          <a:xfrm>
            <a:off x="5649569" y="4761120"/>
            <a:ext cx="335831" cy="96806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6" name="Straight Arrow Connector 155"/>
          <p:cNvCxnSpPr>
            <a:stCxn id="154" idx="2"/>
            <a:endCxn id="180" idx="0"/>
          </p:cNvCxnSpPr>
          <p:nvPr/>
        </p:nvCxnSpPr>
        <p:spPr>
          <a:xfrm>
            <a:off x="6604686" y="2192144"/>
            <a:ext cx="1213525" cy="181022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81" name="TextBox 180"/>
          <p:cNvSpPr txBox="1"/>
          <p:nvPr/>
        </p:nvSpPr>
        <p:spPr>
          <a:xfrm>
            <a:off x="7437265" y="4165600"/>
            <a:ext cx="1065270" cy="489295"/>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Analyze </a:t>
            </a:r>
          </a:p>
        </p:txBody>
      </p:sp>
      <p:cxnSp>
        <p:nvCxnSpPr>
          <p:cNvPr id="185" name="Straight Arrow Connector 184"/>
          <p:cNvCxnSpPr>
            <a:stCxn id="190" idx="3"/>
          </p:cNvCxnSpPr>
          <p:nvPr/>
        </p:nvCxnSpPr>
        <p:spPr>
          <a:xfrm flipV="1">
            <a:off x="7046355" y="4778853"/>
            <a:ext cx="390909" cy="950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6" name="Straight Connector 185"/>
          <p:cNvCxnSpPr/>
          <p:nvPr/>
        </p:nvCxnSpPr>
        <p:spPr>
          <a:xfrm>
            <a:off x="8051047" y="4778853"/>
            <a:ext cx="335831" cy="86440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7" name="Rounded Rectangle 186"/>
          <p:cNvSpPr/>
          <p:nvPr/>
        </p:nvSpPr>
        <p:spPr bwMode="auto">
          <a:xfrm>
            <a:off x="8968679" y="4000377"/>
            <a:ext cx="1059018"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TextBox 187"/>
          <p:cNvSpPr txBox="1"/>
          <p:nvPr/>
        </p:nvSpPr>
        <p:spPr>
          <a:xfrm>
            <a:off x="9273436" y="4163608"/>
            <a:ext cx="1065270" cy="489295"/>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Move</a:t>
            </a:r>
          </a:p>
        </p:txBody>
      </p:sp>
      <p:cxnSp>
        <p:nvCxnSpPr>
          <p:cNvPr id="189" name="Straight Arrow Connector 188"/>
          <p:cNvCxnSpPr>
            <a:endCxn id="187" idx="2"/>
          </p:cNvCxnSpPr>
          <p:nvPr/>
        </p:nvCxnSpPr>
        <p:spPr>
          <a:xfrm flipV="1">
            <a:off x="9372876" y="4759127"/>
            <a:ext cx="125312" cy="1016178"/>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7" name="Rounded Rectangle 176"/>
          <p:cNvSpPr/>
          <p:nvPr/>
        </p:nvSpPr>
        <p:spPr bwMode="auto">
          <a:xfrm>
            <a:off x="4694453" y="4002369"/>
            <a:ext cx="1910231" cy="758750"/>
          </a:xfrm>
          <a:prstGeom prst="roundRect">
            <a:avLst/>
          </a:prstGeom>
          <a:solidFill>
            <a:srgbClr val="FFFFFF"/>
          </a:solidFill>
          <a:ln w="9525" cap="flat" cmpd="sng" algn="ctr">
            <a:solidFill>
              <a:srgbClr val="505050">
                <a:lumMod val="50000"/>
                <a:lumOff val="50000"/>
              </a:srgbClr>
            </a:solidFill>
            <a:prstDash val="solid"/>
            <a:headEnd type="none" w="med" len="med"/>
            <a:tailEnd type="none" w="med" len="med"/>
          </a:ln>
          <a:effectLst/>
        </p:spPr>
        <p:txBody>
          <a:bodyPr lIns="91427" tIns="91427" rIns="34289" bIns="34289" rtlCol="0" anchor="b" anchorCtr="0"/>
          <a:lstStyle/>
          <a:p>
            <a:pPr marL="0" marR="0" lvl="0" indent="0" algn="ctr" defTabSz="932227"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8" name="Picture 1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4806" y="4150155"/>
            <a:ext cx="407255" cy="407255"/>
          </a:xfrm>
          <a:prstGeom prst="rect">
            <a:avLst/>
          </a:prstGeom>
        </p:spPr>
      </p:pic>
      <p:sp>
        <p:nvSpPr>
          <p:cNvPr id="179" name="TextBox 178"/>
          <p:cNvSpPr txBox="1"/>
          <p:nvPr/>
        </p:nvSpPr>
        <p:spPr>
          <a:xfrm>
            <a:off x="5143955" y="4038840"/>
            <a:ext cx="1607607" cy="690680"/>
          </a:xfrm>
          <a:prstGeom prst="rect">
            <a:avLst/>
          </a:prstGeom>
          <a:noFill/>
        </p:spPr>
        <p:txBody>
          <a:bodyPr wrap="square" lIns="182854" tIns="146283" rIns="182854" bIns="146283" rtlCol="0">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399" b="0" i="0" u="none" strike="noStrike" kern="0" cap="none" spc="0" normalizeH="0" baseline="0" noProof="0" dirty="0">
                <a:ln>
                  <a:noFill/>
                </a:ln>
                <a:gradFill>
                  <a:gsLst>
                    <a:gs pos="2917">
                      <a:srgbClr val="505050"/>
                    </a:gs>
                    <a:gs pos="30000">
                      <a:srgbClr val="505050"/>
                    </a:gs>
                  </a:gsLst>
                  <a:lin ang="5400000" scaled="0"/>
                </a:gradFill>
                <a:effectLst/>
                <a:uLnTx/>
                <a:uFillTx/>
              </a:rPr>
              <a:t>Transform, Combine, etc</a:t>
            </a:r>
          </a:p>
        </p:txBody>
      </p:sp>
      <p:cxnSp>
        <p:nvCxnSpPr>
          <p:cNvPr id="183" name="Elbow Connector 182"/>
          <p:cNvCxnSpPr>
            <a:endCxn id="177" idx="1"/>
          </p:cNvCxnSpPr>
          <p:nvPr/>
        </p:nvCxnSpPr>
        <p:spPr>
          <a:xfrm flipV="1">
            <a:off x="4299492" y="4381744"/>
            <a:ext cx="394962" cy="11184"/>
          </a:xfrm>
          <a:prstGeom prst="bentConnector3">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Straight Arrow Connector 173"/>
          <p:cNvCxnSpPr>
            <a:stCxn id="119" idx="3"/>
          </p:cNvCxnSpPr>
          <p:nvPr/>
        </p:nvCxnSpPr>
        <p:spPr>
          <a:xfrm flipV="1">
            <a:off x="4291617" y="4485035"/>
            <a:ext cx="402837" cy="46892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2" name="Picture 1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6438" y="4257790"/>
            <a:ext cx="303321" cy="303321"/>
          </a:xfrm>
          <a:prstGeom prst="rect">
            <a:avLst/>
          </a:prstGeom>
        </p:spPr>
      </p:pic>
      <p:cxnSp>
        <p:nvCxnSpPr>
          <p:cNvPr id="157" name="Straight Arrow Connector 156"/>
          <p:cNvCxnSpPr>
            <a:stCxn id="154" idx="2"/>
          </p:cNvCxnSpPr>
          <p:nvPr/>
        </p:nvCxnSpPr>
        <p:spPr>
          <a:xfrm>
            <a:off x="6604686" y="2192144"/>
            <a:ext cx="2603413" cy="1826679"/>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62" name="Straight Arrow Connector 161"/>
          <p:cNvCxnSpPr/>
          <p:nvPr/>
        </p:nvCxnSpPr>
        <p:spPr>
          <a:xfrm flipH="1">
            <a:off x="9528457" y="2206072"/>
            <a:ext cx="361611" cy="150702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a:stCxn id="150" idx="2"/>
          </p:cNvCxnSpPr>
          <p:nvPr/>
        </p:nvCxnSpPr>
        <p:spPr>
          <a:xfrm flipH="1">
            <a:off x="1351040" y="2326166"/>
            <a:ext cx="2254881" cy="2867475"/>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68" name="TextBox 167"/>
          <p:cNvSpPr txBox="1"/>
          <p:nvPr/>
        </p:nvSpPr>
        <p:spPr>
          <a:xfrm>
            <a:off x="4919916" y="2961579"/>
            <a:ext cx="4000510"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Transform &amp; Analyze</a:t>
            </a:r>
          </a:p>
        </p:txBody>
      </p:sp>
      <p:sp>
        <p:nvSpPr>
          <p:cNvPr id="169" name="TextBox 168"/>
          <p:cNvSpPr txBox="1"/>
          <p:nvPr/>
        </p:nvSpPr>
        <p:spPr>
          <a:xfrm>
            <a:off x="9276441" y="2961579"/>
            <a:ext cx="2517770"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Publish</a:t>
            </a:r>
          </a:p>
        </p:txBody>
      </p:sp>
      <p:cxnSp>
        <p:nvCxnSpPr>
          <p:cNvPr id="151" name="Straight Arrow Connector 150"/>
          <p:cNvCxnSpPr>
            <a:stCxn id="150" idx="2"/>
          </p:cNvCxnSpPr>
          <p:nvPr/>
        </p:nvCxnSpPr>
        <p:spPr>
          <a:xfrm flipH="1">
            <a:off x="3323049" y="2326166"/>
            <a:ext cx="282872" cy="1712673"/>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cxnSp>
        <p:nvCxnSpPr>
          <p:cNvPr id="164" name="Straight Arrow Connector 163"/>
          <p:cNvCxnSpPr>
            <a:stCxn id="150" idx="2"/>
          </p:cNvCxnSpPr>
          <p:nvPr/>
        </p:nvCxnSpPr>
        <p:spPr>
          <a:xfrm>
            <a:off x="3605920" y="2326166"/>
            <a:ext cx="462247" cy="528622"/>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
        <p:nvSpPr>
          <p:cNvPr id="167" name="TextBox 166"/>
          <p:cNvSpPr txBox="1"/>
          <p:nvPr/>
        </p:nvSpPr>
        <p:spPr>
          <a:xfrm>
            <a:off x="2618623" y="2961580"/>
            <a:ext cx="1752352" cy="5446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lIns="182854" tIns="146283" rIns="182854" bIns="146283" rtlCol="0">
            <a:spAutoFit/>
          </a:bodyPr>
          <a:lstStyle/>
          <a:p>
            <a:pPr marL="0" marR="0" lvl="0" indent="0" algn="ctr" defTabSz="91422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rPr>
              <a:t>Ingest</a:t>
            </a:r>
          </a:p>
        </p:txBody>
      </p:sp>
    </p:spTree>
    <p:extLst>
      <p:ext uri="{BB962C8B-B14F-4D97-AF65-F5344CB8AC3E}">
        <p14:creationId xmlns:p14="http://schemas.microsoft.com/office/powerpoint/2010/main" val="11276693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1000"/>
                                        <p:tgtEl>
                                          <p:spTgt spid="16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1000"/>
                                        <p:tgtEl>
                                          <p:spTgt spid="168"/>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fade">
                                      <p:cBhvr>
                                        <p:cTn id="19" dur="1000"/>
                                        <p:tgtEl>
                                          <p:spTgt spid="1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6"/>
                                        </p:tgtEl>
                                        <p:attrNameLst>
                                          <p:attrName>style.visibility</p:attrName>
                                        </p:attrNameLst>
                                      </p:cBhvr>
                                      <p:to>
                                        <p:strVal val="visible"/>
                                      </p:to>
                                    </p:set>
                                    <p:animEffect transition="in" filter="fade">
                                      <p:cBhvr>
                                        <p:cTn id="24" dur="500"/>
                                        <p:tgtEl>
                                          <p:spTgt spid="126"/>
                                        </p:tgtEl>
                                      </p:cBhvr>
                                    </p:animEffect>
                                  </p:childTnLst>
                                </p:cTn>
                              </p:par>
                              <p:par>
                                <p:cTn id="25" presetID="10"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fade">
                                      <p:cBhvr>
                                        <p:cTn id="27" dur="500"/>
                                        <p:tgtEl>
                                          <p:spTgt spid="1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fade">
                                      <p:cBhvr>
                                        <p:cTn id="30" dur="500"/>
                                        <p:tgtEl>
                                          <p:spTgt spid="1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fade">
                                      <p:cBhvr>
                                        <p:cTn id="33" dur="500"/>
                                        <p:tgtEl>
                                          <p:spTgt spid="1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8"/>
                                        </p:tgtEl>
                                        <p:attrNameLst>
                                          <p:attrName>style.visibility</p:attrName>
                                        </p:attrNameLst>
                                      </p:cBhvr>
                                      <p:to>
                                        <p:strVal val="visible"/>
                                      </p:to>
                                    </p:set>
                                    <p:animEffect transition="in" filter="fade">
                                      <p:cBhvr>
                                        <p:cTn id="36" dur="500"/>
                                        <p:tgtEl>
                                          <p:spTgt spid="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fade">
                                      <p:cBhvr>
                                        <p:cTn id="44" dur="500"/>
                                        <p:tgtEl>
                                          <p:spTgt spid="1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fade">
                                      <p:cBhvr>
                                        <p:cTn id="58" dur="500"/>
                                        <p:tgtEl>
                                          <p:spTgt spid="117"/>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fade">
                                      <p:cBhvr>
                                        <p:cTn id="66" dur="500"/>
                                        <p:tgtEl>
                                          <p:spTgt spid="1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wipe(left)">
                                      <p:cBhvr>
                                        <p:cTn id="71" dur="500"/>
                                        <p:tgtEl>
                                          <p:spTgt spid="121"/>
                                        </p:tgtEl>
                                      </p:cBhvr>
                                    </p:animEffect>
                                  </p:childTnLst>
                                </p:cTn>
                              </p:par>
                              <p:par>
                                <p:cTn id="72" presetID="22" presetClass="entr" presetSubtype="8" fill="hold" nodeType="withEffect">
                                  <p:stCondLst>
                                    <p:cond delay="0"/>
                                  </p:stCondLst>
                                  <p:childTnLst>
                                    <p:set>
                                      <p:cBhvr>
                                        <p:cTn id="73" dur="1" fill="hold">
                                          <p:stCondLst>
                                            <p:cond delay="0"/>
                                          </p:stCondLst>
                                        </p:cTn>
                                        <p:tgtEl>
                                          <p:spTgt spid="120"/>
                                        </p:tgtEl>
                                        <p:attrNameLst>
                                          <p:attrName>style.visibility</p:attrName>
                                        </p:attrNameLst>
                                      </p:cBhvr>
                                      <p:to>
                                        <p:strVal val="visible"/>
                                      </p:to>
                                    </p:set>
                                    <p:animEffect transition="in" filter="wipe(left)">
                                      <p:cBhvr>
                                        <p:cTn id="74" dur="500"/>
                                        <p:tgtEl>
                                          <p:spTgt spid="1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wipe(up)">
                                      <p:cBhvr>
                                        <p:cTn id="79" dur="500"/>
                                        <p:tgtEl>
                                          <p:spTgt spid="152"/>
                                        </p:tgtEl>
                                      </p:cBhvr>
                                    </p:animEffect>
                                  </p:childTnLst>
                                </p:cTn>
                              </p:par>
                              <p:par>
                                <p:cTn id="80" presetID="22" presetClass="entr" presetSubtype="1" fill="hold" nodeType="with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wipe(up)">
                                      <p:cBhvr>
                                        <p:cTn id="82" dur="500"/>
                                        <p:tgtEl>
                                          <p:spTgt spid="1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61"/>
                                        </p:tgtEl>
                                        <p:attrNameLst>
                                          <p:attrName>style.visibility</p:attrName>
                                        </p:attrNameLst>
                                      </p:cBhvr>
                                      <p:to>
                                        <p:strVal val="visible"/>
                                      </p:to>
                                    </p:set>
                                    <p:animEffect transition="in" filter="fade">
                                      <p:cBhvr>
                                        <p:cTn id="87" dur="500"/>
                                        <p:tgtEl>
                                          <p:spTgt spid="161"/>
                                        </p:tgtEl>
                                      </p:cBhvr>
                                    </p:animEffec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155"/>
                                        </p:tgtEl>
                                        <p:attrNameLst>
                                          <p:attrName>style.visibility</p:attrName>
                                        </p:attrNameLst>
                                      </p:cBhvr>
                                      <p:to>
                                        <p:strVal val="visible"/>
                                      </p:to>
                                    </p:set>
                                    <p:animEffect transition="in" filter="fade">
                                      <p:cBhvr>
                                        <p:cTn id="91" dur="500"/>
                                        <p:tgtEl>
                                          <p:spTgt spid="155"/>
                                        </p:tgtEl>
                                      </p:cBhvr>
                                    </p:animEffect>
                                  </p:childTnLst>
                                </p:cTn>
                              </p:par>
                              <p:par>
                                <p:cTn id="92" presetID="10" presetClass="entr" presetSubtype="0" fill="hold" nodeType="withEffect">
                                  <p:stCondLst>
                                    <p:cond delay="0"/>
                                  </p:stCondLst>
                                  <p:childTnLst>
                                    <p:set>
                                      <p:cBhvr>
                                        <p:cTn id="93" dur="1" fill="hold">
                                          <p:stCondLst>
                                            <p:cond delay="0"/>
                                          </p:stCondLst>
                                        </p:cTn>
                                        <p:tgtEl>
                                          <p:spTgt spid="162"/>
                                        </p:tgtEl>
                                        <p:attrNameLst>
                                          <p:attrName>style.visibility</p:attrName>
                                        </p:attrNameLst>
                                      </p:cBhvr>
                                      <p:to>
                                        <p:strVal val="visible"/>
                                      </p:to>
                                    </p:set>
                                    <p:animEffect transition="in" filter="fade">
                                      <p:cBhvr>
                                        <p:cTn id="94" dur="500"/>
                                        <p:tgtEl>
                                          <p:spTgt spid="162"/>
                                        </p:tgtEl>
                                      </p:cBhvr>
                                    </p:animEffect>
                                  </p:childTnLst>
                                </p:cTn>
                              </p:par>
                              <p:par>
                                <p:cTn id="95" presetID="10" presetClass="entr" presetSubtype="0" fill="hold" nodeType="withEffect">
                                  <p:stCondLst>
                                    <p:cond delay="0"/>
                                  </p:stCondLst>
                                  <p:childTnLst>
                                    <p:set>
                                      <p:cBhvr>
                                        <p:cTn id="96" dur="1" fill="hold">
                                          <p:stCondLst>
                                            <p:cond delay="0"/>
                                          </p:stCondLst>
                                        </p:cTn>
                                        <p:tgtEl>
                                          <p:spTgt spid="183"/>
                                        </p:tgtEl>
                                        <p:attrNameLst>
                                          <p:attrName>style.visibility</p:attrName>
                                        </p:attrNameLst>
                                      </p:cBhvr>
                                      <p:to>
                                        <p:strVal val="visible"/>
                                      </p:to>
                                    </p:set>
                                    <p:animEffect transition="in" filter="fade">
                                      <p:cBhvr>
                                        <p:cTn id="97" dur="500"/>
                                        <p:tgtEl>
                                          <p:spTgt spid="183"/>
                                        </p:tgtEl>
                                      </p:cBhvr>
                                    </p:animEffect>
                                  </p:childTnLst>
                                </p:cTn>
                              </p:par>
                              <p:par>
                                <p:cTn id="98" presetID="10" presetClass="entr" presetSubtype="0" fill="hold" nodeType="withEffect">
                                  <p:stCondLst>
                                    <p:cond delay="0"/>
                                  </p:stCondLst>
                                  <p:childTnLst>
                                    <p:set>
                                      <p:cBhvr>
                                        <p:cTn id="99" dur="1" fill="hold">
                                          <p:stCondLst>
                                            <p:cond delay="0"/>
                                          </p:stCondLst>
                                        </p:cTn>
                                        <p:tgtEl>
                                          <p:spTgt spid="174"/>
                                        </p:tgtEl>
                                        <p:attrNameLst>
                                          <p:attrName>style.visibility</p:attrName>
                                        </p:attrNameLst>
                                      </p:cBhvr>
                                      <p:to>
                                        <p:strVal val="visible"/>
                                      </p:to>
                                    </p:set>
                                    <p:animEffect transition="in" filter="fade">
                                      <p:cBhvr>
                                        <p:cTn id="100" dur="500"/>
                                        <p:tgtEl>
                                          <p:spTgt spid="174"/>
                                        </p:tgtEl>
                                      </p:cBhvr>
                                    </p:animEffect>
                                  </p:childTnLst>
                                </p:cTn>
                              </p:par>
                              <p:par>
                                <p:cTn id="101" presetID="10" presetClass="entr" presetSubtype="0" fill="hold"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77"/>
                                        </p:tgtEl>
                                        <p:attrNameLst>
                                          <p:attrName>style.visibility</p:attrName>
                                        </p:attrNameLst>
                                      </p:cBhvr>
                                      <p:to>
                                        <p:strVal val="visible"/>
                                      </p:to>
                                    </p:set>
                                    <p:animEffect transition="in" filter="fade">
                                      <p:cBhvr>
                                        <p:cTn id="106" dur="500"/>
                                        <p:tgtEl>
                                          <p:spTgt spid="17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9"/>
                                        </p:tgtEl>
                                        <p:attrNameLst>
                                          <p:attrName>style.visibility</p:attrName>
                                        </p:attrNameLst>
                                      </p:cBhvr>
                                      <p:to>
                                        <p:strVal val="visible"/>
                                      </p:to>
                                    </p:set>
                                    <p:animEffect transition="in" filter="fade">
                                      <p:cBhvr>
                                        <p:cTn id="109" dur="500"/>
                                        <p:tgtEl>
                                          <p:spTgt spid="179"/>
                                        </p:tgtEl>
                                      </p:cBhvr>
                                    </p:animEffect>
                                  </p:childTnLst>
                                </p:cTn>
                              </p:par>
                              <p:par>
                                <p:cTn id="110" presetID="10" presetClass="entr" presetSubtype="0" fill="hold" nodeType="withEffect">
                                  <p:stCondLst>
                                    <p:cond delay="0"/>
                                  </p:stCondLst>
                                  <p:childTnLst>
                                    <p:set>
                                      <p:cBhvr>
                                        <p:cTn id="111" dur="1" fill="hold">
                                          <p:stCondLst>
                                            <p:cond delay="0"/>
                                          </p:stCondLst>
                                        </p:cTn>
                                        <p:tgtEl>
                                          <p:spTgt spid="164"/>
                                        </p:tgtEl>
                                        <p:attrNameLst>
                                          <p:attrName>style.visibility</p:attrName>
                                        </p:attrNameLst>
                                      </p:cBhvr>
                                      <p:to>
                                        <p:strVal val="visible"/>
                                      </p:to>
                                    </p:set>
                                    <p:animEffect transition="in" filter="fade">
                                      <p:cBhvr>
                                        <p:cTn id="112" dur="500"/>
                                        <p:tgtEl>
                                          <p:spTgt spid="1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84"/>
                                        </p:tgtEl>
                                        <p:attrNameLst>
                                          <p:attrName>style.visibility</p:attrName>
                                        </p:attrNameLst>
                                      </p:cBhvr>
                                      <p:to>
                                        <p:strVal val="visible"/>
                                      </p:to>
                                    </p:set>
                                    <p:animEffect transition="in" filter="fade">
                                      <p:cBhvr>
                                        <p:cTn id="117" dur="500"/>
                                        <p:tgtEl>
                                          <p:spTgt spid="18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90"/>
                                        </p:tgtEl>
                                        <p:attrNameLst>
                                          <p:attrName>style.visibility</p:attrName>
                                        </p:attrNameLst>
                                      </p:cBhvr>
                                      <p:to>
                                        <p:strVal val="visible"/>
                                      </p:to>
                                    </p:set>
                                    <p:animEffect transition="in" filter="fade">
                                      <p:cBhvr>
                                        <p:cTn id="120" dur="500"/>
                                        <p:tgtEl>
                                          <p:spTgt spid="19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85"/>
                                        </p:tgtEl>
                                        <p:attrNameLst>
                                          <p:attrName>style.visibility</p:attrName>
                                        </p:attrNameLst>
                                      </p:cBhvr>
                                      <p:to>
                                        <p:strVal val="visible"/>
                                      </p:to>
                                    </p:set>
                                    <p:animEffect transition="in" filter="fade">
                                      <p:cBhvr>
                                        <p:cTn id="125" dur="500"/>
                                        <p:tgtEl>
                                          <p:spTgt spid="18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80"/>
                                        </p:tgtEl>
                                        <p:attrNameLst>
                                          <p:attrName>style.visibility</p:attrName>
                                        </p:attrNameLst>
                                      </p:cBhvr>
                                      <p:to>
                                        <p:strVal val="visible"/>
                                      </p:to>
                                    </p:set>
                                    <p:animEffect transition="in" filter="fade">
                                      <p:cBhvr>
                                        <p:cTn id="128" dur="500"/>
                                        <p:tgtEl>
                                          <p:spTgt spid="180"/>
                                        </p:tgtEl>
                                      </p:cBhvr>
                                    </p:animEffect>
                                  </p:childTnLst>
                                </p:cTn>
                              </p:par>
                              <p:par>
                                <p:cTn id="129" presetID="10" presetClass="entr" presetSubtype="0" fill="hold" nodeType="withEffect">
                                  <p:stCondLst>
                                    <p:cond delay="0"/>
                                  </p:stCondLst>
                                  <p:childTnLst>
                                    <p:set>
                                      <p:cBhvr>
                                        <p:cTn id="130" dur="1" fill="hold">
                                          <p:stCondLst>
                                            <p:cond delay="0"/>
                                          </p:stCondLst>
                                        </p:cTn>
                                        <p:tgtEl>
                                          <p:spTgt spid="182"/>
                                        </p:tgtEl>
                                        <p:attrNameLst>
                                          <p:attrName>style.visibility</p:attrName>
                                        </p:attrNameLst>
                                      </p:cBhvr>
                                      <p:to>
                                        <p:strVal val="visible"/>
                                      </p:to>
                                    </p:set>
                                    <p:animEffect transition="in" filter="fade">
                                      <p:cBhvr>
                                        <p:cTn id="131" dur="500"/>
                                        <p:tgtEl>
                                          <p:spTgt spid="18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81"/>
                                        </p:tgtEl>
                                        <p:attrNameLst>
                                          <p:attrName>style.visibility</p:attrName>
                                        </p:attrNameLst>
                                      </p:cBhvr>
                                      <p:to>
                                        <p:strVal val="visible"/>
                                      </p:to>
                                    </p:set>
                                    <p:animEffect transition="in" filter="fade">
                                      <p:cBhvr>
                                        <p:cTn id="134" dur="500"/>
                                        <p:tgtEl>
                                          <p:spTgt spid="18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56"/>
                                        </p:tgtEl>
                                        <p:attrNameLst>
                                          <p:attrName>style.visibility</p:attrName>
                                        </p:attrNameLst>
                                      </p:cBhvr>
                                      <p:to>
                                        <p:strVal val="visible"/>
                                      </p:to>
                                    </p:set>
                                    <p:animEffect transition="in" filter="fade">
                                      <p:cBhvr>
                                        <p:cTn id="139" dur="500"/>
                                        <p:tgtEl>
                                          <p:spTgt spid="156"/>
                                        </p:tgtEl>
                                      </p:cBhvr>
                                    </p:animEffect>
                                  </p:childTnLst>
                                </p:cTn>
                              </p:par>
                              <p:par>
                                <p:cTn id="140" presetID="10" presetClass="entr" presetSubtype="0" fill="hold" nodeType="withEffect">
                                  <p:stCondLst>
                                    <p:cond delay="0"/>
                                  </p:stCondLst>
                                  <p:childTnLst>
                                    <p:set>
                                      <p:cBhvr>
                                        <p:cTn id="141" dur="1" fill="hold">
                                          <p:stCondLst>
                                            <p:cond delay="0"/>
                                          </p:stCondLst>
                                        </p:cTn>
                                        <p:tgtEl>
                                          <p:spTgt spid="186"/>
                                        </p:tgtEl>
                                        <p:attrNameLst>
                                          <p:attrName>style.visibility</p:attrName>
                                        </p:attrNameLst>
                                      </p:cBhvr>
                                      <p:to>
                                        <p:strVal val="visible"/>
                                      </p:to>
                                    </p:set>
                                    <p:animEffect transition="in" filter="fade">
                                      <p:cBhvr>
                                        <p:cTn id="142" dur="500"/>
                                        <p:tgtEl>
                                          <p:spTgt spid="18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91"/>
                                        </p:tgtEl>
                                        <p:attrNameLst>
                                          <p:attrName>style.visibility</p:attrName>
                                        </p:attrNameLst>
                                      </p:cBhvr>
                                      <p:to>
                                        <p:strVal val="visible"/>
                                      </p:to>
                                    </p:set>
                                    <p:animEffect transition="in" filter="fade">
                                      <p:cBhvr>
                                        <p:cTn id="145" dur="500"/>
                                        <p:tgtEl>
                                          <p:spTgt spid="19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57"/>
                                        </p:tgtEl>
                                        <p:attrNameLst>
                                          <p:attrName>style.visibility</p:attrName>
                                        </p:attrNameLst>
                                      </p:cBhvr>
                                      <p:to>
                                        <p:strVal val="visible"/>
                                      </p:to>
                                    </p:set>
                                    <p:animEffect transition="in" filter="fade">
                                      <p:cBhvr>
                                        <p:cTn id="150" dur="500"/>
                                        <p:tgtEl>
                                          <p:spTgt spid="157"/>
                                        </p:tgtEl>
                                      </p:cBhvr>
                                    </p:animEffect>
                                  </p:childTnLst>
                                </p:cTn>
                              </p:par>
                              <p:par>
                                <p:cTn id="151" presetID="10" presetClass="entr" presetSubtype="0" fill="hold" nodeType="withEffect">
                                  <p:stCondLst>
                                    <p:cond delay="0"/>
                                  </p:stCondLst>
                                  <p:childTnLst>
                                    <p:set>
                                      <p:cBhvr>
                                        <p:cTn id="152" dur="1" fill="hold">
                                          <p:stCondLst>
                                            <p:cond delay="0"/>
                                          </p:stCondLst>
                                        </p:cTn>
                                        <p:tgtEl>
                                          <p:spTgt spid="189"/>
                                        </p:tgtEl>
                                        <p:attrNameLst>
                                          <p:attrName>style.visibility</p:attrName>
                                        </p:attrNameLst>
                                      </p:cBhvr>
                                      <p:to>
                                        <p:strVal val="visible"/>
                                      </p:to>
                                    </p:set>
                                    <p:animEffect transition="in" filter="fade">
                                      <p:cBhvr>
                                        <p:cTn id="153" dur="500"/>
                                        <p:tgtEl>
                                          <p:spTgt spid="189"/>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88"/>
                                        </p:tgtEl>
                                        <p:attrNameLst>
                                          <p:attrName>style.visibility</p:attrName>
                                        </p:attrNameLst>
                                      </p:cBhvr>
                                      <p:to>
                                        <p:strVal val="visible"/>
                                      </p:to>
                                    </p:set>
                                    <p:animEffect transition="in" filter="fade">
                                      <p:cBhvr>
                                        <p:cTn id="156" dur="500"/>
                                        <p:tgtEl>
                                          <p:spTgt spid="188"/>
                                        </p:tgtEl>
                                      </p:cBhvr>
                                    </p:animEffect>
                                  </p:childTnLst>
                                </p:cTn>
                              </p:par>
                              <p:par>
                                <p:cTn id="157" presetID="10" presetClass="entr" presetSubtype="0" fill="hold" nodeType="withEffect">
                                  <p:stCondLst>
                                    <p:cond delay="0"/>
                                  </p:stCondLst>
                                  <p:childTnLst>
                                    <p:set>
                                      <p:cBhvr>
                                        <p:cTn id="158" dur="1" fill="hold">
                                          <p:stCondLst>
                                            <p:cond delay="0"/>
                                          </p:stCondLst>
                                        </p:cTn>
                                        <p:tgtEl>
                                          <p:spTgt spid="172"/>
                                        </p:tgtEl>
                                        <p:attrNameLst>
                                          <p:attrName>style.visibility</p:attrName>
                                        </p:attrNameLst>
                                      </p:cBhvr>
                                      <p:to>
                                        <p:strVal val="visible"/>
                                      </p:to>
                                    </p:set>
                                    <p:animEffect transition="in" filter="fade">
                                      <p:cBhvr>
                                        <p:cTn id="159" dur="500"/>
                                        <p:tgtEl>
                                          <p:spTgt spid="17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87"/>
                                        </p:tgtEl>
                                        <p:attrNameLst>
                                          <p:attrName>style.visibility</p:attrName>
                                        </p:attrNameLst>
                                      </p:cBhvr>
                                      <p:to>
                                        <p:strVal val="visible"/>
                                      </p:to>
                                    </p:set>
                                    <p:animEffect transition="in" filter="fade">
                                      <p:cBhvr>
                                        <p:cTn id="162" dur="500"/>
                                        <p:tgtEl>
                                          <p:spTgt spid="187"/>
                                        </p:tgtEl>
                                      </p:cBhvr>
                                    </p:animEffect>
                                  </p:childTnLst>
                                </p:cTn>
                              </p:par>
                              <p:par>
                                <p:cTn id="163" presetID="10" presetClass="entr" presetSubtype="0" fill="hold" nodeType="withEffect">
                                  <p:stCondLst>
                                    <p:cond delay="0"/>
                                  </p:stCondLst>
                                  <p:childTnLst>
                                    <p:set>
                                      <p:cBhvr>
                                        <p:cTn id="164" dur="1" fill="hold">
                                          <p:stCondLst>
                                            <p:cond delay="0"/>
                                          </p:stCondLst>
                                        </p:cTn>
                                        <p:tgtEl>
                                          <p:spTgt spid="144"/>
                                        </p:tgtEl>
                                        <p:attrNameLst>
                                          <p:attrName>style.visibility</p:attrName>
                                        </p:attrNameLst>
                                      </p:cBhvr>
                                      <p:to>
                                        <p:strVal val="visible"/>
                                      </p:to>
                                    </p:set>
                                    <p:animEffect transition="in" filter="fade">
                                      <p:cBhvr>
                                        <p:cTn id="165" dur="500"/>
                                        <p:tgtEl>
                                          <p:spTgt spid="14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45"/>
                                        </p:tgtEl>
                                        <p:attrNameLst>
                                          <p:attrName>style.visibility</p:attrName>
                                        </p:attrNameLst>
                                      </p:cBhvr>
                                      <p:to>
                                        <p:strVal val="visible"/>
                                      </p:to>
                                    </p:set>
                                    <p:animEffect transition="in" filter="fade">
                                      <p:cBhvr>
                                        <p:cTn id="168" dur="500"/>
                                        <p:tgtEl>
                                          <p:spTgt spid="145"/>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42"/>
                                        </p:tgtEl>
                                        <p:attrNameLst>
                                          <p:attrName>style.visibility</p:attrName>
                                        </p:attrNameLst>
                                      </p:cBhvr>
                                      <p:to>
                                        <p:strVal val="visible"/>
                                      </p:to>
                                    </p:set>
                                    <p:animEffect transition="in" filter="fade">
                                      <p:cBhvr>
                                        <p:cTn id="171" dur="500"/>
                                        <p:tgtEl>
                                          <p:spTgt spid="142"/>
                                        </p:tgtEl>
                                      </p:cBhvr>
                                    </p:animEffect>
                                  </p:childTnLst>
                                </p:cTn>
                              </p:par>
                              <p:par>
                                <p:cTn id="172" presetID="10" presetClass="entr" presetSubtype="0" fill="hold" nodeType="withEffect">
                                  <p:stCondLst>
                                    <p:cond delay="0"/>
                                  </p:stCondLst>
                                  <p:childTnLst>
                                    <p:set>
                                      <p:cBhvr>
                                        <p:cTn id="173" dur="1" fill="hold">
                                          <p:stCondLst>
                                            <p:cond delay="0"/>
                                          </p:stCondLst>
                                        </p:cTn>
                                        <p:tgtEl>
                                          <p:spTgt spid="143"/>
                                        </p:tgtEl>
                                        <p:attrNameLst>
                                          <p:attrName>style.visibility</p:attrName>
                                        </p:attrNameLst>
                                      </p:cBhvr>
                                      <p:to>
                                        <p:strVal val="visible"/>
                                      </p:to>
                                    </p:set>
                                    <p:animEffect transition="in" filter="fade">
                                      <p:cBhvr>
                                        <p:cTn id="174" dur="500"/>
                                        <p:tgtEl>
                                          <p:spTgt spid="1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500"/>
                                        <p:tgtEl>
                                          <p:spTgt spid="141"/>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49"/>
                                        </p:tgtEl>
                                        <p:attrNameLst>
                                          <p:attrName>style.visibility</p:attrName>
                                        </p:attrNameLst>
                                      </p:cBhvr>
                                      <p:to>
                                        <p:strVal val="visible"/>
                                      </p:to>
                                    </p:set>
                                    <p:animEffect transition="in" filter="fade">
                                      <p:cBhvr>
                                        <p:cTn id="182" dur="500"/>
                                        <p:tgtEl>
                                          <p:spTgt spid="14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47"/>
                                        </p:tgtEl>
                                        <p:attrNameLst>
                                          <p:attrName>style.visibility</p:attrName>
                                        </p:attrNameLst>
                                      </p:cBhvr>
                                      <p:to>
                                        <p:strVal val="visible"/>
                                      </p:to>
                                    </p:set>
                                    <p:animEffect transition="in" filter="fade">
                                      <p:cBhvr>
                                        <p:cTn id="185" dur="500"/>
                                        <p:tgtEl>
                                          <p:spTgt spid="147"/>
                                        </p:tgtEl>
                                      </p:cBhvr>
                                    </p:animEffect>
                                  </p:childTnLst>
                                </p:cTn>
                              </p:par>
                              <p:par>
                                <p:cTn id="186" presetID="10" presetClass="entr" presetSubtype="0" fill="hold" nodeType="withEffect">
                                  <p:stCondLst>
                                    <p:cond delay="0"/>
                                  </p:stCondLst>
                                  <p:childTnLst>
                                    <p:set>
                                      <p:cBhvr>
                                        <p:cTn id="187" dur="1" fill="hold">
                                          <p:stCondLst>
                                            <p:cond delay="0"/>
                                          </p:stCondLst>
                                        </p:cTn>
                                        <p:tgtEl>
                                          <p:spTgt spid="148"/>
                                        </p:tgtEl>
                                        <p:attrNameLst>
                                          <p:attrName>style.visibility</p:attrName>
                                        </p:attrNameLst>
                                      </p:cBhvr>
                                      <p:to>
                                        <p:strVal val="visible"/>
                                      </p:to>
                                    </p:set>
                                    <p:animEffect transition="in" filter="fade">
                                      <p:cBhvr>
                                        <p:cTn id="188" dur="500"/>
                                        <p:tgtEl>
                                          <p:spTgt spid="148"/>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46"/>
                                        </p:tgtEl>
                                        <p:attrNameLst>
                                          <p:attrName>style.visibility</p:attrName>
                                        </p:attrNameLst>
                                      </p:cBhvr>
                                      <p:to>
                                        <p:strVal val="visible"/>
                                      </p:to>
                                    </p:set>
                                    <p:animEffect transition="in" filter="fade">
                                      <p:cBhvr>
                                        <p:cTn id="19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4" grpId="0"/>
      <p:bldP spid="115" grpId="0" animBg="1"/>
      <p:bldP spid="116" grpId="0" animBg="1"/>
      <p:bldP spid="117" grpId="0" animBg="1"/>
      <p:bldP spid="118" grpId="0" animBg="1"/>
      <p:bldP spid="119" grpId="0" animBg="1"/>
      <p:bldP spid="124" grpId="0" animBg="1"/>
      <p:bldP spid="125" grpId="0"/>
      <p:bldP spid="126" grpId="0" animBg="1"/>
      <p:bldP spid="128" grpId="0" animBg="1"/>
      <p:bldP spid="141" grpId="0" animBg="1"/>
      <p:bldP spid="142" grpId="0"/>
      <p:bldP spid="145" grpId="0" animBg="1"/>
      <p:bldP spid="146" grpId="0" animBg="1"/>
      <p:bldP spid="147" grpId="0"/>
      <p:bldP spid="161" grpId="0" animBg="1"/>
      <p:bldP spid="166" grpId="0" animBg="1"/>
      <p:bldP spid="191" grpId="0" animBg="1"/>
      <p:bldP spid="180" grpId="0" animBg="1"/>
      <p:bldP spid="190" grpId="0" animBg="1"/>
      <p:bldP spid="181" grpId="0"/>
      <p:bldP spid="187" grpId="0" animBg="1"/>
      <p:bldP spid="188" grpId="0"/>
      <p:bldP spid="177" grpId="0" animBg="1"/>
      <p:bldP spid="179" grpId="0"/>
      <p:bldP spid="168" grpId="0" animBg="1"/>
      <p:bldP spid="169" grpId="0" animBg="1"/>
      <p:bldP spid="1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2573867" cy="397368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What to use for Data</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2" name="Picture 1"/>
          <p:cNvPicPr>
            <a:picLocks noChangeAspect="1"/>
          </p:cNvPicPr>
          <p:nvPr/>
        </p:nvPicPr>
        <p:blipFill>
          <a:blip r:embed="rId3"/>
          <a:stretch>
            <a:fillRect/>
          </a:stretch>
        </p:blipFill>
        <p:spPr>
          <a:xfrm>
            <a:off x="3605670" y="88675"/>
            <a:ext cx="8830805" cy="6740327"/>
          </a:xfrm>
          <a:prstGeom prst="rect">
            <a:avLst/>
          </a:prstGeom>
        </p:spPr>
      </p:pic>
    </p:spTree>
    <p:extLst>
      <p:ext uri="{BB962C8B-B14F-4D97-AF65-F5344CB8AC3E}">
        <p14:creationId xmlns:p14="http://schemas.microsoft.com/office/powerpoint/2010/main" val="9798555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1_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4.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9D2C1A7-C913-44E0-9811-7589E60BEC3F}">
  <ds:schemaRefs>
    <ds:schemaRef ds:uri="http://schemas.microsoft.com/sharepoint/v3/contenttype/forms"/>
  </ds:schemaRefs>
</ds:datastoreItem>
</file>

<file path=customXml/itemProps2.xml><?xml version="1.0" encoding="utf-8"?>
<ds:datastoreItem xmlns:ds="http://schemas.openxmlformats.org/officeDocument/2006/customXml" ds:itemID="{68F35705-862B-4350-BC4F-3687423C5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E75E0-1130-4EF8-8D60-4E2BB0DB39B9}">
  <ds:schemaRefs>
    <ds:schemaRef ds:uri="http://schemas.microsoft.com/sharepoint/v3"/>
    <ds:schemaRef ds:uri="http://purl.org/dc/terms/"/>
    <ds:schemaRef ds:uri="http://schemas.openxmlformats.org/package/2006/metadata/core-properties"/>
    <ds:schemaRef ds:uri="9bc6b55d-a734-43bd-8eab-fb065c703cf5"/>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1604</Words>
  <Application>Microsoft Office PowerPoint</Application>
  <PresentationFormat>Custom</PresentationFormat>
  <Paragraphs>170</Paragraphs>
  <Slides>13</Slides>
  <Notes>12</Notes>
  <HiddenSlides>0</HiddenSlides>
  <MMClips>0</MMClips>
  <ScaleCrop>false</ScaleCrop>
  <HeadingPairs>
    <vt:vector size="8" baseType="variant">
      <vt:variant>
        <vt:lpstr>Fonts Used</vt:lpstr>
      </vt:variant>
      <vt:variant>
        <vt:i4>11</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32" baseType="lpstr">
      <vt:lpstr>SimSun</vt:lpstr>
      <vt:lpstr>Arial</vt:lpstr>
      <vt:lpstr>Calibri</vt:lpstr>
      <vt:lpstr>Calibri Light</vt:lpstr>
      <vt:lpstr>Cambria</vt:lpstr>
      <vt:lpstr>Courier New</vt:lpstr>
      <vt:lpstr>Myriad Pro</vt:lpstr>
      <vt:lpstr>Segoe UI</vt:lpstr>
      <vt:lpstr>Segoe UI Light</vt:lpstr>
      <vt:lpstr>Verdana</vt:lpstr>
      <vt:lpstr>Wingdings</vt:lpstr>
      <vt:lpstr>COLOR TEMPLATE</vt:lpstr>
      <vt:lpstr>1_WHITE TEMPLATE</vt:lpstr>
      <vt:lpstr>1_COLOR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PowerPoint Presentation</vt:lpstr>
      <vt:lpstr>PowerPoint Presentation</vt:lpstr>
      <vt:lpstr>PowerPoint Presentation</vt:lpstr>
      <vt:lpstr>PowerPoint Presentation</vt:lpstr>
      <vt:lpstr>PowerPoint Presentation</vt:lpstr>
      <vt:lpstr>PowerPoint Presentation</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2016-06-29T19:18:51Z</dcterms:created>
  <dcterms:modified xsi:type="dcterms:W3CDTF">2017-03-16T13:51:07Z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