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Old Standard TT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70xKvvyY3dhePUAKa0ayLMv3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04A0FA-259A-4873-889C-32CB6705556D}">
  <a:tblStyle styleId="{3E04A0FA-259A-4873-889C-32CB6705556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8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4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4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" name="Google Shape;2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8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Constructor_(object-oriented_programming)" TargetMode="External"/><Relationship Id="rId4" Type="http://schemas.openxmlformats.org/officeDocument/2006/relationships/hyperlink" Target="https://docs.scipy.org/doc/scipy/reference/generated/scipy.stats.ttest_ind.html" TargetMode="External"/><Relationship Id="rId5" Type="http://schemas.openxmlformats.org/officeDocument/2006/relationships/hyperlink" Target="https://nginx.org/en/docs/" TargetMode="External"/><Relationship Id="rId6" Type="http://schemas.openxmlformats.org/officeDocument/2006/relationships/hyperlink" Target="https://locust.io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5" Type="http://schemas.openxmlformats.org/officeDocument/2006/relationships/image" Target="../media/image3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34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title"/>
          </p:nvPr>
        </p:nvSpPr>
        <p:spPr>
          <a:xfrm>
            <a:off x="512700" y="477450"/>
            <a:ext cx="8118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400">
                <a:solidFill>
                  <a:schemeClr val="lt1"/>
                </a:solidFill>
              </a:rPr>
              <a:t>	 </a:t>
            </a:r>
            <a:r>
              <a:rPr lang="en-GB" sz="3400">
                <a:solidFill>
                  <a:srgbClr val="FFFF00"/>
                </a:solidFill>
              </a:rPr>
              <a:t>Api_perf_check</a:t>
            </a:r>
            <a:r>
              <a:rPr lang="en-GB" sz="3400">
                <a:solidFill>
                  <a:schemeClr val="lt1"/>
                </a:solidFill>
              </a:rPr>
              <a:t> : A tool to observe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3400">
                <a:solidFill>
                  <a:schemeClr val="lt1"/>
                </a:solidFill>
              </a:rPr>
              <a:t>     performance change in APIs over time.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>
              <a:solidFill>
                <a:srgbClr val="FFF2CC"/>
              </a:solidFill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64250" y="3307575"/>
            <a:ext cx="721200" cy="5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Requirements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33500" y="1675500"/>
            <a:ext cx="3727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APIs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you want to monitor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433500" y="3555425"/>
            <a:ext cx="37278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configuration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json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setup scripts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3925325" y="748175"/>
            <a:ext cx="1783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SAFE (e.g.)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6619825" y="14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{3E04A0FA-259A-4873-889C-32CB6705556D}</a:tableStyleId>
              </a:tblPr>
              <a:tblGrid>
                <a:gridCol w="18526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API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 sz="1400" u="none" cap="none" strike="noStrike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15" name="Google Shape;215;p21"/>
          <p:cNvGrpSpPr/>
          <p:nvPr/>
        </p:nvGrpSpPr>
        <p:grpSpPr>
          <a:xfrm>
            <a:off x="433500" y="2541000"/>
            <a:ext cx="5853575" cy="554100"/>
            <a:chOff x="433500" y="2541000"/>
            <a:chExt cx="5853575" cy="554100"/>
          </a:xfrm>
        </p:grpSpPr>
        <p:sp>
          <p:nvSpPr>
            <p:cNvPr id="216" name="Google Shape;216;p21"/>
            <p:cNvSpPr txBox="1"/>
            <p:nvPr/>
          </p:nvSpPr>
          <p:spPr>
            <a:xfrm>
              <a:off x="433500" y="2571750"/>
              <a:ext cx="37278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Performance testing </a:t>
              </a:r>
              <a:r>
                <a:rPr b="0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Scripts</a:t>
              </a:r>
              <a:endParaRPr b="0" i="0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4249475" y="2541000"/>
              <a:ext cx="20376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GB" sz="17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       Locust scripts</a:t>
              </a:r>
              <a:endParaRPr b="1" i="0" sz="17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218" name="Google Shape;21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25700" y="2571750"/>
              <a:ext cx="492600" cy="492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475" y="3618275"/>
            <a:ext cx="14192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9475" y="3913550"/>
            <a:ext cx="2296350" cy="6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9463" y="4467475"/>
            <a:ext cx="1493250" cy="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steps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433500" y="1523100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setup scripts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433500" y="2020650"/>
            <a:ext cx="6981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2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Test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APIs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(being monitored)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433500" y="2580325"/>
            <a:ext cx="6364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3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Extracting Relevant Metrics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(response time)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33500" y="3637550"/>
            <a:ext cx="7462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5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Displaying APC Results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33500" y="3116425"/>
            <a:ext cx="6981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4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Comparing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to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previous performance results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(1,7,30)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steps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433500" y="1496350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setup scripts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433500" y="2020650"/>
            <a:ext cx="3654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2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Test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APIs 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433500" y="2580325"/>
            <a:ext cx="3940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3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Extracting Relevant Metrics 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433500" y="3637550"/>
            <a:ext cx="6207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5"/>
            </a:pPr>
            <a:r>
              <a:rPr b="1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Displaying APC Results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433500" y="3116425"/>
            <a:ext cx="6837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AutoNum type="arabicPeriod" startAt="4"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Comparing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to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previous performance results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(1,7,30)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4088100" y="1496350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Publish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Start quiz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42412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E.g SAFE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226300" y="717425"/>
            <a:ext cx="22137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4241275" y="2038325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Locust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Test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4540975" y="2577375"/>
            <a:ext cx="795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7373275" y="3116425"/>
            <a:ext cx="1413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Configured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894100" y="3637550"/>
            <a:ext cx="9219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t-test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767875" y="1404125"/>
            <a:ext cx="2258100" cy="305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826525" y="1404125"/>
            <a:ext cx="40713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3308443" y="1942875"/>
            <a:ext cx="12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5681800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1660375" y="2145075"/>
            <a:ext cx="473100" cy="183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4981750" y="2748750"/>
            <a:ext cx="473100" cy="92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938750" y="398437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module</a:t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4922650" y="3886675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 module</a:t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938750" y="408307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4979950" y="398492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3308450" y="2035275"/>
            <a:ext cx="9786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1" name="Google Shape;281;p24"/>
          <p:cNvCxnSpPr>
            <a:stCxn id="274" idx="3"/>
            <a:endCxn id="280" idx="1"/>
          </p:cNvCxnSpPr>
          <p:nvPr/>
        </p:nvCxnSpPr>
        <p:spPr>
          <a:xfrm flipH="1" rot="10800000">
            <a:off x="2133475" y="2312325"/>
            <a:ext cx="1175100" cy="7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2" name="Google Shape;282;p24"/>
          <p:cNvCxnSpPr>
            <a:stCxn id="275" idx="0"/>
            <a:endCxn id="280" idx="3"/>
          </p:cNvCxnSpPr>
          <p:nvPr/>
        </p:nvCxnSpPr>
        <p:spPr>
          <a:xfrm rot="10800000">
            <a:off x="4287100" y="2312250"/>
            <a:ext cx="931200" cy="43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3" name="Google Shape;283;p24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Architecture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433500" y="717425"/>
            <a:ext cx="32976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7712950" y="1730850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lt1"/>
                </a:solidFill>
              </a:rPr>
              <a:t>APC Implementation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292" name="Google Shape;292;p2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3" name="Google Shape;2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Generate Testid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33500" y="1496350"/>
            <a:ext cx="1224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Testid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05" name="Google Shape;305;p26"/>
          <p:cNvGrpSpPr/>
          <p:nvPr/>
        </p:nvGrpSpPr>
        <p:grpSpPr>
          <a:xfrm>
            <a:off x="1658100" y="1496350"/>
            <a:ext cx="4596625" cy="492600"/>
            <a:chOff x="1658100" y="1496350"/>
            <a:chExt cx="4596625" cy="492600"/>
          </a:xfrm>
        </p:grpSpPr>
        <p:sp>
          <p:nvSpPr>
            <p:cNvPr id="306" name="Google Shape;306;p26"/>
            <p:cNvSpPr txBox="1"/>
            <p:nvPr/>
          </p:nvSpPr>
          <p:spPr>
            <a:xfrm>
              <a:off x="2903725" y="1496350"/>
              <a:ext cx="33510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Date time </a:t>
              </a:r>
              <a:r>
                <a:rPr b="0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at the time of test</a:t>
              </a:r>
              <a:endParaRPr b="0" i="0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307" name="Google Shape;307;p26"/>
            <p:cNvCxnSpPr>
              <a:stCxn id="304" idx="3"/>
              <a:endCxn id="306" idx="1"/>
            </p:cNvCxnSpPr>
            <p:nvPr/>
          </p:nvCxnSpPr>
          <p:spPr>
            <a:xfrm>
              <a:off x="1658100" y="1742650"/>
              <a:ext cx="1245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8" name="Google Shape;308;p26"/>
          <p:cNvSpPr txBox="1"/>
          <p:nvPr/>
        </p:nvSpPr>
        <p:spPr>
          <a:xfrm>
            <a:off x="2914800" y="2061375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Format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 "</a:t>
            </a:r>
            <a:r>
              <a:rPr b="1" i="0" lang="en-GB" sz="2000" u="none" cap="none" strike="noStrike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%Y-%m-%d_%H-%M-%S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2914800" y="2518575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e.g. "</a:t>
            </a:r>
            <a:r>
              <a:rPr b="1" i="0" lang="en-GB" sz="2000" u="none" cap="none" strike="noStrike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2023-12-18_11-13-13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530375" y="3334488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Useful in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 extraction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530375" y="3855775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Comparison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previous dates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script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433500" y="1343950"/>
            <a:ext cx="6235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Inspired from the idea of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constructor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class (RAII)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433500" y="1938975"/>
            <a:ext cx="4917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needs to create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initial_script.py 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433500" y="2550000"/>
            <a:ext cx="66372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Contains steps to be performed before performance test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433500" y="3235800"/>
            <a:ext cx="27231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Login as instructor</a:t>
            </a:r>
            <a:endParaRPr b="1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433500" y="3756050"/>
            <a:ext cx="3699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Publish a particular quiz</a:t>
            </a:r>
            <a:endParaRPr b="1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433500" y="4276300"/>
            <a:ext cx="34794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Start the published quiz</a:t>
            </a:r>
            <a:endParaRPr b="1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7215550" y="2550000"/>
            <a:ext cx="65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e.g.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test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433500" y="717425"/>
            <a:ext cx="32547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433500" y="1496350"/>
            <a:ext cx="2609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Generate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START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log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-164550" l="37058" r="0" t="0"/>
          <a:stretch/>
        </p:blipFill>
        <p:spPr>
          <a:xfrm>
            <a:off x="433500" y="1942875"/>
            <a:ext cx="4937576" cy="7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/>
          <p:nvPr/>
        </p:nvSpPr>
        <p:spPr>
          <a:xfrm>
            <a:off x="433500" y="2522200"/>
            <a:ext cx="3110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Test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APIs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4">
            <a:alphaModFix/>
          </a:blip>
          <a:srcRect b="-64256" l="37472" r="0" t="0"/>
          <a:stretch/>
        </p:blipFill>
        <p:spPr>
          <a:xfrm>
            <a:off x="376150" y="4522175"/>
            <a:ext cx="4937576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376150" y="4029575"/>
            <a:ext cx="2609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Generate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500" y="2986225"/>
            <a:ext cx="4751867" cy="81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28"/>
          <p:cNvGraphicFramePr/>
          <p:nvPr/>
        </p:nvGraphicFramePr>
        <p:xfrm>
          <a:off x="6619825" y="14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{3E04A0FA-259A-4873-889C-32CB6705556D}</a:tableStyleId>
              </a:tblPr>
              <a:tblGrid>
                <a:gridCol w="18526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API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 sz="1400" u="none" cap="none" strike="noStrike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 sz="1400" u="none" cap="none" strike="noStrike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3" name="Google Shape;35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448475" y="671225"/>
            <a:ext cx="710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Extracting Relevant metrics (resp time)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433500" y="717425"/>
            <a:ext cx="66945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433500" y="1496350"/>
            <a:ext cx="43440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Transfer of logs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from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 module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module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625" y="3468250"/>
            <a:ext cx="27813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433500" y="3467500"/>
            <a:ext cx="4544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Storing all response times in csv file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433500" y="2407625"/>
            <a:ext cx="45447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storing test id in database and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extracting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response time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all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APIs 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60" name="Google Shape;3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5088" y="2602375"/>
            <a:ext cx="30003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Comparing it to previous performance tests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433500" y="717425"/>
            <a:ext cx="72390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433500" y="1496350"/>
            <a:ext cx="11193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Config: (1,7,30) 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1847150" y="1496350"/>
            <a:ext cx="65133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Compare results of current performance test with 1 ,7 and 30 entry before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1552800" y="4389025"/>
            <a:ext cx="3189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Say current test id : 120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5227000" y="4419775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120</a:t>
            </a:r>
            <a:endParaRPr b="0" i="0" sz="1600" u="none" cap="none" strike="noStrike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5227000" y="3865400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119</a:t>
            </a:r>
            <a:endParaRPr b="0" i="0" sz="1600" u="none" cap="none" strike="noStrike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5227000" y="3242013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113</a:t>
            </a:r>
            <a:endParaRPr b="0" i="0" sz="1600" u="none" cap="none" strike="noStrike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5227000" y="2653197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90</a:t>
            </a:r>
            <a:endParaRPr b="0" i="0" sz="1600" u="none" cap="none" strike="noStrike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8" name="Google Shape;378;p30"/>
          <p:cNvSpPr txBox="1"/>
          <p:nvPr/>
        </p:nvSpPr>
        <p:spPr>
          <a:xfrm>
            <a:off x="433500" y="2607075"/>
            <a:ext cx="4502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t-test for comparing distributions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5866150" y="4102075"/>
            <a:ext cx="185700" cy="64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5866150" y="3529975"/>
            <a:ext cx="185700" cy="1218600"/>
          </a:xfrm>
          <a:prstGeom prst="rightBrace">
            <a:avLst>
              <a:gd fmla="val 50000" name="adj1"/>
              <a:gd fmla="val 2984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5866150" y="2863975"/>
            <a:ext cx="185700" cy="1884600"/>
          </a:xfrm>
          <a:prstGeom prst="rightBrace">
            <a:avLst>
              <a:gd fmla="val 50000" name="adj1"/>
              <a:gd fmla="val 2269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6142300" y="4179025"/>
            <a:ext cx="1119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 before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6142300" y="3559975"/>
            <a:ext cx="1119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 before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6142300" y="3014700"/>
            <a:ext cx="13869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30 before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311750" y="46075"/>
            <a:ext cx="828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/>
              <a:t>Contents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9" name="Google Shape;69;p2"/>
          <p:cNvCxnSpPr/>
          <p:nvPr/>
        </p:nvCxnSpPr>
        <p:spPr>
          <a:xfrm flipH="1" rot="10800000">
            <a:off x="439050" y="604588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2"/>
          <p:cNvSpPr txBox="1"/>
          <p:nvPr/>
        </p:nvSpPr>
        <p:spPr>
          <a:xfrm>
            <a:off x="439050" y="960113"/>
            <a:ext cx="55683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Case Study for APC (api_perf_check)</a:t>
            </a:r>
            <a:endParaRPr b="0" i="0" sz="14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39050" y="3140825"/>
            <a:ext cx="3231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 &amp; Future Work</a:t>
            </a:r>
            <a:endParaRPr b="0" i="0" sz="14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439050" y="1487075"/>
            <a:ext cx="2325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: Overview</a:t>
            </a:r>
            <a:endParaRPr b="0" i="0" sz="14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39050" y="2032250"/>
            <a:ext cx="2610300" cy="49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Implementation</a:t>
            </a:r>
            <a:endParaRPr b="0" i="0" sz="14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39050" y="2577425"/>
            <a:ext cx="2610300" cy="49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Demonstration</a:t>
            </a:r>
            <a:endParaRPr b="0" i="0" sz="14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3" name="Google Shape;393;p31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Displaying APC Results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433500" y="717425"/>
            <a:ext cx="43083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33500" y="1496350"/>
            <a:ext cx="655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performing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t-test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with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previous performance tests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00" y="2785575"/>
            <a:ext cx="69532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1"/>
          <p:cNvSpPr txBox="1"/>
          <p:nvPr/>
        </p:nvSpPr>
        <p:spPr>
          <a:xfrm>
            <a:off x="433500" y="2026675"/>
            <a:ext cx="53472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results are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displayed on command line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lt1"/>
                </a:solidFill>
              </a:rPr>
              <a:t>APC Demonstration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404" name="Google Shape;404;p3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5" name="Google Shape;4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Demonstration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3" name="Google Shape;4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00" y="2567775"/>
            <a:ext cx="76581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/>
        </p:nvSpPr>
        <p:spPr>
          <a:xfrm>
            <a:off x="433500" y="1496350"/>
            <a:ext cx="65511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quiz_list 100ms of delay was added and it was red at 7d and 30d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Detecting change in API performance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433500" y="717425"/>
            <a:ext cx="64515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APC Demonstration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5" name="Google Shape;4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6" name="Google Shape;426;p34"/>
          <p:cNvSpPr txBox="1"/>
          <p:nvPr/>
        </p:nvSpPr>
        <p:spPr>
          <a:xfrm>
            <a:off x="433500" y="1496350"/>
            <a:ext cx="4350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Uwsgi process from 24 to 5 process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Detecting system performance change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433500" y="717425"/>
            <a:ext cx="64515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2454850"/>
            <a:ext cx="76771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lt1"/>
                </a:solidFill>
              </a:rPr>
              <a:t>Conclusion &amp; Future Work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436" name="Google Shape;436;p3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7" name="Google Shape;4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Conclusion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394725" y="1359975"/>
            <a:ext cx="3709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Sys_Perf_check was validated.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47" name="Google Shape;447;p3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36"/>
          <p:cNvSpPr txBox="1"/>
          <p:nvPr/>
        </p:nvSpPr>
        <p:spPr>
          <a:xfrm>
            <a:off x="394725" y="2587375"/>
            <a:ext cx="7160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Api_perf_check monitors performs changes overtime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9" name="Google Shape;4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394725" y="1942350"/>
            <a:ext cx="8077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is more useful now by adding CPU utilization as a metric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394725" y="3280075"/>
            <a:ext cx="7779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can be used as a regular cron job or as a CI/CD integrated tool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8" name="Google Shape;458;p3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Future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60" name="Google Shape;460;p37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2" name="Google Shape;462;p37"/>
          <p:cNvSpPr txBox="1"/>
          <p:nvPr/>
        </p:nvSpPr>
        <p:spPr>
          <a:xfrm>
            <a:off x="394725" y="1359975"/>
            <a:ext cx="8539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reduce number of false signals by api_perf_check (make it more reliable)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394725" y="2587375"/>
            <a:ext cx="8626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more types of test (other than t-test) based on underlying distribution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394725" y="1942350"/>
            <a:ext cx="8077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CPU utilization as a metric (use it for comparison as well)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394725" y="3280075"/>
            <a:ext cx="6704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Evaluate it in real CI/CD pipelines or as regular cron job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References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74" name="Google Shape;474;p38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6" name="Google Shape;476;p38"/>
          <p:cNvSpPr txBox="1"/>
          <p:nvPr/>
        </p:nvSpPr>
        <p:spPr>
          <a:xfrm>
            <a:off x="394725" y="1359975"/>
            <a:ext cx="8539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https://en.wikipedia.org/wiki/Constructor_(object-oriented_programming)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394725" y="2587375"/>
            <a:ext cx="8626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https://docs.scipy.org/doc/scipy/reference/generated/scipy.stats.ttest_ind.html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394725" y="1942350"/>
            <a:ext cx="8077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https://nginx.org/en/docs/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394725" y="3709775"/>
            <a:ext cx="6704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https://locust.io/</a:t>
            </a:r>
            <a:endParaRPr b="1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524550" y="3416850"/>
            <a:ext cx="655800" cy="34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</a:rPr>
              <a:t>Case Study for APC (api_perf_check)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82" name="Google Shape;82;p1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746700" y="1335025"/>
            <a:ext cx="2904625" cy="1052550"/>
            <a:chOff x="746700" y="1335025"/>
            <a:chExt cx="2904625" cy="1052550"/>
          </a:xfrm>
        </p:grpSpPr>
        <p:cxnSp>
          <p:nvCxnSpPr>
            <p:cNvPr id="93" name="Google Shape;93;p15"/>
            <p:cNvCxnSpPr>
              <a:stCxn id="94" idx="1"/>
            </p:cNvCxnSpPr>
            <p:nvPr/>
          </p:nvCxnSpPr>
          <p:spPr>
            <a:xfrm>
              <a:off x="1181100" y="1690700"/>
              <a:ext cx="22218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4" name="Google Shape;9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1100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4675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96;p15"/>
            <p:cNvCxnSpPr>
              <a:stCxn id="94" idx="1"/>
            </p:cNvCxnSpPr>
            <p:nvPr/>
          </p:nvCxnSpPr>
          <p:spPr>
            <a:xfrm flipH="1">
              <a:off x="746700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 flipH="1">
              <a:off x="3216925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5"/>
            <p:cNvSpPr txBox="1"/>
            <p:nvPr/>
          </p:nvSpPr>
          <p:spPr>
            <a:xfrm>
              <a:off x="103305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Software versions</a:t>
              </a:r>
              <a:endParaRPr b="1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2325900" y="1554525"/>
            <a:ext cx="859500" cy="833050"/>
            <a:chOff x="2325900" y="1554525"/>
            <a:chExt cx="859500" cy="833050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6175" y="1554525"/>
              <a:ext cx="278952" cy="278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232590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rgbClr val="FF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Recent commit</a:t>
              </a:r>
              <a:endParaRPr b="1" i="0" sz="1200" u="none" cap="none" strike="noStrike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9025" y="1175300"/>
            <a:ext cx="768275" cy="7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6050" y="771612"/>
            <a:ext cx="2179375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6025" y="1694263"/>
            <a:ext cx="334123" cy="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050" y="771612"/>
            <a:ext cx="2179375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6025" y="1694263"/>
            <a:ext cx="334123" cy="3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725" y="659350"/>
            <a:ext cx="3348925" cy="3348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6"/>
          <p:cNvGrpSpPr/>
          <p:nvPr/>
        </p:nvGrpSpPr>
        <p:grpSpPr>
          <a:xfrm>
            <a:off x="3299121" y="655920"/>
            <a:ext cx="1640576" cy="2796901"/>
            <a:chOff x="3299121" y="655920"/>
            <a:chExt cx="1640576" cy="2796901"/>
          </a:xfrm>
        </p:grpSpPr>
        <p:pic>
          <p:nvPicPr>
            <p:cNvPr id="117" name="Google Shape;11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1897835">
              <a:off x="3514975" y="871774"/>
              <a:ext cx="1148501" cy="1148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56780">
              <a:off x="3713225" y="1525924"/>
              <a:ext cx="1148502" cy="1148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05721">
              <a:off x="3713225" y="2226349"/>
              <a:ext cx="1148502" cy="11485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86550" y="1326199"/>
            <a:ext cx="904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9273" y="917450"/>
            <a:ext cx="1887712" cy="188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746700" y="1335025"/>
            <a:ext cx="2904625" cy="1052550"/>
            <a:chOff x="746700" y="1335025"/>
            <a:chExt cx="2904625" cy="1052550"/>
          </a:xfrm>
        </p:grpSpPr>
        <p:cxnSp>
          <p:nvCxnSpPr>
            <p:cNvPr id="131" name="Google Shape;131;p17"/>
            <p:cNvCxnSpPr>
              <a:stCxn id="132" idx="1"/>
            </p:cNvCxnSpPr>
            <p:nvPr/>
          </p:nvCxnSpPr>
          <p:spPr>
            <a:xfrm>
              <a:off x="1181100" y="1690700"/>
              <a:ext cx="22218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2" name="Google Shape;13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1100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4675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Google Shape;134;p17"/>
            <p:cNvCxnSpPr>
              <a:stCxn id="132" idx="1"/>
            </p:cNvCxnSpPr>
            <p:nvPr/>
          </p:nvCxnSpPr>
          <p:spPr>
            <a:xfrm flipH="1">
              <a:off x="746700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 flipH="1">
              <a:off x="3216925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7"/>
            <p:cNvSpPr txBox="1"/>
            <p:nvPr/>
          </p:nvSpPr>
          <p:spPr>
            <a:xfrm>
              <a:off x="103305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Software versions</a:t>
              </a:r>
              <a:endParaRPr b="1" i="0" sz="1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2325900" y="1554525"/>
            <a:ext cx="859500" cy="833050"/>
            <a:chOff x="2325900" y="1554525"/>
            <a:chExt cx="859500" cy="833050"/>
          </a:xfrm>
        </p:grpSpPr>
        <p:pic>
          <p:nvPicPr>
            <p:cNvPr id="138" name="Google Shape;13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6175" y="1554525"/>
              <a:ext cx="278952" cy="278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7"/>
            <p:cNvSpPr txBox="1"/>
            <p:nvPr/>
          </p:nvSpPr>
          <p:spPr>
            <a:xfrm>
              <a:off x="232590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rgbClr val="FF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Recent commit</a:t>
              </a:r>
              <a:endParaRPr b="1" i="0" sz="1200" u="none" cap="none" strike="noStrike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3086300" y="1127475"/>
            <a:ext cx="2837700" cy="558900"/>
            <a:chOff x="3086300" y="1127475"/>
            <a:chExt cx="2837700" cy="558900"/>
          </a:xfrm>
        </p:grpSpPr>
        <p:cxnSp>
          <p:nvCxnSpPr>
            <p:cNvPr id="141" name="Google Shape;141;p17"/>
            <p:cNvCxnSpPr>
              <a:stCxn id="142" idx="1"/>
            </p:cNvCxnSpPr>
            <p:nvPr/>
          </p:nvCxnSpPr>
          <p:spPr>
            <a:xfrm flipH="1">
              <a:off x="3086300" y="1406925"/>
              <a:ext cx="1060500" cy="6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2" name="Google Shape;142;p17"/>
            <p:cNvSpPr/>
            <p:nvPr/>
          </p:nvSpPr>
          <p:spPr>
            <a:xfrm>
              <a:off x="4146800" y="1127475"/>
              <a:ext cx="1777200" cy="558900"/>
            </a:xfrm>
            <a:prstGeom prst="rect">
              <a:avLst/>
            </a:prstGeom>
            <a:solidFill>
              <a:srgbClr val="FFFFFF">
                <a:alpha val="12156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Analyzed the commit</a:t>
              </a:r>
              <a:endParaRPr b="1"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4897025" y="1686375"/>
            <a:ext cx="2904625" cy="3152325"/>
            <a:chOff x="4051425" y="1838775"/>
            <a:chExt cx="2904625" cy="3152325"/>
          </a:xfrm>
        </p:grpSpPr>
        <p:pic>
          <p:nvPicPr>
            <p:cNvPr id="144" name="Google Shape;144;p17"/>
            <p:cNvPicPr preferRelativeResize="0"/>
            <p:nvPr/>
          </p:nvPicPr>
          <p:blipFill rotWithShape="1">
            <a:blip r:embed="rId5">
              <a:alphaModFix/>
            </a:blip>
            <a:srcRect b="0" l="7859" r="0" t="0"/>
            <a:stretch/>
          </p:blipFill>
          <p:spPr>
            <a:xfrm>
              <a:off x="4051425" y="1838775"/>
              <a:ext cx="2904625" cy="315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7"/>
            <p:cNvSpPr txBox="1"/>
            <p:nvPr/>
          </p:nvSpPr>
          <p:spPr>
            <a:xfrm>
              <a:off x="4434000" y="2619300"/>
              <a:ext cx="196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Heavy ML library</a:t>
              </a:r>
              <a:endParaRPr b="0" i="0" sz="18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746700" y="2519150"/>
            <a:ext cx="3524325" cy="2438400"/>
            <a:chOff x="746700" y="2519150"/>
            <a:chExt cx="3524325" cy="2438400"/>
          </a:xfrm>
        </p:grpSpPr>
        <p:pic>
          <p:nvPicPr>
            <p:cNvPr id="147" name="Google Shape;147;p17"/>
            <p:cNvPicPr preferRelativeResize="0"/>
            <p:nvPr/>
          </p:nvPicPr>
          <p:blipFill rotWithShape="1">
            <a:blip r:embed="rId6">
              <a:alphaModFix/>
            </a:blip>
            <a:srcRect b="14358" l="0" r="0" t="-14360"/>
            <a:stretch/>
          </p:blipFill>
          <p:spPr>
            <a:xfrm>
              <a:off x="3272975" y="3676525"/>
              <a:ext cx="998050" cy="99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6700" y="251915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40663" y="2157488"/>
            <a:ext cx="2179375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345481">
            <a:off x="4623200" y="2125749"/>
            <a:ext cx="1148501" cy="11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56780">
            <a:off x="4531600" y="2903287"/>
            <a:ext cx="1148502" cy="114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505721">
            <a:off x="4417838" y="3612224"/>
            <a:ext cx="1148502" cy="114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23885" y="2303325"/>
            <a:ext cx="1887712" cy="188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3129225" y="1944425"/>
            <a:ext cx="2264400" cy="1304400"/>
          </a:xfrm>
          <a:prstGeom prst="wedgeRectCallout">
            <a:avLst>
              <a:gd fmla="val -64584" name="adj1"/>
              <a:gd fmla="val -54687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Detecting performance issues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at this stage will</a:t>
            </a:r>
            <a:r>
              <a:rPr b="1" i="0" lang="en-GB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i="0" lang="en-GB" sz="1400" u="none" cap="none" strike="noStrike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prevent </a:t>
            </a:r>
            <a:endParaRPr b="1" i="0" sz="1400" u="none" cap="none" strike="noStrike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failure in productions</a:t>
            </a:r>
            <a:endParaRPr b="1" i="0" sz="1400" u="none" cap="none" strike="noStrike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433325" y="3352725"/>
            <a:ext cx="283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comes for rescue</a:t>
            </a:r>
            <a:endParaRPr b="0" i="0" sz="2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311700" y="445025"/>
            <a:ext cx="828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Statement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99750" y="1188200"/>
            <a:ext cx="6630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create a tool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that is</a:t>
            </a:r>
            <a:endParaRPr b="1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8"/>
          <p:cNvSpPr txBox="1"/>
          <p:nvPr/>
        </p:nvSpPr>
        <p:spPr>
          <a:xfrm>
            <a:off x="399750" y="2008125"/>
            <a:ext cx="76599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able to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en-GB" sz="2000" u="none" cap="none" strike="noStrike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 performance issues with code changes in APIs</a:t>
            </a:r>
            <a:endParaRPr b="0" i="0" sz="14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99750" y="2611300"/>
            <a:ext cx="81927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able to</a:t>
            </a:r>
            <a:r>
              <a:rPr b="1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en-GB" sz="2000" u="none" cap="none" strike="noStrike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 performance issues happening over time in APIs</a:t>
            </a:r>
            <a:r>
              <a:rPr b="1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en-GB" sz="2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(e.g say due to database size change)</a:t>
            </a:r>
            <a:endParaRPr b="0" i="0" sz="14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lt1"/>
                </a:solidFill>
              </a:rPr>
              <a:t>APC : Overview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175" name="Google Shape;175;p1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Requirements</a:t>
            </a:r>
            <a:endParaRPr b="0" i="0" sz="3000" u="none" cap="none" strike="noStrike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87" name="Google Shape;187;p20"/>
          <p:cNvGrpSpPr/>
          <p:nvPr/>
        </p:nvGrpSpPr>
        <p:grpSpPr>
          <a:xfrm>
            <a:off x="433500" y="717357"/>
            <a:ext cx="7216193" cy="1450743"/>
            <a:chOff x="433500" y="717357"/>
            <a:chExt cx="7216193" cy="1450743"/>
          </a:xfrm>
        </p:grpSpPr>
        <p:sp>
          <p:nvSpPr>
            <p:cNvPr id="188" name="Google Shape;188;p20"/>
            <p:cNvSpPr txBox="1"/>
            <p:nvPr/>
          </p:nvSpPr>
          <p:spPr>
            <a:xfrm>
              <a:off x="433500" y="1675500"/>
              <a:ext cx="37278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APIs </a:t>
              </a:r>
              <a:r>
                <a:rPr b="0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you want to monitor</a:t>
              </a:r>
              <a:endParaRPr b="0" i="0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>
              <a:off x="6196868" y="717357"/>
              <a:ext cx="1452825" cy="1290626"/>
              <a:chOff x="5750275" y="832100"/>
              <a:chExt cx="2722175" cy="2179375"/>
            </a:xfrm>
          </p:grpSpPr>
          <p:pic>
            <p:nvPicPr>
              <p:cNvPr id="190" name="Google Shape;190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293075" y="832100"/>
                <a:ext cx="2179375" cy="21793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1" name="Google Shape;191;p20"/>
              <p:cNvCxnSpPr/>
              <p:nvPr/>
            </p:nvCxnSpPr>
            <p:spPr>
              <a:xfrm>
                <a:off x="5750275" y="1213475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cxnSp>
            <p:nvCxnSpPr>
              <p:cNvPr id="192" name="Google Shape;192;p20"/>
              <p:cNvCxnSpPr/>
              <p:nvPr/>
            </p:nvCxnSpPr>
            <p:spPr>
              <a:xfrm>
                <a:off x="5750275" y="1675500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cxnSp>
            <p:nvCxnSpPr>
              <p:cNvPr id="193" name="Google Shape;193;p20"/>
              <p:cNvCxnSpPr/>
              <p:nvPr/>
            </p:nvCxnSpPr>
            <p:spPr>
              <a:xfrm>
                <a:off x="5750275" y="2085900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cxnSp>
            <p:nvCxnSpPr>
              <p:cNvPr id="194" name="Google Shape;194;p20"/>
              <p:cNvCxnSpPr/>
              <p:nvPr/>
            </p:nvCxnSpPr>
            <p:spPr>
              <a:xfrm>
                <a:off x="5750275" y="2571750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</p:grpSp>
      <p:grpSp>
        <p:nvGrpSpPr>
          <p:cNvPr id="195" name="Google Shape;195;p20"/>
          <p:cNvGrpSpPr/>
          <p:nvPr/>
        </p:nvGrpSpPr>
        <p:grpSpPr>
          <a:xfrm>
            <a:off x="433500" y="2356025"/>
            <a:ext cx="7140575" cy="1050275"/>
            <a:chOff x="433500" y="2356025"/>
            <a:chExt cx="7140575" cy="1050275"/>
          </a:xfrm>
        </p:grpSpPr>
        <p:sp>
          <p:nvSpPr>
            <p:cNvPr id="196" name="Google Shape;196;p20"/>
            <p:cNvSpPr txBox="1"/>
            <p:nvPr/>
          </p:nvSpPr>
          <p:spPr>
            <a:xfrm>
              <a:off x="433500" y="2571750"/>
              <a:ext cx="37278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Performance testing </a:t>
              </a:r>
              <a:r>
                <a:rPr b="0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Scripts</a:t>
              </a:r>
              <a:endParaRPr b="0" i="0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197" name="Google Shape;19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3800" y="2356025"/>
              <a:ext cx="1050275" cy="1050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20"/>
          <p:cNvGrpSpPr/>
          <p:nvPr/>
        </p:nvGrpSpPr>
        <p:grpSpPr>
          <a:xfrm>
            <a:off x="433500" y="3555425"/>
            <a:ext cx="7140575" cy="1050275"/>
            <a:chOff x="433500" y="3555425"/>
            <a:chExt cx="7140575" cy="1050275"/>
          </a:xfrm>
        </p:grpSpPr>
        <p:sp>
          <p:nvSpPr>
            <p:cNvPr id="199" name="Google Shape;199;p20"/>
            <p:cNvSpPr txBox="1"/>
            <p:nvPr/>
          </p:nvSpPr>
          <p:spPr>
            <a:xfrm>
              <a:off x="433500" y="3555425"/>
              <a:ext cx="3727800" cy="84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Initial configuration</a:t>
              </a:r>
              <a:r>
                <a:rPr b="0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json</a:t>
              </a:r>
              <a:r>
                <a:rPr b="0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and </a:t>
              </a:r>
              <a:r>
                <a:rPr b="1" i="0" lang="en-GB" sz="2000" u="none" cap="none" strike="noStrike">
                  <a:solidFill>
                    <a:srgbClr val="00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setup scripts</a:t>
              </a:r>
              <a:endParaRPr b="1" i="0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200" name="Google Shape;20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3800" y="3555425"/>
              <a:ext cx="1050275" cy="1050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