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075" y="2214637"/>
            <a:ext cx="9148033" cy="5847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Debasish Acharjee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 Debasish Acharjee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Narula Institute Of Technology &amp; BCA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Enhanced Security Protocols: As cybersecurity threats evolve, steganography will likely integrate with advanced encryption techniques to provide more robust security mechanisms.</a:t>
            </a:r>
          </a:p>
          <a:p>
            <a:pPr marL="305435" indent="-305435"/>
            <a:r>
              <a:rPr lang="en-US" dirty="0"/>
              <a:t> Forensics and Detection: As steganography practices become more sophisticated, the field of digital forensics will also evolve to include more advanced detection techniques.</a:t>
            </a:r>
          </a:p>
          <a:p>
            <a:pPr marL="305435" indent="-305435"/>
            <a:r>
              <a:rPr lang="en-US" dirty="0"/>
              <a:t>Regulatory Compliance: As data privacy laws become stricter worldwide, organizations may leverage steganography as a means to comply with regulations that mandate data protection, ensuring that sensitive information remains secure.</a:t>
            </a:r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666900" lvl="1" indent="-342900" algn="ctr">
              <a:buFont typeface="+mj-lt"/>
              <a:buAutoNum type="arabicPeriod"/>
            </a:pPr>
            <a:r>
              <a:rPr lang="en-US" b="1" dirty="0"/>
              <a:t>Quality Degradation</a:t>
            </a:r>
            <a:r>
              <a:rPr lang="en-US" sz="1600" dirty="0"/>
              <a:t>: Altering an image, audio, or video file to embed information can affect its quality.</a:t>
            </a:r>
          </a:p>
          <a:p>
            <a:pPr marL="666900" lvl="1" indent="-342900" algn="ctr">
              <a:buFont typeface="+mj-lt"/>
              <a:buAutoNum type="arabicPeriod"/>
            </a:pPr>
            <a:r>
              <a:rPr lang="en-US" b="1" i="0" dirty="0">
                <a:effectLst/>
                <a:latin typeface="D-DINExp"/>
              </a:rPr>
              <a:t>Detection</a:t>
            </a:r>
            <a:r>
              <a:rPr lang="en-US" b="0" i="0" dirty="0">
                <a:effectLst/>
                <a:latin typeface="D-DINExp"/>
              </a:rPr>
              <a:t>: </a:t>
            </a:r>
            <a:r>
              <a:rPr lang="en-US" sz="1600" b="0" i="0" dirty="0">
                <a:effectLst/>
                <a:latin typeface="D-DINExp"/>
              </a:rPr>
              <a:t>Detecting steganography can be a significant concern, especially if the method is not robust enough against statistical analysis or pattern recognition.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24000" lvl="1" indent="0" algn="ctr">
              <a:lnSpc>
                <a:spcPct val="150000"/>
              </a:lnSpc>
              <a:buNone/>
            </a:pPr>
            <a:endParaRPr lang="en-IN" sz="1600" b="1" u="sng" dirty="0"/>
          </a:p>
          <a:p>
            <a:pPr marL="324000" lvl="1" indent="0" algn="ctr">
              <a:lnSpc>
                <a:spcPct val="150000"/>
              </a:lnSpc>
              <a:buNone/>
            </a:pPr>
            <a:endParaRPr lang="en-IN" sz="1600" b="1" u="sng" dirty="0"/>
          </a:p>
          <a:p>
            <a:pPr marL="324000" lvl="1" indent="0" algn="ctr">
              <a:lnSpc>
                <a:spcPct val="150000"/>
              </a:lnSpc>
              <a:buNone/>
            </a:pPr>
            <a:r>
              <a:rPr lang="en-IN" sz="1600" b="1" u="sng" dirty="0"/>
              <a:t>Hardware Need</a:t>
            </a:r>
          </a:p>
          <a:p>
            <a:pPr lvl="1" algn="ctr">
              <a:lnSpc>
                <a:spcPct val="150000"/>
              </a:lnSpc>
            </a:pPr>
            <a:r>
              <a:rPr lang="en-IN" dirty="0"/>
              <a:t>RAM 4 GB</a:t>
            </a:r>
          </a:p>
          <a:p>
            <a:pPr lvl="1" algn="ctr">
              <a:lnSpc>
                <a:spcPct val="150000"/>
              </a:lnSpc>
            </a:pPr>
            <a:r>
              <a:rPr lang="en-IN" dirty="0"/>
              <a:t>PROCSSOR  I3/Relatable</a:t>
            </a:r>
          </a:p>
          <a:p>
            <a:pPr lvl="1" algn="ctr">
              <a:lnSpc>
                <a:spcPct val="150000"/>
              </a:lnSpc>
            </a:pPr>
            <a:r>
              <a:rPr lang="en-IN" dirty="0"/>
              <a:t>Internet</a:t>
            </a:r>
          </a:p>
          <a:p>
            <a:pPr lvl="1" algn="ctr">
              <a:lnSpc>
                <a:spcPct val="150000"/>
              </a:lnSpc>
            </a:pPr>
            <a:r>
              <a:rPr lang="en-IN" dirty="0"/>
              <a:t>Only Basic things needed</a:t>
            </a:r>
            <a:endParaRPr lang="en-IN" sz="1600" dirty="0"/>
          </a:p>
          <a:p>
            <a:pPr marL="324000" lvl="1" indent="0" algn="ctr">
              <a:lnSpc>
                <a:spcPct val="150000"/>
              </a:lnSpc>
              <a:buNone/>
            </a:pPr>
            <a:r>
              <a:rPr lang="en-IN" sz="1600" b="1" u="sng" dirty="0"/>
              <a:t>Software Need</a:t>
            </a:r>
          </a:p>
          <a:p>
            <a:pPr lvl="1" algn="ctr"/>
            <a:r>
              <a:rPr lang="en-IN" dirty="0"/>
              <a:t>Python 3  </a:t>
            </a:r>
          </a:p>
          <a:p>
            <a:pPr lvl="1" algn="ctr"/>
            <a:r>
              <a:rPr lang="en-IN" dirty="0" err="1"/>
              <a:t>Vscode</a:t>
            </a:r>
            <a:r>
              <a:rPr lang="en-IN" dirty="0"/>
              <a:t>                </a:t>
            </a:r>
          </a:p>
          <a:p>
            <a:pPr lvl="1" algn="ctr">
              <a:lnSpc>
                <a:spcPct val="150000"/>
              </a:lnSpc>
            </a:pPr>
            <a:r>
              <a:rPr lang="en-IN" dirty="0"/>
              <a:t>CV2</a:t>
            </a:r>
          </a:p>
          <a:p>
            <a:pPr marL="324000" lvl="1" indent="0" algn="ctr">
              <a:lnSpc>
                <a:spcPct val="150000"/>
              </a:lnSpc>
              <a:buNone/>
            </a:pPr>
            <a:endParaRPr lang="en-IN" dirty="0"/>
          </a:p>
          <a:p>
            <a:pPr marL="324000" lvl="1" indent="0" algn="ctr">
              <a:buNone/>
            </a:pPr>
            <a:endParaRPr lang="en-IN" dirty="0"/>
          </a:p>
          <a:p>
            <a:pPr marL="324000" lvl="1" indent="0" algn="ctr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F0F0F"/>
                </a:solidFill>
              </a:rPr>
              <a:t>The "Secure Data Hiding in Images Using Steganography" project enhances traditional steganography with several key features:</a:t>
            </a:r>
          </a:p>
          <a:p>
            <a:r>
              <a:rPr lang="en-IN" sz="1800" dirty="0">
                <a:solidFill>
                  <a:srgbClr val="0F0F0F"/>
                </a:solidFill>
              </a:rPr>
              <a:t> </a:t>
            </a:r>
            <a:r>
              <a:rPr lang="en-IN" sz="1500" dirty="0">
                <a:solidFill>
                  <a:srgbClr val="0F0F0F"/>
                </a:solidFill>
              </a:rPr>
              <a:t>Enhanced Security: Combines AES or RSA encryption with steganography for stronger protection.</a:t>
            </a:r>
          </a:p>
          <a:p>
            <a:r>
              <a:rPr lang="en-IN" sz="1500" dirty="0">
                <a:solidFill>
                  <a:srgbClr val="0F0F0F"/>
                </a:solidFill>
              </a:rPr>
              <a:t>Robustness: Ensures resilience against attacks like compression and cropping.</a:t>
            </a:r>
          </a:p>
          <a:p>
            <a:r>
              <a:rPr lang="en-IN" sz="1500" dirty="0">
                <a:solidFill>
                  <a:srgbClr val="0F0F0F"/>
                </a:solidFill>
              </a:rPr>
              <a:t>High Payload Capacity: Optimizes data embedding to maximize storage without degrading image quality.</a:t>
            </a:r>
          </a:p>
          <a:p>
            <a:r>
              <a:rPr lang="en-IN" sz="1500" dirty="0">
                <a:solidFill>
                  <a:srgbClr val="0F0F0F"/>
                </a:solidFill>
              </a:rPr>
              <a:t>Real-time Processing: Enables fast data hiding and extraction for secure messaging. User-friendly Interface: Provides an intuitive GUI for non-technical users.</a:t>
            </a:r>
          </a:p>
          <a:p>
            <a:r>
              <a:rPr lang="en-IN" sz="1500" dirty="0">
                <a:solidFill>
                  <a:srgbClr val="0F0F0F"/>
                </a:solidFill>
              </a:rPr>
              <a:t>Multiple Media Support: Extends functionality to audio and video.</a:t>
            </a:r>
          </a:p>
          <a:p>
            <a:r>
              <a:rPr lang="en-IN" sz="1500" dirty="0">
                <a:solidFill>
                  <a:srgbClr val="0F0F0F"/>
                </a:solidFill>
              </a:rPr>
              <a:t>Adaptive Techniques: Uses machine learning for optimal data embedding locations.</a:t>
            </a:r>
          </a:p>
          <a:p>
            <a:r>
              <a:rPr lang="en-IN" sz="1500" dirty="0">
                <a:solidFill>
                  <a:srgbClr val="0F0F0F"/>
                </a:solidFill>
              </a:rPr>
              <a:t>File Integrity Checks: Ensures data and cover image integrity with checksums or hashes.</a:t>
            </a:r>
          </a:p>
          <a:p>
            <a:r>
              <a:rPr lang="en-IN" sz="1500" dirty="0">
                <a:solidFill>
                  <a:srgbClr val="0F0F0F"/>
                </a:solidFill>
              </a:rPr>
              <a:t>Steganalysis Resistance: Reduces detectability by steganalysis tools.</a:t>
            </a:r>
          </a:p>
          <a:p>
            <a:r>
              <a:rPr lang="en-IN" sz="1500" dirty="0">
                <a:solidFill>
                  <a:srgbClr val="0F0F0F"/>
                </a:solidFill>
              </a:rPr>
              <a:t>Ethical Framework: Establishes guidelines for responsible usage</a:t>
            </a:r>
            <a:r>
              <a:rPr lang="en-IN" sz="1800" dirty="0">
                <a:solidFill>
                  <a:srgbClr val="0F0F0F"/>
                </a:solidFill>
              </a:rPr>
              <a:t>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F0F0F"/>
                </a:solidFill>
              </a:rPr>
              <a:t>By integrating these features, the project enhances both security and usability, making it a robust steganography solution</a:t>
            </a:r>
            <a:r>
              <a:rPr lang="en-IN" sz="1800" b="1" dirty="0">
                <a:solidFill>
                  <a:srgbClr val="0F0F0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sz="1600" dirty="0"/>
              <a:t>Cybersecurity Professionals:</a:t>
            </a:r>
          </a:p>
          <a:p>
            <a:pPr algn="ctr"/>
            <a:r>
              <a:rPr lang="en-IN" sz="1600" dirty="0"/>
              <a:t> Cybersecurity Professionals: </a:t>
            </a:r>
          </a:p>
          <a:p>
            <a:pPr algn="ctr"/>
            <a:r>
              <a:rPr lang="en-IN" sz="1600" dirty="0"/>
              <a:t>Cybersecurity Professionals:</a:t>
            </a:r>
          </a:p>
          <a:p>
            <a:pPr algn="ctr"/>
            <a:r>
              <a:rPr lang="en-IN" sz="1600" dirty="0"/>
              <a:t> Digital Artists: </a:t>
            </a:r>
          </a:p>
          <a:p>
            <a:pPr algn="ctr"/>
            <a:r>
              <a:rPr lang="en-IN" sz="1600" dirty="0"/>
              <a:t>Legal Professionals</a:t>
            </a:r>
            <a:r>
              <a:rPr lang="en-IN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 descr="A group of people sitting around a table with laptops&#10;&#10;AI-generated content may be incorrect.">
            <a:extLst>
              <a:ext uri="{FF2B5EF4-FFF2-40B4-BE49-F238E27FC236}">
                <a16:creationId xmlns:a16="http://schemas.microsoft.com/office/drawing/2014/main" id="{604675AB-CF00-A999-8535-F3C06874B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824" y="4276920"/>
            <a:ext cx="2466019" cy="2466019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950" y="4325985"/>
            <a:ext cx="2532015" cy="2532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262"/>
          <a:stretch/>
        </p:blipFill>
        <p:spPr>
          <a:xfrm>
            <a:off x="6726950" y="1232452"/>
            <a:ext cx="5073164" cy="29369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5" t="2635" r="5081" b="20208"/>
          <a:stretch/>
        </p:blipFill>
        <p:spPr>
          <a:xfrm>
            <a:off x="991372" y="1280855"/>
            <a:ext cx="4568587" cy="29476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rot="16200000">
            <a:off x="-199134" y="2389918"/>
            <a:ext cx="201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Encryption code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-239853" y="5140597"/>
            <a:ext cx="1873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Encryption Image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 rot="16200000">
            <a:off x="5335313" y="5325262"/>
            <a:ext cx="1890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Decryption Image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5399435" y="2625921"/>
            <a:ext cx="1762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Decryption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D-DINExp"/>
              </a:rPr>
              <a:t>In conclusion, the project </a:t>
            </a:r>
            <a:r>
              <a:rPr lang="en-US" b="1" i="0" dirty="0">
                <a:effectLst/>
                <a:latin typeface="D-DINExp"/>
              </a:rPr>
              <a:t>“Secure Data Hiding in Images Using Steganography”</a:t>
            </a:r>
            <a:r>
              <a:rPr lang="en-US" b="0" i="0" dirty="0">
                <a:effectLst/>
                <a:latin typeface="D-DINExp"/>
              </a:rPr>
              <a:t> demonstrates a comprehensive approach to embedding information within images while prioritizing security and usability.</a:t>
            </a:r>
          </a:p>
          <a:p>
            <a:r>
              <a:rPr lang="en-US" b="0" i="0" dirty="0">
                <a:effectLst/>
                <a:latin typeface="D-DINExp"/>
              </a:rPr>
              <a:t> The incorporation of advanced encryption algorithms, robust protection against various attacks, and a focus on high payload capacity ensures that sensitive data remains confidential and secure. he development of a user-friendly interface and real-time processing capabilities makes the technology accessible to both technical and non-technical users, thus broadening its potential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   </a:t>
            </a:r>
            <a:r>
              <a:rPr lang="en-IN" b="1" dirty="0"/>
              <a:t>https://github.com/Deba6290/Project-aicte.git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306</TotalTime>
  <Words>501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D-DINExp</vt:lpstr>
      <vt:lpstr>Franklin Gothic Book</vt:lpstr>
      <vt:lpstr>Franklin Gothic Demi</vt:lpstr>
      <vt:lpstr>Wingdings 2</vt:lpstr>
      <vt:lpstr>DividendVTI</vt:lpstr>
      <vt:lpstr>PROJECT TITLE 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Debasish Acharjee</cp:lastModifiedBy>
  <cp:revision>28</cp:revision>
  <dcterms:created xsi:type="dcterms:W3CDTF">2021-05-26T16:50:10Z</dcterms:created>
  <dcterms:modified xsi:type="dcterms:W3CDTF">2025-02-27T13:00:46Z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