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277-9B6D-4CB4-962A-ADE097803A44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A0FD2A-9E96-46EA-B361-C784A36C7F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277-9B6D-4CB4-962A-ADE097803A44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FD2A-9E96-46EA-B361-C784A36C7F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BA0FD2A-9E96-46EA-B361-C784A36C7F5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277-9B6D-4CB4-962A-ADE097803A44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277-9B6D-4CB4-962A-ADE097803A44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BA0FD2A-9E96-46EA-B361-C784A36C7F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277-9B6D-4CB4-962A-ADE097803A44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A0FD2A-9E96-46EA-B361-C784A36C7F5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2841277-9B6D-4CB4-962A-ADE097803A44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FD2A-9E96-46EA-B361-C784A36C7F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277-9B6D-4CB4-962A-ADE097803A44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BA0FD2A-9E96-46EA-B361-C784A36C7F5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277-9B6D-4CB4-962A-ADE097803A44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BA0FD2A-9E96-46EA-B361-C784A36C7F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277-9B6D-4CB4-962A-ADE097803A44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A0FD2A-9E96-46EA-B361-C784A36C7F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A0FD2A-9E96-46EA-B361-C784A36C7F5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277-9B6D-4CB4-962A-ADE097803A44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BA0FD2A-9E96-46EA-B361-C784A36C7F5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2841277-9B6D-4CB4-962A-ADE097803A44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2841277-9B6D-4CB4-962A-ADE097803A44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A0FD2A-9E96-46EA-B361-C784A36C7F5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Pruning in Decision Tree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99360" y="3048000"/>
            <a:ext cx="4145280" cy="2529840"/>
            <a:chOff x="2103120" y="3048000"/>
            <a:chExt cx="4145280" cy="2529840"/>
          </a:xfrm>
        </p:grpSpPr>
        <p:sp>
          <p:nvSpPr>
            <p:cNvPr id="4" name="Oval 3"/>
            <p:cNvSpPr/>
            <p:nvPr/>
          </p:nvSpPr>
          <p:spPr>
            <a:xfrm>
              <a:off x="3886200" y="3048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876800" y="38862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88920" y="38862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03120" y="4892040"/>
              <a:ext cx="685800" cy="6858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74720" y="489204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91000" y="48768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62600" y="48768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4" idx="5"/>
              <a:endCxn id="5" idx="1"/>
            </p:cNvCxnSpPr>
            <p:nvPr/>
          </p:nvCxnSpPr>
          <p:spPr>
            <a:xfrm>
              <a:off x="4471567" y="3633367"/>
              <a:ext cx="505666" cy="353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7" idx="0"/>
            </p:cNvCxnSpPr>
            <p:nvPr/>
          </p:nvCxnSpPr>
          <p:spPr>
            <a:xfrm flipH="1">
              <a:off x="2446020" y="4471567"/>
              <a:ext cx="443333" cy="4204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5"/>
              <a:endCxn id="10" idx="0"/>
            </p:cNvCxnSpPr>
            <p:nvPr/>
          </p:nvCxnSpPr>
          <p:spPr>
            <a:xfrm>
              <a:off x="5462167" y="4471567"/>
              <a:ext cx="443333" cy="40523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5"/>
              <a:endCxn id="8" idx="0"/>
            </p:cNvCxnSpPr>
            <p:nvPr/>
          </p:nvCxnSpPr>
          <p:spPr>
            <a:xfrm>
              <a:off x="3374287" y="4471567"/>
              <a:ext cx="443333" cy="4204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Users\D\Desktop\downloa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9539" r="89803">
                          <a14:foregroundMark x1="32566" y1="32530" x2="32566" y2="32530"/>
                          <a14:foregroundMark x1="54605" y1="61446" x2="54605" y2="614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108">
              <a:off x="2249176" y="4435016"/>
              <a:ext cx="647700" cy="353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/>
            <p:cNvCxnSpPr>
              <a:stCxn id="5" idx="3"/>
              <a:endCxn id="9" idx="0"/>
            </p:cNvCxnSpPr>
            <p:nvPr/>
          </p:nvCxnSpPr>
          <p:spPr>
            <a:xfrm flipH="1">
              <a:off x="4533900" y="4471567"/>
              <a:ext cx="443333" cy="40523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3"/>
              <a:endCxn id="6" idx="7"/>
            </p:cNvCxnSpPr>
            <p:nvPr/>
          </p:nvCxnSpPr>
          <p:spPr>
            <a:xfrm flipH="1">
              <a:off x="3374287" y="3633367"/>
              <a:ext cx="612346" cy="353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979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 decision tree </a:t>
            </a:r>
            <a:r>
              <a:rPr lang="en-US" sz="2000" dirty="0"/>
              <a:t>is a classification and prediction tool </a:t>
            </a:r>
            <a:r>
              <a:rPr lang="en-US" sz="2000" dirty="0" smtClean="0"/>
              <a:t>that has </a:t>
            </a:r>
            <a:r>
              <a:rPr lang="en-US" sz="2000" dirty="0"/>
              <a:t>a tree-like structure, </a:t>
            </a:r>
            <a:r>
              <a:rPr lang="en-US" sz="2000" dirty="0" smtClean="0"/>
              <a:t>where the root node and </a:t>
            </a:r>
            <a:r>
              <a:rPr lang="en-US" sz="2000" dirty="0"/>
              <a:t>each internal node denotes a test on an attribute, each branch represents an outcome of the test, and each leaf node (terminal node) holds a class label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Advantages of Decision tree:</a:t>
            </a:r>
            <a:endParaRPr lang="en-US" sz="1400" dirty="0"/>
          </a:p>
          <a:p>
            <a:pPr lvl="1">
              <a:buClr>
                <a:srgbClr val="BD830F"/>
              </a:buClr>
              <a:buFont typeface="Wingdings" pitchFamily="2" charset="2"/>
              <a:buChar char="q"/>
            </a:pPr>
            <a:r>
              <a:rPr lang="en-US" sz="1400" dirty="0"/>
              <a:t>They are very interpretable</a:t>
            </a:r>
          </a:p>
          <a:p>
            <a:pPr lvl="1">
              <a:buClr>
                <a:srgbClr val="BD830F"/>
              </a:buClr>
              <a:buFont typeface="Wingdings" pitchFamily="2" charset="2"/>
              <a:buChar char="q"/>
            </a:pPr>
            <a:r>
              <a:rPr lang="en-US" sz="1400" dirty="0"/>
              <a:t>They require very less data preprocessing</a:t>
            </a:r>
          </a:p>
          <a:p>
            <a:pPr lvl="1">
              <a:buClr>
                <a:srgbClr val="BD830F"/>
              </a:buClr>
              <a:buFont typeface="Wingdings" pitchFamily="2" charset="2"/>
              <a:buChar char="q"/>
            </a:pPr>
            <a:r>
              <a:rPr lang="en-US" sz="1400" dirty="0"/>
              <a:t>Support both  numerical and categorical data</a:t>
            </a:r>
          </a:p>
          <a:p>
            <a:pPr lvl="1">
              <a:buClr>
                <a:srgbClr val="BD830F"/>
              </a:buClr>
              <a:buFont typeface="Wingdings" pitchFamily="2" charset="2"/>
              <a:buChar char="q"/>
            </a:pPr>
            <a:r>
              <a:rPr lang="en-US" sz="1400" dirty="0"/>
              <a:t>It is able to handle multi- output problems</a:t>
            </a:r>
          </a:p>
          <a:p>
            <a:pPr lvl="1">
              <a:buClr>
                <a:srgbClr val="BD830F"/>
              </a:buClr>
              <a:buFont typeface="Wingdings" pitchFamily="2" charset="2"/>
              <a:buChar char="q"/>
            </a:pPr>
            <a:r>
              <a:rPr lang="en-US" sz="1400" dirty="0"/>
              <a:t>It uses a white box model</a:t>
            </a:r>
          </a:p>
          <a:p>
            <a:r>
              <a:rPr lang="en-US" sz="2000" dirty="0" smtClean="0"/>
              <a:t>Disadvantages of Decision tree: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dirty="0"/>
              <a:t>Decision-tree learners can create over-complex trees that do not </a:t>
            </a:r>
            <a:r>
              <a:rPr lang="en-US" sz="1400" dirty="0" smtClean="0"/>
              <a:t>generalize </a:t>
            </a:r>
            <a:r>
              <a:rPr lang="en-US" sz="1400" dirty="0"/>
              <a:t>the data well. This is </a:t>
            </a:r>
            <a:r>
              <a:rPr lang="en-US" sz="1400"/>
              <a:t>called </a:t>
            </a:r>
            <a:r>
              <a:rPr lang="en-US" sz="1400" smtClean="0"/>
              <a:t>over-fitting</a:t>
            </a:r>
            <a:r>
              <a:rPr lang="en-US" sz="1400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dirty="0"/>
              <a:t>Decision tree learners create biased trees if some classes dominate. It is therefore recommended to balance the dataset prior to fitting with the decision tree</a:t>
            </a:r>
            <a:r>
              <a:rPr lang="en-US" sz="1400" dirty="0" smtClean="0"/>
              <a:t>.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Clr>
                <a:srgbClr val="BD830F"/>
              </a:buClr>
              <a:buFont typeface="Arial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8302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1: Decision tree may create biased tree if we have imbalanced class.</a:t>
            </a:r>
          </a:p>
          <a:p>
            <a:r>
              <a:rPr lang="en-US" dirty="0" smtClean="0"/>
              <a:t>Solution 1: Data is required to be balanced before fitting a decision tree.</a:t>
            </a:r>
          </a:p>
          <a:p>
            <a:r>
              <a:rPr lang="en-US" dirty="0" smtClean="0"/>
              <a:t>Problem 2: Decision tree is prone to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Solution 2: We can solve the problem of </a:t>
            </a:r>
            <a:r>
              <a:rPr lang="en-US" dirty="0" err="1" smtClean="0"/>
              <a:t>overfitting</a:t>
            </a:r>
            <a:r>
              <a:rPr lang="en-US" dirty="0"/>
              <a:t> </a:t>
            </a:r>
            <a:r>
              <a:rPr lang="en-US" dirty="0" smtClean="0"/>
              <a:t>by a method called as pruning. It is of two types.</a:t>
            </a:r>
          </a:p>
          <a:p>
            <a:pPr lvl="1"/>
            <a:r>
              <a:rPr lang="en-US" dirty="0" smtClean="0"/>
              <a:t>Pre-Pruning</a:t>
            </a:r>
          </a:p>
          <a:p>
            <a:pPr lvl="1"/>
            <a:r>
              <a:rPr lang="en-US" dirty="0" smtClean="0"/>
              <a:t>Post-Pruning</a:t>
            </a:r>
          </a:p>
        </p:txBody>
      </p:sp>
    </p:spTree>
    <p:extLst>
      <p:ext uri="{BB962C8B-B14F-4D97-AF65-F5344CB8AC3E}">
        <p14:creationId xmlns:p14="http://schemas.microsoft.com/office/powerpoint/2010/main" val="160034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Pre-Pruning or Early </a:t>
            </a:r>
            <a:r>
              <a:rPr lang="en-US" dirty="0"/>
              <a:t>stop method </a:t>
            </a:r>
            <a:r>
              <a:rPr lang="en-US" dirty="0" smtClean="0"/>
              <a:t>stopping </a:t>
            </a:r>
            <a:r>
              <a:rPr lang="en-US" dirty="0"/>
              <a:t>the tree before it has completed classifying the training </a:t>
            </a:r>
            <a:r>
              <a:rPr lang="en-US" dirty="0" smtClean="0"/>
              <a:t>set.</a:t>
            </a:r>
          </a:p>
          <a:p>
            <a:r>
              <a:rPr lang="en-US" dirty="0" smtClean="0"/>
              <a:t>It involves Hyper parameter tuning.</a:t>
            </a:r>
          </a:p>
          <a:p>
            <a:pPr lvl="1"/>
            <a:r>
              <a:rPr lang="en-US" dirty="0" smtClean="0"/>
              <a:t>In this method we set the parameters values before fitting the model.</a:t>
            </a:r>
          </a:p>
          <a:p>
            <a:r>
              <a:rPr lang="en-US" dirty="0" smtClean="0"/>
              <a:t>We can use Grid search cv to find out the best parameters and then use it to fit the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Process of pruning occurs after creation of the tree.</a:t>
            </a:r>
          </a:p>
          <a:p>
            <a:r>
              <a:rPr lang="en-US" dirty="0" smtClean="0"/>
              <a:t>This is also known as backward pruning.</a:t>
            </a:r>
          </a:p>
          <a:p>
            <a:r>
              <a:rPr lang="en-US" dirty="0" smtClean="0"/>
              <a:t>It is used when we have a tree having large depth and is over-fitting.</a:t>
            </a:r>
          </a:p>
          <a:p>
            <a:r>
              <a:rPr lang="en-US" dirty="0"/>
              <a:t>It reduces the size of a Decision Tree which might slightly increase your training error but drastically decrease your testing error, hence making it more adaptable.</a:t>
            </a:r>
          </a:p>
        </p:txBody>
      </p:sp>
    </p:spTree>
    <p:extLst>
      <p:ext uri="{BB962C8B-B14F-4D97-AF65-F5344CB8AC3E}">
        <p14:creationId xmlns:p14="http://schemas.microsoft.com/office/powerpoint/2010/main" val="63887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 Pruning(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uses Minimal Cost Complexity Pruning technique.</a:t>
            </a:r>
          </a:p>
          <a:p>
            <a:r>
              <a:rPr lang="en-US" sz="2400" dirty="0" smtClean="0"/>
              <a:t>This technique is characterized by the complexity parameter ‘</a:t>
            </a:r>
            <a:r>
              <a:rPr lang="el-GR" sz="2400" dirty="0" smtClean="0"/>
              <a:t>α</a:t>
            </a:r>
            <a:r>
              <a:rPr lang="en-US" sz="2400" dirty="0" smtClean="0"/>
              <a:t>’</a:t>
            </a:r>
          </a:p>
          <a:p>
            <a:r>
              <a:rPr lang="en-US" sz="2400" dirty="0"/>
              <a:t>This parameter is used to define cost complexity measure R</a:t>
            </a:r>
            <a:r>
              <a:rPr lang="el-GR" sz="2400" baseline="-25000" dirty="0"/>
              <a:t>α</a:t>
            </a:r>
            <a:r>
              <a:rPr lang="el-GR" sz="2400" dirty="0"/>
              <a:t>(</a:t>
            </a:r>
            <a:r>
              <a:rPr lang="en-US" sz="2400" dirty="0"/>
              <a:t>T) of a given tree T: </a:t>
            </a:r>
            <a:r>
              <a:rPr lang="en-US" sz="2400" b="1" dirty="0"/>
              <a:t>R</a:t>
            </a:r>
            <a:r>
              <a:rPr lang="el-GR" sz="2400" b="1" baseline="-25000" dirty="0"/>
              <a:t>α</a:t>
            </a:r>
            <a:r>
              <a:rPr lang="el-GR" sz="2400" b="1" dirty="0"/>
              <a:t>(</a:t>
            </a:r>
            <a:r>
              <a:rPr lang="en-US" sz="2400" b="1" dirty="0"/>
              <a:t>T)=R(T)+</a:t>
            </a:r>
            <a:r>
              <a:rPr lang="el-GR" sz="2400" b="1" dirty="0"/>
              <a:t>α|</a:t>
            </a:r>
            <a:r>
              <a:rPr lang="en-US" sz="2400" b="1" dirty="0"/>
              <a:t>T|.</a:t>
            </a:r>
          </a:p>
          <a:p>
            <a:pPr marL="274320" lvl="1" indent="0">
              <a:buNone/>
            </a:pPr>
            <a:r>
              <a:rPr lang="en-US" sz="1900" dirty="0"/>
              <a:t>where |T| is the number of terminal nodes in T and R(T) is traditionally defined as the total misclassification rate of the terminal nodes.</a:t>
            </a:r>
          </a:p>
          <a:p>
            <a:r>
              <a:rPr lang="en-US" sz="2400" dirty="0" smtClean="0"/>
              <a:t>In </a:t>
            </a:r>
            <a:r>
              <a:rPr lang="en-US" sz="2400" dirty="0" err="1" smtClean="0"/>
              <a:t>Scikit</a:t>
            </a:r>
            <a:r>
              <a:rPr lang="en-US" sz="2400" dirty="0" smtClean="0"/>
              <a:t>-Learn, we have a parameter called </a:t>
            </a:r>
            <a:r>
              <a:rPr lang="en-US" sz="2400" dirty="0" err="1" smtClean="0"/>
              <a:t>ccp_alpha</a:t>
            </a:r>
            <a:r>
              <a:rPr lang="en-US" sz="2400" dirty="0" smtClean="0"/>
              <a:t> which can be used to calculate the above values in a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283421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Pre-Pruning v/s Post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 of Pre-Pruning</a:t>
            </a:r>
            <a:endParaRPr lang="en-US" dirty="0"/>
          </a:p>
          <a:p>
            <a:pPr lvl="1"/>
            <a:r>
              <a:rPr lang="en-US" dirty="0" smtClean="0"/>
              <a:t>Pre-pruning is faster in operation that post pruning. This </a:t>
            </a:r>
            <a:r>
              <a:rPr lang="en-US" dirty="0"/>
              <a:t>is especially important on larger </a:t>
            </a:r>
            <a:r>
              <a:rPr lang="en-US" dirty="0" smtClean="0"/>
              <a:t>datasets in which we may have more number of features or more records.</a:t>
            </a:r>
            <a:endParaRPr lang="en-US" dirty="0"/>
          </a:p>
          <a:p>
            <a:pPr lvl="1"/>
            <a:r>
              <a:rPr lang="en-US" dirty="0"/>
              <a:t>Pre-pruning can sometimes attain similar or even better results than post-pruning.</a:t>
            </a:r>
          </a:p>
          <a:p>
            <a:r>
              <a:rPr lang="en-US" b="1" dirty="0"/>
              <a:t>Advantages of Post-Pruning</a:t>
            </a:r>
            <a:endParaRPr lang="en-US" dirty="0"/>
          </a:p>
          <a:p>
            <a:pPr lvl="1"/>
            <a:r>
              <a:rPr lang="en-US" dirty="0"/>
              <a:t>Post-pruning usually results in a better tree than pre-pruning because pre-pruning is greedy and may ignore splits that have subsequently important splits.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1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 in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 of </a:t>
            </a:r>
            <a:r>
              <a:rPr lang="en-US" b="1" dirty="0" smtClean="0"/>
              <a:t>Pruning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By limiting the complexity of trees, pruning creates simpler more interpretable trees.</a:t>
            </a:r>
          </a:p>
          <a:p>
            <a:pPr lvl="1"/>
            <a:r>
              <a:rPr lang="en-US" dirty="0"/>
              <a:t>By limiting the complexity of trees, pruning reduces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Since pruning selects the best cross-validated </a:t>
            </a:r>
            <a:r>
              <a:rPr lang="en-US" dirty="0" err="1"/>
              <a:t>subtrees</a:t>
            </a:r>
            <a:r>
              <a:rPr lang="en-US" dirty="0"/>
              <a:t>, the pruned tree tends to fit the data well.</a:t>
            </a:r>
          </a:p>
          <a:p>
            <a:r>
              <a:rPr lang="en-US" b="1" dirty="0"/>
              <a:t>Disadvantages of </a:t>
            </a:r>
            <a:r>
              <a:rPr lang="en-US" b="1" dirty="0" smtClean="0"/>
              <a:t>Pruning:</a:t>
            </a:r>
            <a:endParaRPr lang="en-US" dirty="0"/>
          </a:p>
          <a:p>
            <a:pPr lvl="1"/>
            <a:r>
              <a:rPr lang="en-US" dirty="0" smtClean="0"/>
              <a:t>Compared </a:t>
            </a:r>
            <a:r>
              <a:rPr lang="en-US" dirty="0"/>
              <a:t>to ensembles tree model, such as Random Forests and </a:t>
            </a:r>
            <a:r>
              <a:rPr lang="en-US" dirty="0" err="1"/>
              <a:t>AdaBoost</a:t>
            </a:r>
            <a:r>
              <a:rPr lang="en-US" dirty="0"/>
              <a:t>, pruned trees tend not to score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1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Decision trees have many advantages over other Classification or Regression techniques. However one of the major problems of Decision tree is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can be corrected using pruning techniques.</a:t>
            </a:r>
          </a:p>
          <a:p>
            <a:endParaRPr lang="en-US" dirty="0"/>
          </a:p>
          <a:p>
            <a:r>
              <a:rPr lang="en-US" dirty="0" smtClean="0"/>
              <a:t>Lets See these using </a:t>
            </a:r>
            <a:r>
              <a:rPr lang="en-US" smtClean="0"/>
              <a:t>coding examples.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035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154</TotalTime>
  <Words>565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Pruning in Decision Tree</vt:lpstr>
      <vt:lpstr>Decision Tree</vt:lpstr>
      <vt:lpstr>Problems and Solution</vt:lpstr>
      <vt:lpstr>Pre-Pruning</vt:lpstr>
      <vt:lpstr>Post-Pruning</vt:lpstr>
      <vt:lpstr>Post- Pruning(Contd)</vt:lpstr>
      <vt:lpstr>Pre-Pruning v/s Post Pruning</vt:lpstr>
      <vt:lpstr>Advantages and Disadvantages in Pruning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Pruning in Decision Tree</dc:title>
  <dc:creator>Dev Mohanty</dc:creator>
  <cp:lastModifiedBy>Dev Mohanty</cp:lastModifiedBy>
  <cp:revision>12</cp:revision>
  <dcterms:created xsi:type="dcterms:W3CDTF">2022-04-05T20:50:47Z</dcterms:created>
  <dcterms:modified xsi:type="dcterms:W3CDTF">2022-04-05T23:26:46Z</dcterms:modified>
</cp:coreProperties>
</file>