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E695E6A-B533-434F-B51B-E8B2C027DC8A}" type="datetimeFigureOut">
              <a:rPr lang="en-US" smtClean="0"/>
              <a:t>08-Jun-22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76E99FE-25D8-46A3-97A2-E52E67F0E63F}"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695E6A-B533-434F-B51B-E8B2C027DC8A}" type="datetimeFigureOut">
              <a:rPr lang="en-US" smtClean="0"/>
              <a:t>08-Jun-22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E99FE-25D8-46A3-97A2-E52E67F0E63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76E99FE-25D8-46A3-97A2-E52E67F0E63F}"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695E6A-B533-434F-B51B-E8B2C027DC8A}" type="datetimeFigureOut">
              <a:rPr lang="en-US" smtClean="0"/>
              <a:t>08-Jun-22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E695E6A-B533-434F-B51B-E8B2C027DC8A}" type="datetimeFigureOut">
              <a:rPr lang="en-US" smtClean="0"/>
              <a:t>08-Jun-22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76E99FE-25D8-46A3-97A2-E52E67F0E63F}"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E695E6A-B533-434F-B51B-E8B2C027DC8A}" type="datetimeFigureOut">
              <a:rPr lang="en-US" smtClean="0"/>
              <a:t>08-Jun-22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76E99FE-25D8-46A3-97A2-E52E67F0E63F}"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E695E6A-B533-434F-B51B-E8B2C027DC8A}" type="datetimeFigureOut">
              <a:rPr lang="en-US" smtClean="0"/>
              <a:t>08-Jun-22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E99FE-25D8-46A3-97A2-E52E67F0E63F}"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E695E6A-B533-434F-B51B-E8B2C027DC8A}" type="datetimeFigureOut">
              <a:rPr lang="en-US" smtClean="0"/>
              <a:t>08-Jun-22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76E99FE-25D8-46A3-97A2-E52E67F0E63F}"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695E6A-B533-434F-B51B-E8B2C027DC8A}" type="datetimeFigureOut">
              <a:rPr lang="en-US" smtClean="0"/>
              <a:t>08-Jun-22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76E99FE-25D8-46A3-97A2-E52E67F0E6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E695E6A-B533-434F-B51B-E8B2C027DC8A}" type="datetimeFigureOut">
              <a:rPr lang="en-US" smtClean="0"/>
              <a:t>08-Jun-22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76E99FE-25D8-46A3-97A2-E52E67F0E6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76E99FE-25D8-46A3-97A2-E52E67F0E63F}"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E695E6A-B533-434F-B51B-E8B2C027DC8A}" type="datetimeFigureOut">
              <a:rPr lang="en-US" smtClean="0"/>
              <a:t>08-Jun-22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76E99FE-25D8-46A3-97A2-E52E67F0E63F}"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E695E6A-B533-434F-B51B-E8B2C027DC8A}" type="datetimeFigureOut">
              <a:rPr lang="en-US" smtClean="0"/>
              <a:t>08-Jun-22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E695E6A-B533-434F-B51B-E8B2C027DC8A}" type="datetimeFigureOut">
              <a:rPr lang="en-US" smtClean="0"/>
              <a:t>08-Jun-22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76E99FE-25D8-46A3-97A2-E52E67F0E63F}"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Adaptive Binning</a:t>
            </a:r>
            <a:endParaRPr lang="en-US"/>
          </a:p>
        </p:txBody>
      </p:sp>
      <p:grpSp>
        <p:nvGrpSpPr>
          <p:cNvPr id="16" name="Group 15"/>
          <p:cNvGrpSpPr/>
          <p:nvPr/>
        </p:nvGrpSpPr>
        <p:grpSpPr>
          <a:xfrm>
            <a:off x="1969008" y="3313176"/>
            <a:ext cx="5311140" cy="2773680"/>
            <a:chOff x="2004060" y="3017520"/>
            <a:chExt cx="5311140" cy="2773680"/>
          </a:xfrm>
        </p:grpSpPr>
        <p:sp>
          <p:nvSpPr>
            <p:cNvPr id="4" name="Trapezoid 3"/>
            <p:cNvSpPr/>
            <p:nvPr/>
          </p:nvSpPr>
          <p:spPr>
            <a:xfrm flipV="1">
              <a:off x="2004060" y="4267200"/>
              <a:ext cx="1752600" cy="1524000"/>
            </a:xfrm>
            <a:prstGeom prst="trapezoid">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oid 4"/>
            <p:cNvSpPr/>
            <p:nvPr/>
          </p:nvSpPr>
          <p:spPr>
            <a:xfrm flipV="1">
              <a:off x="3776472" y="4267200"/>
              <a:ext cx="1752600" cy="1524000"/>
            </a:xfrm>
            <a:prstGeom prst="trapezoid">
              <a:avLst/>
            </a:prstGeom>
            <a:solidFill>
              <a:srgbClr val="00B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Trapezoid 5"/>
            <p:cNvSpPr/>
            <p:nvPr/>
          </p:nvSpPr>
          <p:spPr>
            <a:xfrm flipV="1">
              <a:off x="5562600" y="4267200"/>
              <a:ext cx="1752600" cy="1524000"/>
            </a:xfrm>
            <a:prstGeom prst="trapezoi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86000" y="3200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459736" y="35082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727960" y="301752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058412" y="3200400"/>
              <a:ext cx="304800" cy="304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32148" y="3508248"/>
              <a:ext cx="304800" cy="304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00372" y="3017520"/>
              <a:ext cx="304800" cy="304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844540" y="3200400"/>
              <a:ext cx="304800" cy="3048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018276" y="3508248"/>
              <a:ext cx="304800" cy="3048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286500" y="3017520"/>
              <a:ext cx="304800" cy="3048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214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Binning</a:t>
            </a:r>
            <a:endParaRPr lang="en-US" dirty="0"/>
          </a:p>
        </p:txBody>
      </p:sp>
      <p:sp>
        <p:nvSpPr>
          <p:cNvPr id="3" name="Content Placeholder 2"/>
          <p:cNvSpPr>
            <a:spLocks noGrp="1"/>
          </p:cNvSpPr>
          <p:nvPr>
            <p:ph sz="quarter" idx="1"/>
          </p:nvPr>
        </p:nvSpPr>
        <p:spPr/>
        <p:txBody>
          <a:bodyPr/>
          <a:lstStyle/>
          <a:p>
            <a:r>
              <a:rPr lang="en-US" dirty="0" smtClean="0"/>
              <a:t>Binning is the process of transforming continuous data to discrete or categorical features.</a:t>
            </a:r>
          </a:p>
          <a:p>
            <a:r>
              <a:rPr lang="en-US" dirty="0" smtClean="0"/>
              <a:t>When we are dealing with continuous data it is helpful when we bin the data for further analysis.</a:t>
            </a:r>
          </a:p>
          <a:p>
            <a:r>
              <a:rPr lang="en-US" dirty="0"/>
              <a:t>Binning improves accuracy of the predictive models by reducing the noise or non-linearity in the dataset. </a:t>
            </a:r>
            <a:endParaRPr lang="en-US" dirty="0" smtClean="0"/>
          </a:p>
          <a:p>
            <a:r>
              <a:rPr lang="en-US" dirty="0" smtClean="0"/>
              <a:t>Binning </a:t>
            </a:r>
            <a:r>
              <a:rPr lang="en-US" dirty="0"/>
              <a:t>lets easy identification of outliers, invalid and missing values of numerical variables.</a:t>
            </a:r>
          </a:p>
        </p:txBody>
      </p:sp>
    </p:spTree>
    <p:extLst>
      <p:ext uri="{BB962C8B-B14F-4D97-AF65-F5344CB8AC3E}">
        <p14:creationId xmlns:p14="http://schemas.microsoft.com/office/powerpoint/2010/main" val="168215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Binning</a:t>
            </a:r>
            <a:endParaRPr lang="en-US" dirty="0"/>
          </a:p>
        </p:txBody>
      </p:sp>
      <p:sp>
        <p:nvSpPr>
          <p:cNvPr id="3" name="Content Placeholder 2"/>
          <p:cNvSpPr>
            <a:spLocks noGrp="1"/>
          </p:cNvSpPr>
          <p:nvPr>
            <p:ph sz="quarter" idx="1"/>
          </p:nvPr>
        </p:nvSpPr>
        <p:spPr/>
        <p:txBody>
          <a:bodyPr>
            <a:normAutofit/>
          </a:bodyPr>
          <a:lstStyle/>
          <a:p>
            <a:r>
              <a:rPr lang="en-US" dirty="0" smtClean="0"/>
              <a:t>We have different names for binning like </a:t>
            </a:r>
            <a:r>
              <a:rPr lang="en-US" dirty="0"/>
              <a:t>bucketing, discrete binning, discretization or </a:t>
            </a:r>
            <a:r>
              <a:rPr lang="en-US" dirty="0" smtClean="0"/>
              <a:t>quantization etc.</a:t>
            </a:r>
          </a:p>
          <a:p>
            <a:r>
              <a:rPr lang="en-US" dirty="0" smtClean="0"/>
              <a:t>We have two types of binning:</a:t>
            </a:r>
          </a:p>
          <a:p>
            <a:pPr lvl="1"/>
            <a:r>
              <a:rPr lang="en-US" dirty="0" smtClean="0"/>
              <a:t>Fixed Width Binning </a:t>
            </a:r>
          </a:p>
          <a:p>
            <a:pPr lvl="1"/>
            <a:r>
              <a:rPr lang="en-US" dirty="0" smtClean="0"/>
              <a:t>Adaptive Binning</a:t>
            </a:r>
          </a:p>
          <a:p>
            <a:r>
              <a:rPr lang="en-US" dirty="0" smtClean="0"/>
              <a:t>Fixed width binning: </a:t>
            </a:r>
          </a:p>
          <a:p>
            <a:pPr lvl="1"/>
            <a:r>
              <a:rPr lang="en-US" dirty="0" smtClean="0"/>
              <a:t>In fixed-width binning, we have specific fixed widths for each of the bins which are usually pre-defined by the user analyzing the data. Each bin has a pre-fixed range of values which should be assigned to that bin on the basis of some domain knowledge, rules or constraints.</a:t>
            </a:r>
          </a:p>
        </p:txBody>
      </p:sp>
    </p:spTree>
    <p:extLst>
      <p:ext uri="{BB962C8B-B14F-4D97-AF65-F5344CB8AC3E}">
        <p14:creationId xmlns:p14="http://schemas.microsoft.com/office/powerpoint/2010/main" val="52439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Binning</a:t>
            </a:r>
            <a:endParaRPr lang="en-US" dirty="0"/>
          </a:p>
        </p:txBody>
      </p:sp>
      <p:sp>
        <p:nvSpPr>
          <p:cNvPr id="3" name="Content Placeholder 2"/>
          <p:cNvSpPr>
            <a:spLocks noGrp="1"/>
          </p:cNvSpPr>
          <p:nvPr>
            <p:ph sz="quarter" idx="1"/>
          </p:nvPr>
        </p:nvSpPr>
        <p:spPr/>
        <p:txBody>
          <a:bodyPr/>
          <a:lstStyle/>
          <a:p>
            <a:r>
              <a:rPr lang="en-US" sz="2400" dirty="0"/>
              <a:t>The drawback in using fixed-width binning is that due to us manually deciding the bin ranges, we can end up with irregular bins which are not uniform based on the number of data points or values which fall in each bin.</a:t>
            </a:r>
            <a:endParaRPr lang="en-US" sz="2400" dirty="0" smtClean="0"/>
          </a:p>
          <a:p>
            <a:r>
              <a:rPr lang="en-US" dirty="0" smtClean="0"/>
              <a:t>Adaptive </a:t>
            </a:r>
            <a:r>
              <a:rPr lang="en-US" dirty="0"/>
              <a:t>Binning:</a:t>
            </a:r>
          </a:p>
          <a:p>
            <a:pPr lvl="1"/>
            <a:r>
              <a:rPr lang="en-US" dirty="0"/>
              <a:t>Adaptive binning is </a:t>
            </a:r>
            <a:r>
              <a:rPr lang="en-US" dirty="0" smtClean="0"/>
              <a:t>a binning method where we let  data </a:t>
            </a:r>
            <a:r>
              <a:rPr lang="en-US" dirty="0"/>
              <a:t>distribution itself to decide our bin ranges</a:t>
            </a:r>
            <a:r>
              <a:rPr lang="en-US" dirty="0" smtClean="0"/>
              <a:t>.</a:t>
            </a:r>
          </a:p>
          <a:p>
            <a:pPr lvl="1"/>
            <a:r>
              <a:rPr lang="en-US" dirty="0" err="1"/>
              <a:t>Quantile</a:t>
            </a:r>
            <a:r>
              <a:rPr lang="en-US" dirty="0"/>
              <a:t> based binning is a good strategy to use for adaptive binning. </a:t>
            </a:r>
            <a:r>
              <a:rPr lang="en-US" dirty="0" err="1"/>
              <a:t>Quantiles</a:t>
            </a:r>
            <a:r>
              <a:rPr lang="en-US" dirty="0"/>
              <a:t> are specific values or cut-points which help in partitioning the continuous valued distribution of a specific numeric field into discrete contiguous bins or intervals.</a:t>
            </a:r>
            <a:endParaRPr lang="en-US" dirty="0"/>
          </a:p>
        </p:txBody>
      </p:sp>
    </p:spTree>
    <p:extLst>
      <p:ext uri="{BB962C8B-B14F-4D97-AF65-F5344CB8AC3E}">
        <p14:creationId xmlns:p14="http://schemas.microsoft.com/office/powerpoint/2010/main" val="2179201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Binning with Pandas</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With Pandas library we can do binning using the functions ‘cut’ and ‘</a:t>
            </a:r>
            <a:r>
              <a:rPr lang="en-US" dirty="0" err="1" smtClean="0"/>
              <a:t>qcut</a:t>
            </a:r>
            <a:r>
              <a:rPr lang="en-US" dirty="0" smtClean="0"/>
              <a:t>’.</a:t>
            </a:r>
          </a:p>
          <a:p>
            <a:r>
              <a:rPr lang="en-US" dirty="0" smtClean="0"/>
              <a:t>‘cut’ can be used to get fixed width bins.</a:t>
            </a:r>
          </a:p>
          <a:p>
            <a:r>
              <a:rPr lang="en-US" dirty="0" smtClean="0"/>
              <a:t>‘cut’</a:t>
            </a:r>
            <a:r>
              <a:rPr lang="en-US" dirty="0"/>
              <a:t> is used to specifically define the bin edges. There is no guarantee about the distribution of items in each bin. In fact, you can define bins in such a way that no items are included in a bin or nearly all items are in a single bin.</a:t>
            </a:r>
            <a:endParaRPr lang="en-US" dirty="0" smtClean="0"/>
          </a:p>
          <a:p>
            <a:r>
              <a:rPr lang="en-US" dirty="0" smtClean="0"/>
              <a:t>‘</a:t>
            </a:r>
            <a:r>
              <a:rPr lang="en-US" dirty="0" err="1" smtClean="0"/>
              <a:t>qcut</a:t>
            </a:r>
            <a:r>
              <a:rPr lang="en-US" dirty="0" smtClean="0"/>
              <a:t>’ can be used to get adaptive binning as it is a </a:t>
            </a:r>
            <a:r>
              <a:rPr lang="en-US" dirty="0" err="1" smtClean="0"/>
              <a:t>quantile</a:t>
            </a:r>
            <a:r>
              <a:rPr lang="en-US" dirty="0" smtClean="0"/>
              <a:t> based discretization technique.</a:t>
            </a:r>
          </a:p>
          <a:p>
            <a:r>
              <a:rPr lang="en-US" dirty="0" smtClean="0"/>
              <a:t>‘</a:t>
            </a:r>
            <a:r>
              <a:rPr lang="en-US" dirty="0" err="1" smtClean="0"/>
              <a:t>qcut</a:t>
            </a:r>
            <a:r>
              <a:rPr lang="en-US" dirty="0" smtClean="0"/>
              <a:t>’ </a:t>
            </a:r>
            <a:r>
              <a:rPr lang="en-US" dirty="0"/>
              <a:t>tries to divide up the underlying data into equal sized bins. The function defines the bins using percentiles based on the distribution of the data, not the actual numeric edges of the bins.</a:t>
            </a:r>
          </a:p>
        </p:txBody>
      </p:sp>
    </p:spTree>
    <p:extLst>
      <p:ext uri="{BB962C8B-B14F-4D97-AF65-F5344CB8AC3E}">
        <p14:creationId xmlns:p14="http://schemas.microsoft.com/office/powerpoint/2010/main" val="1681972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 of Binning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Advantages:</a:t>
            </a:r>
          </a:p>
          <a:p>
            <a:pPr lvl="1"/>
            <a:r>
              <a:rPr lang="en-US" dirty="0" smtClean="0"/>
              <a:t>Discretization helps in easy analysis of data.</a:t>
            </a:r>
          </a:p>
          <a:p>
            <a:pPr lvl="1"/>
            <a:r>
              <a:rPr lang="en-US" dirty="0" smtClean="0"/>
              <a:t>Improves accuracy of the model.</a:t>
            </a:r>
          </a:p>
          <a:p>
            <a:pPr lvl="1"/>
            <a:r>
              <a:rPr lang="en-US" dirty="0" smtClean="0"/>
              <a:t>It helps in easy identification of outliers, missing value </a:t>
            </a:r>
            <a:r>
              <a:rPr lang="en-US" dirty="0" err="1" smtClean="0"/>
              <a:t>etc</a:t>
            </a:r>
            <a:r>
              <a:rPr lang="en-US" dirty="0" smtClean="0"/>
              <a:t> of numeric variables.</a:t>
            </a:r>
          </a:p>
          <a:p>
            <a:r>
              <a:rPr lang="en-US" dirty="0" smtClean="0"/>
              <a:t>Disadvantage:</a:t>
            </a:r>
          </a:p>
          <a:p>
            <a:pPr lvl="1"/>
            <a:r>
              <a:rPr lang="en-US" dirty="0" smtClean="0"/>
              <a:t>It results in loss of data.</a:t>
            </a:r>
          </a:p>
          <a:p>
            <a:r>
              <a:rPr lang="en-US" dirty="0" smtClean="0"/>
              <a:t>Advantage of adaptive binning over fixed width binning is that in fixed width binning irregular data will be present in the bins but with adaptive binning we will get equal number of data points in each bin.</a:t>
            </a:r>
          </a:p>
          <a:p>
            <a:pPr lvl="1"/>
            <a:endParaRPr lang="en-US" dirty="0"/>
          </a:p>
        </p:txBody>
      </p:sp>
    </p:spTree>
    <p:extLst>
      <p:ext uri="{BB962C8B-B14F-4D97-AF65-F5344CB8AC3E}">
        <p14:creationId xmlns:p14="http://schemas.microsoft.com/office/powerpoint/2010/main" val="91450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Binning is a discretization method to transform continuous data into discrete data.</a:t>
            </a:r>
          </a:p>
          <a:p>
            <a:r>
              <a:rPr lang="en-US" dirty="0" smtClean="0"/>
              <a:t>We have seen 2 methods of binning. One is fixed width binning in which we bin the data points according to width that has been decided.</a:t>
            </a:r>
          </a:p>
          <a:p>
            <a:r>
              <a:rPr lang="en-US" dirty="0" smtClean="0"/>
              <a:t>But here the data points in each bin might not be same. To address this issue we adopt adaptive binning.</a:t>
            </a:r>
          </a:p>
          <a:p>
            <a:r>
              <a:rPr lang="en-US" dirty="0" smtClean="0"/>
              <a:t>In adaptive binning we bin using </a:t>
            </a:r>
            <a:r>
              <a:rPr lang="en-US" dirty="0" err="1" smtClean="0"/>
              <a:t>quantiles</a:t>
            </a:r>
            <a:r>
              <a:rPr lang="en-US" dirty="0"/>
              <a:t> </a:t>
            </a:r>
            <a:r>
              <a:rPr lang="en-US" dirty="0" smtClean="0"/>
              <a:t>and each bin consist of equal number of data points.</a:t>
            </a:r>
          </a:p>
          <a:p>
            <a:pPr marL="0" indent="0">
              <a:buNone/>
            </a:pPr>
            <a:endParaRPr lang="en-US" smtClean="0"/>
          </a:p>
          <a:p>
            <a:pPr marL="0" indent="0">
              <a:buNone/>
            </a:pPr>
            <a:endParaRPr lang="en-US" dirty="0"/>
          </a:p>
          <a:p>
            <a:endParaRPr lang="en-US" dirty="0"/>
          </a:p>
          <a:p>
            <a:r>
              <a:rPr lang="en-US" dirty="0" smtClean="0"/>
              <a:t>Lets </a:t>
            </a:r>
            <a:r>
              <a:rPr lang="en-US" dirty="0"/>
              <a:t>see the practical application through python codes.</a:t>
            </a:r>
            <a:endParaRPr lang="en-US" dirty="0"/>
          </a:p>
        </p:txBody>
      </p:sp>
    </p:spTree>
    <p:extLst>
      <p:ext uri="{BB962C8B-B14F-4D97-AF65-F5344CB8AC3E}">
        <p14:creationId xmlns:p14="http://schemas.microsoft.com/office/powerpoint/2010/main" val="39285930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1363</TotalTime>
  <Words>467</Words>
  <Application>Microsoft Office PowerPoint</Application>
  <PresentationFormat>On-screen Show (4:3)</PresentationFormat>
  <Paragraphs>41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Civic</vt:lpstr>
      <vt:lpstr>Adaptive Binning</vt:lpstr>
      <vt:lpstr>Binning</vt:lpstr>
      <vt:lpstr>Binning</vt:lpstr>
      <vt:lpstr>Binning</vt:lpstr>
      <vt:lpstr>Binning with Pandas</vt:lpstr>
      <vt:lpstr>Advantages and Disadvantages of Binning</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Binning</dc:title>
  <dc:creator>Dev Mohanty</dc:creator>
  <cp:lastModifiedBy>Dev Mohanty</cp:lastModifiedBy>
  <cp:revision>17</cp:revision>
  <dcterms:created xsi:type="dcterms:W3CDTF">2022-06-07T12:57:34Z</dcterms:created>
  <dcterms:modified xsi:type="dcterms:W3CDTF">2022-06-08T20:16:45Z</dcterms:modified>
</cp:coreProperties>
</file>