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7F7980F-104B-48AE-AF59-0E70533401CB}" type="datetimeFigureOut">
              <a:rPr lang="en-US" smtClean="0"/>
              <a:t>24-Mar-22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3367A0B-FEDB-48E9-970E-471822E01B9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7980F-104B-48AE-AF59-0E70533401CB}" type="datetimeFigureOut">
              <a:rPr lang="en-US" smtClean="0"/>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67A0B-FEDB-48E9-970E-471822E01B9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3367A0B-FEDB-48E9-970E-471822E01B9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7980F-104B-48AE-AF59-0E70533401CB}" type="datetimeFigureOut">
              <a:rPr lang="en-US" smtClean="0"/>
              <a:t>24-Mar-22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F7980F-104B-48AE-AF59-0E70533401CB}" type="datetimeFigureOut">
              <a:rPr lang="en-US" smtClean="0"/>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3367A0B-FEDB-48E9-970E-471822E01B9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7F7980F-104B-48AE-AF59-0E70533401CB}" type="datetimeFigureOut">
              <a:rPr lang="en-US" smtClean="0"/>
              <a:t>24-Mar-22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3367A0B-FEDB-48E9-970E-471822E01B9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7F7980F-104B-48AE-AF59-0E70533401CB}" type="datetimeFigureOut">
              <a:rPr lang="en-US" smtClean="0"/>
              <a:t>24-Mar-22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67A0B-FEDB-48E9-970E-471822E01B9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7F7980F-104B-48AE-AF59-0E70533401CB}" type="datetimeFigureOut">
              <a:rPr lang="en-US" smtClean="0"/>
              <a:t>24-Mar-22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3367A0B-FEDB-48E9-970E-471822E01B9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7980F-104B-48AE-AF59-0E70533401CB}" type="datetimeFigureOut">
              <a:rPr lang="en-US" smtClean="0"/>
              <a:t>24-Mar-22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3367A0B-FEDB-48E9-970E-471822E01B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7F7980F-104B-48AE-AF59-0E70533401CB}" type="datetimeFigureOut">
              <a:rPr lang="en-US" smtClean="0"/>
              <a:t>24-Mar-22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3367A0B-FEDB-48E9-970E-471822E01B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3367A0B-FEDB-48E9-970E-471822E01B9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7F7980F-104B-48AE-AF59-0E70533401CB}" type="datetimeFigureOut">
              <a:rPr lang="en-US" smtClean="0"/>
              <a:t>24-Mar-22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3367A0B-FEDB-48E9-970E-471822E01B9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7F7980F-104B-48AE-AF59-0E70533401CB}" type="datetimeFigureOut">
              <a:rPr lang="en-US" smtClean="0"/>
              <a:t>24-Mar-22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7F7980F-104B-48AE-AF59-0E70533401CB}" type="datetimeFigureOut">
              <a:rPr lang="en-US" smtClean="0"/>
              <a:t>24-Mar-22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3367A0B-FEDB-48E9-970E-471822E01B9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4000" dirty="0" smtClean="0"/>
              <a:t>Introduction to Feature Selection</a:t>
            </a:r>
            <a:endParaRPr lang="en-US" sz="4000" dirty="0"/>
          </a:p>
        </p:txBody>
      </p:sp>
      <p:grpSp>
        <p:nvGrpSpPr>
          <p:cNvPr id="11" name="Group 10"/>
          <p:cNvGrpSpPr/>
          <p:nvPr/>
        </p:nvGrpSpPr>
        <p:grpSpPr>
          <a:xfrm>
            <a:off x="2286000" y="3435096"/>
            <a:ext cx="4616196" cy="1981200"/>
            <a:chOff x="2430399" y="4419600"/>
            <a:chExt cx="4616196" cy="1981200"/>
          </a:xfrm>
        </p:grpSpPr>
        <p:grpSp>
          <p:nvGrpSpPr>
            <p:cNvPr id="5" name="Group 4"/>
            <p:cNvGrpSpPr/>
            <p:nvPr/>
          </p:nvGrpSpPr>
          <p:grpSpPr>
            <a:xfrm>
              <a:off x="2430399" y="4419600"/>
              <a:ext cx="4616196" cy="838200"/>
              <a:chOff x="685800" y="4419600"/>
              <a:chExt cx="4616196" cy="838200"/>
            </a:xfrm>
          </p:grpSpPr>
          <p:sp>
            <p:nvSpPr>
              <p:cNvPr id="4" name="Oval 3"/>
              <p:cNvSpPr/>
              <p:nvPr/>
            </p:nvSpPr>
            <p:spPr>
              <a:xfrm>
                <a:off x="1630299" y="4419600"/>
                <a:ext cx="838200" cy="838200"/>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Oval 5"/>
              <p:cNvSpPr/>
              <p:nvPr/>
            </p:nvSpPr>
            <p:spPr>
              <a:xfrm>
                <a:off x="685800" y="4419600"/>
                <a:ext cx="838200" cy="838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74798" y="4419600"/>
                <a:ext cx="838200" cy="838200"/>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dk1"/>
                  </a:solidFill>
                </a:endParaRPr>
              </a:p>
            </p:txBody>
          </p:sp>
          <p:sp>
            <p:nvSpPr>
              <p:cNvPr id="8" name="Oval 7"/>
              <p:cNvSpPr/>
              <p:nvPr/>
            </p:nvSpPr>
            <p:spPr>
              <a:xfrm>
                <a:off x="3519297" y="4419600"/>
                <a:ext cx="838200" cy="838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63796" y="4419600"/>
                <a:ext cx="838200" cy="838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Multiply 9"/>
            <p:cNvSpPr/>
            <p:nvPr/>
          </p:nvSpPr>
          <p:spPr>
            <a:xfrm>
              <a:off x="2514600" y="4495800"/>
              <a:ext cx="609600" cy="685800"/>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Multiply 11"/>
            <p:cNvSpPr/>
            <p:nvPr/>
          </p:nvSpPr>
          <p:spPr>
            <a:xfrm>
              <a:off x="5378196" y="4495800"/>
              <a:ext cx="609600" cy="685800"/>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Multiply 12"/>
            <p:cNvSpPr/>
            <p:nvPr/>
          </p:nvSpPr>
          <p:spPr>
            <a:xfrm>
              <a:off x="6322695" y="4495800"/>
              <a:ext cx="609600" cy="685800"/>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3374898" y="5562600"/>
              <a:ext cx="838200" cy="838200"/>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Oval 14"/>
            <p:cNvSpPr/>
            <p:nvPr/>
          </p:nvSpPr>
          <p:spPr>
            <a:xfrm>
              <a:off x="4319397" y="5562600"/>
              <a:ext cx="838200" cy="838200"/>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dk1"/>
                </a:solidFill>
              </a:endParaRPr>
            </a:p>
          </p:txBody>
        </p:sp>
      </p:grpSp>
      <p:sp>
        <p:nvSpPr>
          <p:cNvPr id="16" name="Half Frame 15"/>
          <p:cNvSpPr/>
          <p:nvPr/>
        </p:nvSpPr>
        <p:spPr>
          <a:xfrm rot="7452327" flipH="1">
            <a:off x="3308195" y="3694678"/>
            <a:ext cx="682808" cy="319035"/>
          </a:xfrm>
          <a:prstGeom prst="half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lf Frame 17"/>
          <p:cNvSpPr/>
          <p:nvPr/>
        </p:nvSpPr>
        <p:spPr>
          <a:xfrm rot="7452327" flipH="1">
            <a:off x="4252694" y="3647603"/>
            <a:ext cx="682808" cy="319035"/>
          </a:xfrm>
          <a:prstGeom prst="half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9011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Feature Selection</a:t>
            </a:r>
            <a:endParaRPr lang="en-US" dirty="0"/>
          </a:p>
        </p:txBody>
      </p:sp>
      <p:sp>
        <p:nvSpPr>
          <p:cNvPr id="3" name="Content Placeholder 2"/>
          <p:cNvSpPr>
            <a:spLocks noGrp="1"/>
          </p:cNvSpPr>
          <p:nvPr>
            <p:ph sz="quarter" idx="1"/>
          </p:nvPr>
        </p:nvSpPr>
        <p:spPr/>
        <p:txBody>
          <a:bodyPr>
            <a:normAutofit/>
          </a:bodyPr>
          <a:lstStyle/>
          <a:p>
            <a:r>
              <a:rPr lang="en-US" dirty="0" smtClean="0"/>
              <a:t>Feature: In Machine Learning feature is an individual measurable property or characteristics of a phenomenon.</a:t>
            </a:r>
          </a:p>
          <a:p>
            <a:r>
              <a:rPr lang="en-US" dirty="0" smtClean="0"/>
              <a:t>Represented by a column in Data Frame.</a:t>
            </a:r>
          </a:p>
          <a:p>
            <a:r>
              <a:rPr lang="en-IN" dirty="0"/>
              <a:t>In machine learning and statistics, feature selection, also known as variable selection, attribute selection or variable subset selection, is the process of selecting a subset of relevant features for use in model </a:t>
            </a:r>
            <a:r>
              <a:rPr lang="en-IN" dirty="0" smtClean="0"/>
              <a:t>construction</a:t>
            </a:r>
            <a:endParaRPr lang="en-US" dirty="0"/>
          </a:p>
        </p:txBody>
      </p:sp>
    </p:spTree>
    <p:extLst>
      <p:ext uri="{BB962C8B-B14F-4D97-AF65-F5344CB8AC3E}">
        <p14:creationId xmlns:p14="http://schemas.microsoft.com/office/powerpoint/2010/main" val="3022579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Feature Selection</a:t>
            </a:r>
            <a:endParaRPr lang="en-US" dirty="0"/>
          </a:p>
        </p:txBody>
      </p:sp>
      <p:sp>
        <p:nvSpPr>
          <p:cNvPr id="3" name="Content Placeholder 2"/>
          <p:cNvSpPr>
            <a:spLocks noGrp="1"/>
          </p:cNvSpPr>
          <p:nvPr>
            <p:ph sz="quarter" idx="1"/>
          </p:nvPr>
        </p:nvSpPr>
        <p:spPr/>
        <p:txBody>
          <a:bodyPr>
            <a:normAutofit/>
          </a:bodyPr>
          <a:lstStyle/>
          <a:p>
            <a:r>
              <a:rPr lang="en-US" dirty="0"/>
              <a:t>Improved accuracy</a:t>
            </a:r>
          </a:p>
          <a:p>
            <a:r>
              <a:rPr lang="en-US" dirty="0"/>
              <a:t>Simple models are easier to interpret.</a:t>
            </a:r>
          </a:p>
          <a:p>
            <a:r>
              <a:rPr lang="en-US" dirty="0"/>
              <a:t>Shorter training times</a:t>
            </a:r>
          </a:p>
          <a:p>
            <a:r>
              <a:rPr lang="en-US" dirty="0"/>
              <a:t>Enhanced generalization by reducing </a:t>
            </a:r>
            <a:r>
              <a:rPr lang="en-US" dirty="0" err="1"/>
              <a:t>Overfitting</a:t>
            </a:r>
            <a:endParaRPr lang="en-US" dirty="0"/>
          </a:p>
          <a:p>
            <a:r>
              <a:rPr lang="en-US" dirty="0"/>
              <a:t>Easier to implement by software developers</a:t>
            </a:r>
          </a:p>
          <a:p>
            <a:r>
              <a:rPr lang="en-US" dirty="0"/>
              <a:t>Reduced risk of data errors by model use</a:t>
            </a:r>
          </a:p>
          <a:p>
            <a:r>
              <a:rPr lang="en-US" dirty="0" smtClean="0"/>
              <a:t>Removal of variable </a:t>
            </a:r>
            <a:r>
              <a:rPr lang="en-US" dirty="0"/>
              <a:t>redundancy</a:t>
            </a:r>
          </a:p>
          <a:p>
            <a:r>
              <a:rPr lang="en-US" dirty="0" smtClean="0"/>
              <a:t>Reduces bad </a:t>
            </a:r>
            <a:r>
              <a:rPr lang="en-US" dirty="0"/>
              <a:t>learning </a:t>
            </a:r>
            <a:r>
              <a:rPr lang="en-US" dirty="0" err="1"/>
              <a:t>behaviour</a:t>
            </a:r>
            <a:r>
              <a:rPr lang="en-US" dirty="0"/>
              <a:t> in high dimensional spaces</a:t>
            </a:r>
          </a:p>
          <a:p>
            <a:pPr marL="0" indent="0">
              <a:buNone/>
            </a:pPr>
            <a:endParaRPr lang="en-US" dirty="0"/>
          </a:p>
        </p:txBody>
      </p:sp>
    </p:spTree>
    <p:extLst>
      <p:ext uri="{BB962C8B-B14F-4D97-AF65-F5344CB8AC3E}">
        <p14:creationId xmlns:p14="http://schemas.microsoft.com/office/powerpoint/2010/main" val="1458014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Techniques</a:t>
            </a:r>
            <a:endParaRPr lang="en-US" dirty="0"/>
          </a:p>
        </p:txBody>
      </p:sp>
      <p:sp>
        <p:nvSpPr>
          <p:cNvPr id="3" name="Content Placeholder 2"/>
          <p:cNvSpPr>
            <a:spLocks noGrp="1"/>
          </p:cNvSpPr>
          <p:nvPr>
            <p:ph sz="quarter" idx="1"/>
          </p:nvPr>
        </p:nvSpPr>
        <p:spPr/>
        <p:txBody>
          <a:bodyPr>
            <a:normAutofit/>
          </a:bodyPr>
          <a:lstStyle/>
          <a:p>
            <a:r>
              <a:rPr lang="en-US" sz="2400" dirty="0" smtClean="0"/>
              <a:t>Feature selection techniques are categorized into 3 categories</a:t>
            </a:r>
          </a:p>
          <a:p>
            <a:pPr lvl="1"/>
            <a:r>
              <a:rPr lang="en-US" sz="2000" dirty="0" smtClean="0"/>
              <a:t>Filter Method</a:t>
            </a:r>
          </a:p>
          <a:p>
            <a:pPr lvl="2"/>
            <a:r>
              <a:rPr lang="en-US" sz="1600" dirty="0" smtClean="0"/>
              <a:t>It is used as a preprocessing step</a:t>
            </a:r>
          </a:p>
          <a:p>
            <a:pPr lvl="2"/>
            <a:r>
              <a:rPr lang="en-US" sz="1600" dirty="0" smtClean="0"/>
              <a:t>Selection </a:t>
            </a:r>
            <a:r>
              <a:rPr lang="en-US" sz="1600" dirty="0" smtClean="0"/>
              <a:t>of </a:t>
            </a:r>
            <a:r>
              <a:rPr lang="en-US" sz="1600" dirty="0" smtClean="0"/>
              <a:t>features is independent of any ML algorithm</a:t>
            </a:r>
          </a:p>
          <a:p>
            <a:pPr lvl="2"/>
            <a:r>
              <a:rPr lang="en-US" sz="1600" dirty="0" smtClean="0"/>
              <a:t>Features are selected on basis of various statistical test for correlation with outcome variable.</a:t>
            </a:r>
          </a:p>
          <a:p>
            <a:pPr lvl="1"/>
            <a:r>
              <a:rPr lang="en-US" sz="2000" dirty="0" smtClean="0"/>
              <a:t>Wrapper Method</a:t>
            </a:r>
          </a:p>
          <a:p>
            <a:pPr lvl="2"/>
            <a:r>
              <a:rPr lang="en-US" sz="1600" dirty="0"/>
              <a:t>In this method we use a subset of features to train a model</a:t>
            </a:r>
          </a:p>
          <a:p>
            <a:pPr lvl="2"/>
            <a:r>
              <a:rPr lang="en-US" sz="1600" dirty="0"/>
              <a:t>Based on inferences of this model we decide </a:t>
            </a:r>
            <a:r>
              <a:rPr lang="en-US" sz="1600" dirty="0" smtClean="0"/>
              <a:t>either </a:t>
            </a:r>
            <a:r>
              <a:rPr lang="en-US" sz="1600" dirty="0"/>
              <a:t>to add or </a:t>
            </a:r>
            <a:r>
              <a:rPr lang="en-US" sz="1600" dirty="0" smtClean="0"/>
              <a:t>remove </a:t>
            </a:r>
            <a:r>
              <a:rPr lang="en-US" sz="1600" dirty="0"/>
              <a:t>variables.</a:t>
            </a:r>
          </a:p>
          <a:p>
            <a:pPr lvl="1"/>
            <a:r>
              <a:rPr lang="en-US" sz="2000" dirty="0" smtClean="0"/>
              <a:t>Embedded Method</a:t>
            </a:r>
          </a:p>
          <a:p>
            <a:pPr lvl="2"/>
            <a:r>
              <a:rPr lang="en-US" sz="1600" dirty="0"/>
              <a:t>Embedded methods are iterative in a sense that takes care of each iteration of the model training process and carefully extract those features which contribute the most to the training for a particular iteration.</a:t>
            </a:r>
          </a:p>
        </p:txBody>
      </p:sp>
    </p:spTree>
    <p:extLst>
      <p:ext uri="{BB962C8B-B14F-4D97-AF65-F5344CB8AC3E}">
        <p14:creationId xmlns:p14="http://schemas.microsoft.com/office/powerpoint/2010/main" val="405892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Methods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Filter methods are of various types</a:t>
            </a:r>
          </a:p>
          <a:p>
            <a:pPr lvl="1"/>
            <a:r>
              <a:rPr lang="en-US" dirty="0"/>
              <a:t>Basic </a:t>
            </a:r>
            <a:r>
              <a:rPr lang="en-US" dirty="0" smtClean="0"/>
              <a:t>methods</a:t>
            </a:r>
          </a:p>
          <a:p>
            <a:pPr lvl="2"/>
            <a:r>
              <a:rPr lang="en-US" sz="1400" dirty="0"/>
              <a:t>Under basic methods, we remove constant and quasi-constant features.</a:t>
            </a:r>
          </a:p>
          <a:p>
            <a:pPr lvl="1"/>
            <a:r>
              <a:rPr lang="en-US" dirty="0" err="1"/>
              <a:t>Univariate</a:t>
            </a:r>
            <a:r>
              <a:rPr lang="en-US" dirty="0"/>
              <a:t> </a:t>
            </a:r>
            <a:r>
              <a:rPr lang="en-US" dirty="0" smtClean="0"/>
              <a:t>methods</a:t>
            </a:r>
          </a:p>
          <a:p>
            <a:pPr lvl="2"/>
            <a:r>
              <a:rPr lang="en-US" sz="1400" dirty="0" err="1"/>
              <a:t>Univariate</a:t>
            </a:r>
            <a:r>
              <a:rPr lang="en-US" sz="1400" dirty="0"/>
              <a:t> feature selection methods works by selecting the best features based on </a:t>
            </a:r>
            <a:r>
              <a:rPr lang="en-US" sz="1400" dirty="0" err="1"/>
              <a:t>univariate</a:t>
            </a:r>
            <a:r>
              <a:rPr lang="en-US" sz="1400" dirty="0"/>
              <a:t> statistical tests like ANOVA.</a:t>
            </a:r>
          </a:p>
          <a:p>
            <a:pPr lvl="2"/>
            <a:r>
              <a:rPr lang="en-US" sz="1400" dirty="0"/>
              <a:t>The methods based on F-test estimate the degree of linear dependency between two random variables.</a:t>
            </a:r>
          </a:p>
          <a:p>
            <a:pPr lvl="1"/>
            <a:r>
              <a:rPr lang="en-US" dirty="0"/>
              <a:t>Information </a:t>
            </a:r>
            <a:r>
              <a:rPr lang="en-US" dirty="0" smtClean="0"/>
              <a:t>gain</a:t>
            </a:r>
          </a:p>
          <a:p>
            <a:pPr lvl="2"/>
            <a:r>
              <a:rPr lang="en-US" sz="1400" dirty="0"/>
              <a:t>Information gain or mutual information measures how much information the presence/absence of a feature contributes to making the correct prediction on the target</a:t>
            </a:r>
            <a:r>
              <a:rPr lang="en-US" sz="1400" dirty="0" smtClean="0"/>
              <a:t>.</a:t>
            </a:r>
            <a:endParaRPr lang="en-US" sz="1400" dirty="0"/>
          </a:p>
          <a:p>
            <a:pPr lvl="1"/>
            <a:r>
              <a:rPr lang="en-US" dirty="0"/>
              <a:t>Fischer </a:t>
            </a:r>
            <a:r>
              <a:rPr lang="en-US" dirty="0" smtClean="0"/>
              <a:t>score</a:t>
            </a:r>
          </a:p>
          <a:p>
            <a:pPr lvl="2"/>
            <a:r>
              <a:rPr lang="en-US" sz="1400" dirty="0"/>
              <a:t>It is the chi-square implementation in </a:t>
            </a:r>
            <a:r>
              <a:rPr lang="en-US" sz="1400" dirty="0" err="1"/>
              <a:t>scikit</a:t>
            </a:r>
            <a:r>
              <a:rPr lang="en-US" sz="1400" dirty="0"/>
              <a:t>-learn. It computes chi-squared stats between each non-negative feature and class.</a:t>
            </a:r>
          </a:p>
          <a:p>
            <a:pPr lvl="1"/>
            <a:r>
              <a:rPr lang="en-US" dirty="0"/>
              <a:t>Correlation Matrix with </a:t>
            </a:r>
            <a:r>
              <a:rPr lang="en-US" dirty="0" err="1" smtClean="0"/>
              <a:t>Heatmap</a:t>
            </a:r>
            <a:endParaRPr lang="en-US" dirty="0" smtClean="0"/>
          </a:p>
          <a:p>
            <a:pPr lvl="2"/>
            <a:r>
              <a:rPr lang="en-US" sz="1400" dirty="0"/>
              <a:t>Correlation is a measure of the linear relationship of 2 or more variables. Through correlation, we can predict one variable from the other.</a:t>
            </a:r>
          </a:p>
          <a:p>
            <a:pPr lvl="2"/>
            <a:r>
              <a:rPr lang="en-US" sz="1400" dirty="0"/>
              <a:t>Good variables are highly correlated with the target.</a:t>
            </a:r>
          </a:p>
          <a:p>
            <a:pPr lvl="2"/>
            <a:r>
              <a:rPr lang="en-US" sz="1400" dirty="0"/>
              <a:t>Correlated predictor variables provide redundant information.</a:t>
            </a:r>
          </a:p>
          <a:p>
            <a:pPr lvl="4"/>
            <a:endParaRPr lang="en-US" dirty="0"/>
          </a:p>
        </p:txBody>
      </p:sp>
    </p:spTree>
    <p:extLst>
      <p:ext uri="{BB962C8B-B14F-4D97-AF65-F5344CB8AC3E}">
        <p14:creationId xmlns:p14="http://schemas.microsoft.com/office/powerpoint/2010/main" val="89613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Method</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Wrapper Methods consists of following methods:</a:t>
            </a:r>
          </a:p>
          <a:p>
            <a:pPr lvl="1"/>
            <a:r>
              <a:rPr lang="en-US" dirty="0" smtClean="0"/>
              <a:t>Forward Selection</a:t>
            </a:r>
          </a:p>
          <a:p>
            <a:pPr lvl="2"/>
            <a:r>
              <a:rPr lang="en-US" sz="1600" dirty="0"/>
              <a:t>Forward selection is an iterative method in which we start with having no feature in the model. In each iteration, we keep adding the feature which best improves our model till an addition of a new variable does not improve the performance of the model</a:t>
            </a:r>
            <a:r>
              <a:rPr lang="en-US" sz="1600" dirty="0" smtClean="0"/>
              <a:t>.</a:t>
            </a:r>
            <a:endParaRPr lang="en-US" sz="1600" dirty="0"/>
          </a:p>
          <a:p>
            <a:pPr lvl="1"/>
            <a:r>
              <a:rPr lang="en-US" dirty="0"/>
              <a:t>Backward </a:t>
            </a:r>
            <a:r>
              <a:rPr lang="en-US" dirty="0" smtClean="0"/>
              <a:t>Elimination</a:t>
            </a:r>
          </a:p>
          <a:p>
            <a:pPr lvl="2"/>
            <a:r>
              <a:rPr lang="en-US" sz="1600" dirty="0"/>
              <a:t>In backward elimination, we start with all the features and removes the least significant feature at each iteration which improves the performance of the model. We repeat this until no improvement is observed on removal of features</a:t>
            </a:r>
            <a:r>
              <a:rPr lang="en-US" sz="1600" dirty="0" smtClean="0"/>
              <a:t>.</a:t>
            </a:r>
            <a:endParaRPr lang="en-US" dirty="0"/>
          </a:p>
          <a:p>
            <a:pPr lvl="1"/>
            <a:r>
              <a:rPr lang="en-US" dirty="0"/>
              <a:t>Exhaustive Feature </a:t>
            </a:r>
            <a:r>
              <a:rPr lang="en-US" dirty="0" smtClean="0"/>
              <a:t>Selection</a:t>
            </a:r>
          </a:p>
          <a:p>
            <a:pPr lvl="2"/>
            <a:r>
              <a:rPr lang="en-US" sz="1600" dirty="0"/>
              <a:t>In an exhaustive feature selection the best subset of features is selected, over all possible feature subsets, by optimizing a specified performance metric for a certain machine learning algorithm.</a:t>
            </a:r>
          </a:p>
          <a:p>
            <a:pPr lvl="1"/>
            <a:r>
              <a:rPr lang="en-US" dirty="0"/>
              <a:t>Recursive Feature </a:t>
            </a:r>
            <a:r>
              <a:rPr lang="en-US" dirty="0" smtClean="0"/>
              <a:t>Elimination</a:t>
            </a:r>
          </a:p>
          <a:p>
            <a:pPr lvl="2"/>
            <a:r>
              <a:rPr lang="en-US" sz="1600"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a:p>
            <a:pPr lvl="1"/>
            <a:r>
              <a:rPr lang="en-US" dirty="0"/>
              <a:t>Recursive Feature Elimination with </a:t>
            </a:r>
            <a:r>
              <a:rPr lang="en-US" dirty="0" smtClean="0"/>
              <a:t>Cross-Validation</a:t>
            </a:r>
          </a:p>
          <a:p>
            <a:pPr lvl="2"/>
            <a:r>
              <a:rPr lang="en-US" sz="1500" dirty="0"/>
              <a:t>Recursive Feature Elimination with Cross-Validated (RFECV) feature selection technique selects the best subset of features for the estimator by removing 0 to N features iteratively using recursive feature elimination.</a:t>
            </a:r>
          </a:p>
          <a:p>
            <a:pPr lvl="2"/>
            <a:endParaRPr lang="en-US" dirty="0"/>
          </a:p>
        </p:txBody>
      </p:sp>
    </p:spTree>
    <p:extLst>
      <p:ext uri="{BB962C8B-B14F-4D97-AF65-F5344CB8AC3E}">
        <p14:creationId xmlns:p14="http://schemas.microsoft.com/office/powerpoint/2010/main" val="2993559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Methods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Embedded methods consist of:</a:t>
            </a:r>
          </a:p>
          <a:p>
            <a:pPr lvl="1"/>
            <a:r>
              <a:rPr lang="en-US" dirty="0" smtClean="0"/>
              <a:t>LASSO</a:t>
            </a:r>
          </a:p>
          <a:p>
            <a:pPr lvl="2"/>
            <a:r>
              <a:rPr lang="en-US" sz="1900" dirty="0"/>
              <a:t>Lasso regression performs L1 regularization which adds penalty equivalent to absolute value of the magnitude of coefficients</a:t>
            </a:r>
            <a:r>
              <a:rPr lang="en-US" sz="1900" dirty="0" smtClean="0"/>
              <a:t>.</a:t>
            </a:r>
          </a:p>
          <a:p>
            <a:pPr lvl="1"/>
            <a:r>
              <a:rPr lang="en-US" dirty="0" smtClean="0"/>
              <a:t>RIDGE</a:t>
            </a:r>
          </a:p>
          <a:p>
            <a:pPr lvl="2"/>
            <a:r>
              <a:rPr lang="en-US" sz="1900" dirty="0" smtClean="0"/>
              <a:t>Ridge </a:t>
            </a:r>
            <a:r>
              <a:rPr lang="en-US" sz="1900" dirty="0"/>
              <a:t>regression performs </a:t>
            </a:r>
            <a:r>
              <a:rPr lang="en-US" sz="1900" dirty="0" smtClean="0"/>
              <a:t>L2 </a:t>
            </a:r>
            <a:r>
              <a:rPr lang="en-US" sz="1900" dirty="0"/>
              <a:t>regularization which adds penalty equivalent to </a:t>
            </a:r>
            <a:r>
              <a:rPr lang="en-US" sz="1900" dirty="0" smtClean="0"/>
              <a:t>sum of squared coefficients</a:t>
            </a:r>
            <a:r>
              <a:rPr lang="en-US" sz="1900" dirty="0"/>
              <a:t>.</a:t>
            </a:r>
          </a:p>
          <a:p>
            <a:pPr lvl="1"/>
            <a:r>
              <a:rPr lang="en-US" dirty="0" smtClean="0"/>
              <a:t>Tree Importance</a:t>
            </a:r>
          </a:p>
          <a:p>
            <a:pPr lvl="2"/>
            <a:r>
              <a:rPr lang="en-US" sz="1900" dirty="0" smtClean="0"/>
              <a:t>Random Forest derive </a:t>
            </a:r>
            <a:r>
              <a:rPr lang="en-US" sz="1900" dirty="0"/>
              <a:t>the importance of each variable on the tree decision. In other words, it is easy to compute how much each variable is contributing to the decision</a:t>
            </a:r>
            <a:r>
              <a:rPr lang="en-US" sz="1900" dirty="0" smtClean="0"/>
              <a:t>.</a:t>
            </a:r>
          </a:p>
          <a:p>
            <a:pPr lvl="2"/>
            <a:r>
              <a:rPr lang="en-US" sz="1900" dirty="0"/>
              <a:t>To give a better intuition, features that are selected at the top of the trees are in general more important than features that are selected at the end nodes of the trees, as generally the top splits lead to bigger information gains.</a:t>
            </a:r>
          </a:p>
          <a:p>
            <a:pPr lvl="2"/>
            <a:endParaRPr lang="en-US" dirty="0"/>
          </a:p>
          <a:p>
            <a:pPr lvl="1"/>
            <a:endParaRPr lang="en-US" dirty="0"/>
          </a:p>
        </p:txBody>
      </p:sp>
    </p:spTree>
    <p:extLst>
      <p:ext uri="{BB962C8B-B14F-4D97-AF65-F5344CB8AC3E}">
        <p14:creationId xmlns:p14="http://schemas.microsoft.com/office/powerpoint/2010/main" val="2240294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right Feature Selection Method</a:t>
            </a:r>
            <a:endParaRPr lang="en-US" dirty="0"/>
          </a:p>
        </p:txBody>
      </p:sp>
      <p:grpSp>
        <p:nvGrpSpPr>
          <p:cNvPr id="2070" name="Group 2069"/>
          <p:cNvGrpSpPr/>
          <p:nvPr/>
        </p:nvGrpSpPr>
        <p:grpSpPr>
          <a:xfrm>
            <a:off x="228600" y="1597801"/>
            <a:ext cx="8686800" cy="4462166"/>
            <a:chOff x="228600" y="1597801"/>
            <a:chExt cx="8884508" cy="4462166"/>
          </a:xfrm>
        </p:grpSpPr>
        <p:sp>
          <p:nvSpPr>
            <p:cNvPr id="5" name="TextBox 4"/>
            <p:cNvSpPr txBox="1"/>
            <p:nvPr/>
          </p:nvSpPr>
          <p:spPr>
            <a:xfrm>
              <a:off x="3962400" y="1597801"/>
              <a:ext cx="1066800" cy="646331"/>
            </a:xfrm>
            <a:prstGeom prst="rect">
              <a:avLst/>
            </a:prstGeom>
            <a:noFill/>
            <a:ln>
              <a:solidFill>
                <a:srgbClr val="002060"/>
              </a:solidFill>
            </a:ln>
          </p:spPr>
          <p:txBody>
            <a:bodyPr wrap="square" rtlCol="0">
              <a:spAutoFit/>
            </a:bodyPr>
            <a:lstStyle/>
            <a:p>
              <a:pPr algn="ctr"/>
              <a:r>
                <a:rPr lang="en-US" dirty="0" smtClean="0"/>
                <a:t>Input</a:t>
              </a:r>
            </a:p>
            <a:p>
              <a:pPr algn="ctr"/>
              <a:r>
                <a:rPr lang="en-US" dirty="0" smtClean="0"/>
                <a:t>Variable</a:t>
              </a:r>
              <a:endParaRPr lang="en-US" dirty="0"/>
            </a:p>
          </p:txBody>
        </p:sp>
        <p:sp>
          <p:nvSpPr>
            <p:cNvPr id="6" name="TextBox 5"/>
            <p:cNvSpPr txBox="1"/>
            <p:nvPr/>
          </p:nvSpPr>
          <p:spPr>
            <a:xfrm>
              <a:off x="1828800" y="2519408"/>
              <a:ext cx="1295400" cy="369332"/>
            </a:xfrm>
            <a:prstGeom prst="rect">
              <a:avLst/>
            </a:prstGeom>
            <a:noFill/>
            <a:ln>
              <a:solidFill>
                <a:schemeClr val="tx1"/>
              </a:solidFill>
            </a:ln>
          </p:spPr>
          <p:txBody>
            <a:bodyPr wrap="square" rtlCol="0">
              <a:spAutoFit/>
            </a:bodyPr>
            <a:lstStyle/>
            <a:p>
              <a:r>
                <a:rPr lang="en-US" dirty="0" smtClean="0"/>
                <a:t>Numerical</a:t>
              </a:r>
              <a:endParaRPr lang="en-US" dirty="0"/>
            </a:p>
          </p:txBody>
        </p:sp>
        <p:sp>
          <p:nvSpPr>
            <p:cNvPr id="8" name="TextBox 7"/>
            <p:cNvSpPr txBox="1"/>
            <p:nvPr/>
          </p:nvSpPr>
          <p:spPr>
            <a:xfrm>
              <a:off x="5791200" y="2524216"/>
              <a:ext cx="1447800" cy="369332"/>
            </a:xfrm>
            <a:prstGeom prst="rect">
              <a:avLst/>
            </a:prstGeom>
            <a:noFill/>
            <a:ln>
              <a:solidFill>
                <a:schemeClr val="tx1"/>
              </a:solidFill>
            </a:ln>
          </p:spPr>
          <p:txBody>
            <a:bodyPr wrap="square" rtlCol="0">
              <a:spAutoFit/>
            </a:bodyPr>
            <a:lstStyle/>
            <a:p>
              <a:r>
                <a:rPr lang="en-US" dirty="0" smtClean="0"/>
                <a:t>Categorical</a:t>
              </a:r>
              <a:endParaRPr lang="en-US" dirty="0"/>
            </a:p>
          </p:txBody>
        </p:sp>
        <p:sp>
          <p:nvSpPr>
            <p:cNvPr id="7" name="TextBox 6"/>
            <p:cNvSpPr txBox="1"/>
            <p:nvPr/>
          </p:nvSpPr>
          <p:spPr>
            <a:xfrm>
              <a:off x="1905000" y="3401885"/>
              <a:ext cx="1143000" cy="646331"/>
            </a:xfrm>
            <a:prstGeom prst="rect">
              <a:avLst/>
            </a:prstGeom>
            <a:noFill/>
            <a:ln>
              <a:solidFill>
                <a:schemeClr val="tx1"/>
              </a:solidFill>
            </a:ln>
          </p:spPr>
          <p:txBody>
            <a:bodyPr wrap="square" rtlCol="0">
              <a:spAutoFit/>
            </a:bodyPr>
            <a:lstStyle/>
            <a:p>
              <a:pPr algn="ctr"/>
              <a:r>
                <a:rPr lang="en-US" dirty="0" smtClean="0"/>
                <a:t>Output Variable</a:t>
              </a:r>
              <a:endParaRPr lang="en-US" dirty="0"/>
            </a:p>
          </p:txBody>
        </p:sp>
        <p:sp>
          <p:nvSpPr>
            <p:cNvPr id="10" name="TextBox 9"/>
            <p:cNvSpPr txBox="1"/>
            <p:nvPr/>
          </p:nvSpPr>
          <p:spPr>
            <a:xfrm>
              <a:off x="5943600" y="3401885"/>
              <a:ext cx="1143000" cy="646331"/>
            </a:xfrm>
            <a:prstGeom prst="rect">
              <a:avLst/>
            </a:prstGeom>
            <a:noFill/>
            <a:ln>
              <a:solidFill>
                <a:schemeClr val="tx1"/>
              </a:solidFill>
            </a:ln>
          </p:spPr>
          <p:txBody>
            <a:bodyPr wrap="square" rtlCol="0">
              <a:spAutoFit/>
            </a:bodyPr>
            <a:lstStyle/>
            <a:p>
              <a:pPr algn="ctr"/>
              <a:r>
                <a:rPr lang="en-US" dirty="0" smtClean="0"/>
                <a:t>Output Variable</a:t>
              </a:r>
              <a:endParaRPr lang="en-US" dirty="0"/>
            </a:p>
          </p:txBody>
        </p:sp>
        <p:sp>
          <p:nvSpPr>
            <p:cNvPr id="11" name="TextBox 10"/>
            <p:cNvSpPr txBox="1"/>
            <p:nvPr/>
          </p:nvSpPr>
          <p:spPr>
            <a:xfrm>
              <a:off x="4648200" y="4410680"/>
              <a:ext cx="1295400" cy="369332"/>
            </a:xfrm>
            <a:prstGeom prst="rect">
              <a:avLst/>
            </a:prstGeom>
            <a:noFill/>
            <a:ln>
              <a:solidFill>
                <a:schemeClr val="tx1"/>
              </a:solidFill>
            </a:ln>
          </p:spPr>
          <p:txBody>
            <a:bodyPr wrap="square" rtlCol="0">
              <a:spAutoFit/>
            </a:bodyPr>
            <a:lstStyle/>
            <a:p>
              <a:r>
                <a:rPr lang="en-US" dirty="0" smtClean="0"/>
                <a:t>Numerical</a:t>
              </a:r>
              <a:endParaRPr lang="en-US" dirty="0"/>
            </a:p>
          </p:txBody>
        </p:sp>
        <p:sp>
          <p:nvSpPr>
            <p:cNvPr id="12" name="TextBox 11"/>
            <p:cNvSpPr txBox="1"/>
            <p:nvPr/>
          </p:nvSpPr>
          <p:spPr>
            <a:xfrm>
              <a:off x="609600" y="4419600"/>
              <a:ext cx="1295400" cy="369332"/>
            </a:xfrm>
            <a:prstGeom prst="rect">
              <a:avLst/>
            </a:prstGeom>
            <a:noFill/>
            <a:ln>
              <a:solidFill>
                <a:schemeClr val="tx1"/>
              </a:solidFill>
            </a:ln>
          </p:spPr>
          <p:txBody>
            <a:bodyPr wrap="square" rtlCol="0">
              <a:spAutoFit/>
            </a:bodyPr>
            <a:lstStyle/>
            <a:p>
              <a:r>
                <a:rPr lang="en-US" dirty="0" smtClean="0"/>
                <a:t>Numerical</a:t>
              </a:r>
              <a:endParaRPr lang="en-US" dirty="0"/>
            </a:p>
          </p:txBody>
        </p:sp>
        <p:sp>
          <p:nvSpPr>
            <p:cNvPr id="13" name="TextBox 12"/>
            <p:cNvSpPr txBox="1"/>
            <p:nvPr/>
          </p:nvSpPr>
          <p:spPr>
            <a:xfrm>
              <a:off x="7264743" y="4416170"/>
              <a:ext cx="1447800" cy="369332"/>
            </a:xfrm>
            <a:prstGeom prst="rect">
              <a:avLst/>
            </a:prstGeom>
            <a:noFill/>
            <a:ln>
              <a:solidFill>
                <a:schemeClr val="tx1"/>
              </a:solidFill>
            </a:ln>
          </p:spPr>
          <p:txBody>
            <a:bodyPr wrap="square" rtlCol="0">
              <a:spAutoFit/>
            </a:bodyPr>
            <a:lstStyle/>
            <a:p>
              <a:r>
                <a:rPr lang="en-US" dirty="0" smtClean="0"/>
                <a:t>Categorical</a:t>
              </a:r>
              <a:endParaRPr lang="en-US" dirty="0"/>
            </a:p>
          </p:txBody>
        </p:sp>
        <p:sp>
          <p:nvSpPr>
            <p:cNvPr id="14" name="TextBox 13"/>
            <p:cNvSpPr txBox="1"/>
            <p:nvPr/>
          </p:nvSpPr>
          <p:spPr>
            <a:xfrm>
              <a:off x="3048000" y="4416170"/>
              <a:ext cx="1447800" cy="369332"/>
            </a:xfrm>
            <a:prstGeom prst="rect">
              <a:avLst/>
            </a:prstGeom>
            <a:noFill/>
            <a:ln>
              <a:solidFill>
                <a:schemeClr val="tx1"/>
              </a:solidFill>
            </a:ln>
          </p:spPr>
          <p:txBody>
            <a:bodyPr wrap="square" rtlCol="0">
              <a:spAutoFit/>
            </a:bodyPr>
            <a:lstStyle/>
            <a:p>
              <a:r>
                <a:rPr lang="en-US" dirty="0" smtClean="0"/>
                <a:t>Categorical</a:t>
              </a:r>
              <a:endParaRPr lang="en-US" dirty="0"/>
            </a:p>
          </p:txBody>
        </p:sp>
        <p:sp>
          <p:nvSpPr>
            <p:cNvPr id="9" name="TextBox 8"/>
            <p:cNvSpPr txBox="1"/>
            <p:nvPr/>
          </p:nvSpPr>
          <p:spPr>
            <a:xfrm>
              <a:off x="228600" y="5395098"/>
              <a:ext cx="1219200" cy="369332"/>
            </a:xfrm>
            <a:prstGeom prst="rect">
              <a:avLst/>
            </a:prstGeom>
            <a:noFill/>
            <a:ln>
              <a:solidFill>
                <a:schemeClr val="tx1"/>
              </a:solidFill>
            </a:ln>
          </p:spPr>
          <p:txBody>
            <a:bodyPr wrap="square" rtlCol="0">
              <a:spAutoFit/>
            </a:bodyPr>
            <a:lstStyle/>
            <a:p>
              <a:r>
                <a:rPr lang="en-US" dirty="0" smtClean="0"/>
                <a:t>Pearson’s</a:t>
              </a:r>
              <a:endParaRPr lang="en-US" dirty="0"/>
            </a:p>
          </p:txBody>
        </p:sp>
        <p:sp>
          <p:nvSpPr>
            <p:cNvPr id="16" name="TextBox 15"/>
            <p:cNvSpPr txBox="1"/>
            <p:nvPr/>
          </p:nvSpPr>
          <p:spPr>
            <a:xfrm>
              <a:off x="1592991" y="5395098"/>
              <a:ext cx="1447799" cy="369332"/>
            </a:xfrm>
            <a:prstGeom prst="rect">
              <a:avLst/>
            </a:prstGeom>
            <a:noFill/>
            <a:ln>
              <a:solidFill>
                <a:schemeClr val="tx1"/>
              </a:solidFill>
            </a:ln>
          </p:spPr>
          <p:txBody>
            <a:bodyPr wrap="square" rtlCol="0">
              <a:spAutoFit/>
            </a:bodyPr>
            <a:lstStyle/>
            <a:p>
              <a:r>
                <a:rPr lang="en-US" dirty="0" smtClean="0"/>
                <a:t>Spearman’s</a:t>
              </a:r>
              <a:endParaRPr lang="en-US" dirty="0"/>
            </a:p>
          </p:txBody>
        </p:sp>
        <p:sp>
          <p:nvSpPr>
            <p:cNvPr id="17" name="TextBox 16"/>
            <p:cNvSpPr txBox="1"/>
            <p:nvPr/>
          </p:nvSpPr>
          <p:spPr>
            <a:xfrm>
              <a:off x="3238501" y="5395098"/>
              <a:ext cx="1028700" cy="369332"/>
            </a:xfrm>
            <a:prstGeom prst="rect">
              <a:avLst/>
            </a:prstGeom>
            <a:noFill/>
            <a:ln>
              <a:solidFill>
                <a:schemeClr val="tx1"/>
              </a:solidFill>
            </a:ln>
          </p:spPr>
          <p:txBody>
            <a:bodyPr wrap="square" rtlCol="0">
              <a:spAutoFit/>
            </a:bodyPr>
            <a:lstStyle/>
            <a:p>
              <a:r>
                <a:rPr lang="en-US" dirty="0" smtClean="0"/>
                <a:t>ANOVA</a:t>
              </a:r>
              <a:endParaRPr lang="en-US" dirty="0"/>
            </a:p>
          </p:txBody>
        </p:sp>
        <p:sp>
          <p:nvSpPr>
            <p:cNvPr id="18" name="TextBox 17"/>
            <p:cNvSpPr txBox="1"/>
            <p:nvPr/>
          </p:nvSpPr>
          <p:spPr>
            <a:xfrm>
              <a:off x="4648200" y="5395098"/>
              <a:ext cx="1143000" cy="369332"/>
            </a:xfrm>
            <a:prstGeom prst="rect">
              <a:avLst/>
            </a:prstGeom>
            <a:noFill/>
            <a:ln>
              <a:solidFill>
                <a:schemeClr val="tx1"/>
              </a:solidFill>
            </a:ln>
          </p:spPr>
          <p:txBody>
            <a:bodyPr wrap="square" rtlCol="0">
              <a:spAutoFit/>
            </a:bodyPr>
            <a:lstStyle/>
            <a:p>
              <a:r>
                <a:rPr lang="en-US" dirty="0" smtClean="0"/>
                <a:t>Kendall’s</a:t>
              </a:r>
              <a:endParaRPr lang="en-US" dirty="0"/>
            </a:p>
          </p:txBody>
        </p:sp>
        <p:sp>
          <p:nvSpPr>
            <p:cNvPr id="19" name="TextBox 18"/>
            <p:cNvSpPr txBox="1"/>
            <p:nvPr/>
          </p:nvSpPr>
          <p:spPr>
            <a:xfrm>
              <a:off x="5934332" y="5413636"/>
              <a:ext cx="1533268" cy="369332"/>
            </a:xfrm>
            <a:prstGeom prst="rect">
              <a:avLst/>
            </a:prstGeom>
            <a:noFill/>
            <a:ln>
              <a:solidFill>
                <a:schemeClr val="tx1"/>
              </a:solidFill>
            </a:ln>
          </p:spPr>
          <p:txBody>
            <a:bodyPr wrap="square" rtlCol="0">
              <a:spAutoFit/>
            </a:bodyPr>
            <a:lstStyle/>
            <a:p>
              <a:r>
                <a:rPr lang="en-US" dirty="0" smtClean="0"/>
                <a:t>Chi-Squared</a:t>
              </a:r>
              <a:endParaRPr lang="en-US" dirty="0"/>
            </a:p>
          </p:txBody>
        </p:sp>
        <p:sp>
          <p:nvSpPr>
            <p:cNvPr id="20" name="TextBox 19"/>
            <p:cNvSpPr txBox="1"/>
            <p:nvPr/>
          </p:nvSpPr>
          <p:spPr>
            <a:xfrm>
              <a:off x="7579840" y="5413636"/>
              <a:ext cx="1533268" cy="646331"/>
            </a:xfrm>
            <a:prstGeom prst="rect">
              <a:avLst/>
            </a:prstGeom>
            <a:noFill/>
            <a:ln>
              <a:solidFill>
                <a:schemeClr val="tx1"/>
              </a:solidFill>
            </a:ln>
          </p:spPr>
          <p:txBody>
            <a:bodyPr wrap="square" rtlCol="0">
              <a:spAutoFit/>
            </a:bodyPr>
            <a:lstStyle/>
            <a:p>
              <a:pPr algn="ctr"/>
              <a:r>
                <a:rPr lang="en-US" dirty="0" smtClean="0"/>
                <a:t>Mutual Information</a:t>
              </a:r>
              <a:endParaRPr lang="en-US" dirty="0"/>
            </a:p>
          </p:txBody>
        </p:sp>
        <p:cxnSp>
          <p:nvCxnSpPr>
            <p:cNvPr id="21" name="Straight Arrow Connector 20"/>
            <p:cNvCxnSpPr>
              <a:stCxn id="5" idx="1"/>
              <a:endCxn id="6" idx="0"/>
            </p:cNvCxnSpPr>
            <p:nvPr/>
          </p:nvCxnSpPr>
          <p:spPr>
            <a:xfrm flipH="1">
              <a:off x="2476500" y="1920967"/>
              <a:ext cx="1485900" cy="5984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8" idx="0"/>
            </p:cNvCxnSpPr>
            <p:nvPr/>
          </p:nvCxnSpPr>
          <p:spPr>
            <a:xfrm>
              <a:off x="5029200" y="1920967"/>
              <a:ext cx="1485900" cy="603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7" idx="0"/>
            </p:cNvCxnSpPr>
            <p:nvPr/>
          </p:nvCxnSpPr>
          <p:spPr>
            <a:xfrm>
              <a:off x="2476500" y="2888740"/>
              <a:ext cx="0" cy="51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0" idx="0"/>
            </p:cNvCxnSpPr>
            <p:nvPr/>
          </p:nvCxnSpPr>
          <p:spPr>
            <a:xfrm>
              <a:off x="6515100" y="2893548"/>
              <a:ext cx="0" cy="508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2"/>
              <a:endCxn id="12" idx="0"/>
            </p:cNvCxnSpPr>
            <p:nvPr/>
          </p:nvCxnSpPr>
          <p:spPr>
            <a:xfrm flipH="1">
              <a:off x="1257300" y="4048216"/>
              <a:ext cx="1219200" cy="3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7" idx="2"/>
              <a:endCxn id="14" idx="0"/>
            </p:cNvCxnSpPr>
            <p:nvPr/>
          </p:nvCxnSpPr>
          <p:spPr>
            <a:xfrm>
              <a:off x="2476500" y="4048216"/>
              <a:ext cx="1295400" cy="367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0" idx="2"/>
              <a:endCxn id="11" idx="0"/>
            </p:cNvCxnSpPr>
            <p:nvPr/>
          </p:nvCxnSpPr>
          <p:spPr>
            <a:xfrm flipH="1">
              <a:off x="5295900" y="4048216"/>
              <a:ext cx="1219200" cy="362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0" idx="2"/>
              <a:endCxn id="13" idx="0"/>
            </p:cNvCxnSpPr>
            <p:nvPr/>
          </p:nvCxnSpPr>
          <p:spPr>
            <a:xfrm>
              <a:off x="6515100" y="4048216"/>
              <a:ext cx="1473543" cy="367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2" idx="2"/>
              <a:endCxn id="9" idx="0"/>
            </p:cNvCxnSpPr>
            <p:nvPr/>
          </p:nvCxnSpPr>
          <p:spPr>
            <a:xfrm flipH="1">
              <a:off x="838200" y="4788932"/>
              <a:ext cx="419100" cy="606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2" idx="2"/>
              <a:endCxn id="16" idx="0"/>
            </p:cNvCxnSpPr>
            <p:nvPr/>
          </p:nvCxnSpPr>
          <p:spPr>
            <a:xfrm>
              <a:off x="1257300" y="4788932"/>
              <a:ext cx="1059591" cy="606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14" idx="2"/>
              <a:endCxn id="17" idx="0"/>
            </p:cNvCxnSpPr>
            <p:nvPr/>
          </p:nvCxnSpPr>
          <p:spPr>
            <a:xfrm flipH="1">
              <a:off x="3752851" y="4785502"/>
              <a:ext cx="19049" cy="609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14" idx="2"/>
              <a:endCxn id="18" idx="0"/>
            </p:cNvCxnSpPr>
            <p:nvPr/>
          </p:nvCxnSpPr>
          <p:spPr>
            <a:xfrm>
              <a:off x="3771900" y="4785502"/>
              <a:ext cx="1447800" cy="609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11" idx="2"/>
              <a:endCxn id="17" idx="0"/>
            </p:cNvCxnSpPr>
            <p:nvPr/>
          </p:nvCxnSpPr>
          <p:spPr>
            <a:xfrm flipH="1">
              <a:off x="3752851" y="4780012"/>
              <a:ext cx="1543049" cy="615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11" idx="2"/>
              <a:endCxn id="18" idx="0"/>
            </p:cNvCxnSpPr>
            <p:nvPr/>
          </p:nvCxnSpPr>
          <p:spPr>
            <a:xfrm flipH="1">
              <a:off x="5219700" y="4780012"/>
              <a:ext cx="76200" cy="615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7" name="Straight Arrow Connector 2066"/>
            <p:cNvCxnSpPr>
              <a:stCxn id="13" idx="2"/>
              <a:endCxn id="19" idx="0"/>
            </p:cNvCxnSpPr>
            <p:nvPr/>
          </p:nvCxnSpPr>
          <p:spPr>
            <a:xfrm flipH="1">
              <a:off x="6700966" y="4785502"/>
              <a:ext cx="1287677" cy="628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13" idx="2"/>
              <a:endCxn id="20" idx="0"/>
            </p:cNvCxnSpPr>
            <p:nvPr/>
          </p:nvCxnSpPr>
          <p:spPr>
            <a:xfrm>
              <a:off x="7988643" y="4785502"/>
              <a:ext cx="357831" cy="628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890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Method For Feature Selection</a:t>
            </a:r>
            <a:endParaRPr lang="en-US" dirty="0"/>
          </a:p>
        </p:txBody>
      </p:sp>
      <p:sp>
        <p:nvSpPr>
          <p:cNvPr id="3" name="Content Placeholder 2"/>
          <p:cNvSpPr>
            <a:spLocks noGrp="1"/>
          </p:cNvSpPr>
          <p:nvPr>
            <p:ph sz="quarter" idx="1"/>
          </p:nvPr>
        </p:nvSpPr>
        <p:spPr/>
        <p:txBody>
          <a:bodyPr/>
          <a:lstStyle/>
          <a:p>
            <a:r>
              <a:rPr lang="en-US" dirty="0" smtClean="0"/>
              <a:t>There is no best feature selection method.</a:t>
            </a:r>
          </a:p>
          <a:p>
            <a:r>
              <a:rPr lang="en-US" dirty="0" smtClean="0"/>
              <a:t>Instead we have to discover which method works best for the specific problem at hand.</a:t>
            </a:r>
          </a:p>
          <a:p>
            <a:endParaRPr lang="en-US" dirty="0"/>
          </a:p>
          <a:p>
            <a:endParaRPr lang="en-US" dirty="0" smtClean="0"/>
          </a:p>
          <a:p>
            <a:r>
              <a:rPr lang="en-US" dirty="0" smtClean="0"/>
              <a:t>Now lets see how some of the feature selection works using python codes.</a:t>
            </a:r>
          </a:p>
          <a:p>
            <a:pPr marL="0" indent="0">
              <a:buNone/>
            </a:pPr>
            <a:endParaRPr lang="en-US" dirty="0"/>
          </a:p>
        </p:txBody>
      </p:sp>
    </p:spTree>
    <p:extLst>
      <p:ext uri="{BB962C8B-B14F-4D97-AF65-F5344CB8AC3E}">
        <p14:creationId xmlns:p14="http://schemas.microsoft.com/office/powerpoint/2010/main" val="2847887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414</TotalTime>
  <Words>693</Words>
  <Application>Microsoft Office PowerPoint</Application>
  <PresentationFormat>On-screen Show (4:3)</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Introduction to Feature Selection</vt:lpstr>
      <vt:lpstr>What is Feature Selection</vt:lpstr>
      <vt:lpstr>Advantages of Feature Selection</vt:lpstr>
      <vt:lpstr>Feature selection Techniques</vt:lpstr>
      <vt:lpstr>Filter Methods</vt:lpstr>
      <vt:lpstr>Wrapper Method</vt:lpstr>
      <vt:lpstr>Embedded Methods</vt:lpstr>
      <vt:lpstr>Choosing the right Feature Selection Method</vt:lpstr>
      <vt:lpstr>Best Method For Feature Selection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Feature Selection</dc:title>
  <dc:creator>Dev Mohanty</dc:creator>
  <cp:lastModifiedBy>Dev Mohanty</cp:lastModifiedBy>
  <cp:revision>12</cp:revision>
  <dcterms:created xsi:type="dcterms:W3CDTF">2022-03-23T13:29:21Z</dcterms:created>
  <dcterms:modified xsi:type="dcterms:W3CDTF">2022-03-24T06:53:56Z</dcterms:modified>
</cp:coreProperties>
</file>