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1" r:id="rId14"/>
    <p:sldId id="268" r:id="rId15"/>
    <p:sldId id="269" r:id="rId16"/>
    <p:sldId id="270" r:id="rId17"/>
    <p:sldId id="271" r:id="rId18"/>
    <p:sldId id="272" r:id="rId19"/>
    <p:sldId id="273" r:id="rId20"/>
    <p:sldId id="274" r:id="rId21"/>
    <p:sldId id="275" r:id="rId22"/>
    <p:sldId id="276" r:id="rId23"/>
    <p:sldId id="277" r:id="rId24"/>
    <p:sldId id="290" r:id="rId25"/>
    <p:sldId id="292" r:id="rId26"/>
  </p:sldIdLst>
  <p:sldSz cx="9144000" cy="5143500" type="screen16x9"/>
  <p:notesSz cx="6858000" cy="9144000"/>
  <p:embeddedFontLst>
    <p:embeddedFont>
      <p:font typeface="Brush Script MT" panose="03060802040406070304" pitchFamily="66" charset="0"/>
      <p: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15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8674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dx.doi.org/10.1016/j.neucom.2016.12.009"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8823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EDA - Telecom Churn Analysis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u="sng" dirty="0">
                <a:solidFill>
                  <a:schemeClr val="lt1"/>
                </a:solidFill>
                <a:latin typeface="Montserrat"/>
                <a:ea typeface="Montserrat"/>
                <a:cs typeface="Montserrat"/>
                <a:sym typeface="Montserrat"/>
              </a:rPr>
              <a:t>Team members</a:t>
            </a:r>
            <a:br>
              <a:rPr lang="en-US" sz="2800" b="1" u="sng" dirty="0">
                <a:solidFill>
                  <a:schemeClr val="lt1"/>
                </a:solidFill>
                <a:latin typeface="Montserrat"/>
                <a:ea typeface="Montserrat"/>
                <a:cs typeface="Montserrat"/>
                <a:sym typeface="Montserrat"/>
              </a:rPr>
            </a:br>
            <a:r>
              <a:rPr lang="en-US" sz="1800" b="1">
                <a:solidFill>
                  <a:schemeClr val="lt1"/>
                </a:solidFill>
                <a:latin typeface="Montserrat"/>
                <a:ea typeface="Montserrat"/>
                <a:cs typeface="Montserrat"/>
                <a:sym typeface="Montserrat"/>
              </a:rPr>
              <a:t>Debabrata Sahoo</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Anant M. Patil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Vinay </a:t>
            </a:r>
            <a:r>
              <a:rPr lang="en-US" sz="1800" b="1" dirty="0" err="1">
                <a:solidFill>
                  <a:schemeClr val="lt1"/>
                </a:solidFill>
                <a:latin typeface="Montserrat"/>
                <a:ea typeface="Montserrat"/>
                <a:cs typeface="Montserrat"/>
                <a:sym typeface="Montserrat"/>
              </a:rPr>
              <a:t>Lanjewar</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Balaji B. Jadhav</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3F5FF-7E1D-4ACD-8FCF-6983993E0632}"/>
              </a:ext>
            </a:extLst>
          </p:cNvPr>
          <p:cNvPicPr>
            <a:picLocks noChangeAspect="1"/>
          </p:cNvPicPr>
          <p:nvPr/>
        </p:nvPicPr>
        <p:blipFill>
          <a:blip r:embed="rId2"/>
          <a:stretch>
            <a:fillRect/>
          </a:stretch>
        </p:blipFill>
        <p:spPr>
          <a:xfrm>
            <a:off x="99534" y="1664600"/>
            <a:ext cx="6152080" cy="3478900"/>
          </a:xfrm>
          <a:prstGeom prst="rect">
            <a:avLst/>
          </a:prstGeom>
        </p:spPr>
      </p:pic>
      <p:pic>
        <p:nvPicPr>
          <p:cNvPr id="4" name="Picture 3">
            <a:extLst>
              <a:ext uri="{FF2B5EF4-FFF2-40B4-BE49-F238E27FC236}">
                <a16:creationId xmlns:a16="http://schemas.microsoft.com/office/drawing/2014/main" id="{C4399EAE-6075-49D7-A978-8EAB442471B5}"/>
              </a:ext>
            </a:extLst>
          </p:cNvPr>
          <p:cNvPicPr>
            <a:picLocks noChangeAspect="1"/>
          </p:cNvPicPr>
          <p:nvPr/>
        </p:nvPicPr>
        <p:blipFill>
          <a:blip r:embed="rId3"/>
          <a:stretch>
            <a:fillRect/>
          </a:stretch>
        </p:blipFill>
        <p:spPr>
          <a:xfrm>
            <a:off x="5795394" y="2264734"/>
            <a:ext cx="3348606" cy="2487687"/>
          </a:xfrm>
          <a:prstGeom prst="rect">
            <a:avLst/>
          </a:prstGeom>
        </p:spPr>
      </p:pic>
      <p:sp>
        <p:nvSpPr>
          <p:cNvPr id="5" name="TextBox 4">
            <a:extLst>
              <a:ext uri="{FF2B5EF4-FFF2-40B4-BE49-F238E27FC236}">
                <a16:creationId xmlns:a16="http://schemas.microsoft.com/office/drawing/2014/main" id="{A8A4DD85-9E42-4654-89F9-75B32D2B8032}"/>
              </a:ext>
            </a:extLst>
          </p:cNvPr>
          <p:cNvSpPr txBox="1"/>
          <p:nvPr/>
        </p:nvSpPr>
        <p:spPr>
          <a:xfrm>
            <a:off x="549672" y="816381"/>
            <a:ext cx="827213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bar-plot we can see top 10 states churn percentage who are moving towards churn</a:t>
            </a:r>
          </a:p>
          <a:p>
            <a:pPr marL="285750" indent="-285750">
              <a:buFont typeface="Arial" panose="020B0604020202020204" pitchFamily="34" charset="0"/>
              <a:buChar char="•"/>
            </a:pPr>
            <a:r>
              <a:rPr lang="en-US" dirty="0">
                <a:latin typeface="Montserrat" panose="020B0604020202020204" charset="0"/>
              </a:rPr>
              <a:t>From pi-plot we can see churn percentage is 26.5% means within 4 years company will lose all the customers. </a:t>
            </a:r>
            <a:endParaRPr lang="en-IN" dirty="0">
              <a:latin typeface="Montserrat" panose="020B0604020202020204" charset="0"/>
            </a:endParaRPr>
          </a:p>
        </p:txBody>
      </p:sp>
      <p:sp>
        <p:nvSpPr>
          <p:cNvPr id="7" name="TextBox 6">
            <a:extLst>
              <a:ext uri="{FF2B5EF4-FFF2-40B4-BE49-F238E27FC236}">
                <a16:creationId xmlns:a16="http://schemas.microsoft.com/office/drawing/2014/main" id="{637CE5E3-70A7-4ACD-8B7D-7C482D0F927A}"/>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57265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052952-39A6-43D5-8471-EE84399C8934}"/>
              </a:ext>
            </a:extLst>
          </p:cNvPr>
          <p:cNvPicPr>
            <a:picLocks noChangeAspect="1"/>
          </p:cNvPicPr>
          <p:nvPr/>
        </p:nvPicPr>
        <p:blipFill>
          <a:blip r:embed="rId3"/>
          <a:stretch>
            <a:fillRect/>
          </a:stretch>
        </p:blipFill>
        <p:spPr>
          <a:xfrm>
            <a:off x="0" y="1807535"/>
            <a:ext cx="5317586" cy="3335965"/>
          </a:xfrm>
          <a:prstGeom prst="rect">
            <a:avLst/>
          </a:prstGeom>
        </p:spPr>
      </p:pic>
      <p:pic>
        <p:nvPicPr>
          <p:cNvPr id="4" name="Picture 3">
            <a:extLst>
              <a:ext uri="{FF2B5EF4-FFF2-40B4-BE49-F238E27FC236}">
                <a16:creationId xmlns:a16="http://schemas.microsoft.com/office/drawing/2014/main" id="{1DCBC506-369F-4116-BD3A-0AE37DB57166}"/>
              </a:ext>
            </a:extLst>
          </p:cNvPr>
          <p:cNvPicPr>
            <a:picLocks noChangeAspect="1"/>
          </p:cNvPicPr>
          <p:nvPr/>
        </p:nvPicPr>
        <p:blipFill>
          <a:blip r:embed="rId4"/>
          <a:stretch>
            <a:fillRect/>
          </a:stretch>
        </p:blipFill>
        <p:spPr>
          <a:xfrm>
            <a:off x="5532666" y="2190307"/>
            <a:ext cx="3611334" cy="2953193"/>
          </a:xfrm>
          <a:prstGeom prst="rect">
            <a:avLst/>
          </a:prstGeom>
        </p:spPr>
      </p:pic>
      <p:sp>
        <p:nvSpPr>
          <p:cNvPr id="5" name="TextBox 4">
            <a:extLst>
              <a:ext uri="{FF2B5EF4-FFF2-40B4-BE49-F238E27FC236}">
                <a16:creationId xmlns:a16="http://schemas.microsoft.com/office/drawing/2014/main" id="{7E39D7A5-9A06-400E-87CA-FB4E87690425}"/>
              </a:ext>
            </a:extLst>
          </p:cNvPr>
          <p:cNvSpPr txBox="1"/>
          <p:nvPr/>
        </p:nvSpPr>
        <p:spPr>
          <a:xfrm>
            <a:off x="549672" y="816381"/>
            <a:ext cx="827213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bar-plot we can see bottom 10 states churn percentage who are moving towards churn</a:t>
            </a:r>
          </a:p>
          <a:p>
            <a:pPr marL="285750" indent="-285750">
              <a:buFont typeface="Arial" panose="020B0604020202020204" pitchFamily="34" charset="0"/>
              <a:buChar char="•"/>
            </a:pPr>
            <a:r>
              <a:rPr lang="en-US" dirty="0">
                <a:latin typeface="Montserrat" panose="020B0604020202020204" charset="0"/>
              </a:rPr>
              <a:t>From pi-plot we can see churn percentage is 5.7% it is very much less as compared to top 10 states.</a:t>
            </a:r>
            <a:endParaRPr lang="en-IN" dirty="0">
              <a:latin typeface="Montserrat" panose="020B0604020202020204" charset="0"/>
            </a:endParaRPr>
          </a:p>
        </p:txBody>
      </p:sp>
      <p:sp>
        <p:nvSpPr>
          <p:cNvPr id="6" name="TextBox 5">
            <a:extLst>
              <a:ext uri="{FF2B5EF4-FFF2-40B4-BE49-F238E27FC236}">
                <a16:creationId xmlns:a16="http://schemas.microsoft.com/office/drawing/2014/main" id="{F5ECD60D-0336-47CB-9FB6-3D49F6255CFF}"/>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17734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8CA3E-ED46-4182-8988-B441B57602F7}"/>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89B5FE7D-373B-4A8D-B60F-D5915AAD5CAF}"/>
              </a:ext>
            </a:extLst>
          </p:cNvPr>
          <p:cNvSpPr txBox="1"/>
          <p:nvPr/>
        </p:nvSpPr>
        <p:spPr>
          <a:xfrm>
            <a:off x="616690" y="919728"/>
            <a:ext cx="7977638" cy="95410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We have seen top 10 and bottom 10 states with high and low percentage simultaneously. One more factor come into consideration before churn have customers called to customer care? Or not.</a:t>
            </a:r>
          </a:p>
          <a:p>
            <a:pPr marL="285750" indent="-285750" algn="just">
              <a:buFont typeface="Arial" panose="020B0604020202020204" pitchFamily="34" charset="0"/>
              <a:buChar char="•"/>
            </a:pPr>
            <a:r>
              <a:rPr lang="en-US" dirty="0">
                <a:latin typeface="Montserrat" panose="020B0604020202020204" charset="0"/>
              </a:rPr>
              <a:t>From above graphs we know top sate to churn is CA and NJ and bottom state is HI.</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2DC19F3A-D60B-4ED1-B14C-AF38764A5BC5}"/>
              </a:ext>
            </a:extLst>
          </p:cNvPr>
          <p:cNvPicPr>
            <a:picLocks noChangeAspect="1"/>
          </p:cNvPicPr>
          <p:nvPr/>
        </p:nvPicPr>
        <p:blipFill>
          <a:blip r:embed="rId2"/>
          <a:stretch>
            <a:fillRect/>
          </a:stretch>
        </p:blipFill>
        <p:spPr>
          <a:xfrm>
            <a:off x="0" y="2152295"/>
            <a:ext cx="9144000" cy="2991205"/>
          </a:xfrm>
          <a:prstGeom prst="rect">
            <a:avLst/>
          </a:prstGeom>
        </p:spPr>
      </p:pic>
    </p:spTree>
    <p:extLst>
      <p:ext uri="{BB962C8B-B14F-4D97-AF65-F5344CB8AC3E}">
        <p14:creationId xmlns:p14="http://schemas.microsoft.com/office/powerpoint/2010/main" val="97757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FBC8AF-25BD-4FCB-B9FB-BAEBE78AD19C}"/>
              </a:ext>
            </a:extLst>
          </p:cNvPr>
          <p:cNvPicPr>
            <a:picLocks noChangeAspect="1"/>
          </p:cNvPicPr>
          <p:nvPr/>
        </p:nvPicPr>
        <p:blipFill>
          <a:blip r:embed="rId2"/>
          <a:stretch>
            <a:fillRect/>
          </a:stretch>
        </p:blipFill>
        <p:spPr>
          <a:xfrm>
            <a:off x="1156540" y="1739023"/>
            <a:ext cx="6830919" cy="3404477"/>
          </a:xfrm>
          <a:prstGeom prst="rect">
            <a:avLst/>
          </a:prstGeom>
        </p:spPr>
      </p:pic>
      <p:sp>
        <p:nvSpPr>
          <p:cNvPr id="3" name="TextBox 2">
            <a:extLst>
              <a:ext uri="{FF2B5EF4-FFF2-40B4-BE49-F238E27FC236}">
                <a16:creationId xmlns:a16="http://schemas.microsoft.com/office/drawing/2014/main" id="{70CE68DD-7307-4506-B295-68A1AC42346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TextBox 3">
            <a:extLst>
              <a:ext uri="{FF2B5EF4-FFF2-40B4-BE49-F238E27FC236}">
                <a16:creationId xmlns:a16="http://schemas.microsoft.com/office/drawing/2014/main" id="{2E0C67D1-94E1-4B33-8AE6-AC6F03548A80}"/>
              </a:ext>
            </a:extLst>
          </p:cNvPr>
          <p:cNvSpPr txBox="1"/>
          <p:nvPr/>
        </p:nvSpPr>
        <p:spPr>
          <a:xfrm>
            <a:off x="786809" y="861237"/>
            <a:ext cx="7570382"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Montserrat" panose="020B0604020202020204" charset="0"/>
              </a:rPr>
              <a:t>From graph below we can see there are very much less calls after 4. customers are only going for only 2 to 3 calls and then moving towards churn.</a:t>
            </a:r>
            <a:endParaRPr lang="en-IN" sz="1600" dirty="0">
              <a:latin typeface="Montserrat" panose="020B0604020202020204" charset="0"/>
            </a:endParaRPr>
          </a:p>
        </p:txBody>
      </p:sp>
    </p:spTree>
    <p:extLst>
      <p:ext uri="{BB962C8B-B14F-4D97-AF65-F5344CB8AC3E}">
        <p14:creationId xmlns:p14="http://schemas.microsoft.com/office/powerpoint/2010/main" val="210762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905D1-4C7E-47F8-A5E5-C3C64C817444}"/>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7C7446D4-97C1-438F-B063-A32F34876722}"/>
              </a:ext>
            </a:extLst>
          </p:cNvPr>
          <p:cNvSpPr txBox="1"/>
          <p:nvPr/>
        </p:nvSpPr>
        <p:spPr>
          <a:xfrm>
            <a:off x="712381" y="882502"/>
            <a:ext cx="781493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Another factor that impact on Churn is rate if the rates are high then churn will be high.</a:t>
            </a:r>
          </a:p>
          <a:p>
            <a:pPr marL="285750" indent="-285750" algn="just">
              <a:buFont typeface="Arial" panose="020B0604020202020204" pitchFamily="34" charset="0"/>
              <a:buChar char="•"/>
            </a:pPr>
            <a:r>
              <a:rPr lang="en-US" dirty="0">
                <a:latin typeface="Montserrat" panose="020B0604020202020204" charset="0"/>
              </a:rPr>
              <a:t>From graph we can see international calls have more rates as compared to others.</a:t>
            </a:r>
          </a:p>
          <a:p>
            <a:pPr marL="285750" indent="-285750" algn="just">
              <a:buFont typeface="Arial" panose="020B0604020202020204" pitchFamily="34" charset="0"/>
              <a:buChar char="•"/>
            </a:pPr>
            <a:r>
              <a:rPr lang="en-US" dirty="0">
                <a:latin typeface="Montserrat" panose="020B0604020202020204" charset="0"/>
              </a:rPr>
              <a:t>Rates for day evening and night are decreasing simultaneously.</a:t>
            </a:r>
          </a:p>
          <a:p>
            <a:pPr marL="285750" indent="-285750" algn="just">
              <a:buFont typeface="Arial" panose="020B0604020202020204" pitchFamily="34" charset="0"/>
              <a:buChar char="•"/>
            </a:pPr>
            <a:r>
              <a:rPr lang="en-US" dirty="0">
                <a:latin typeface="Montserrat" panose="020B0604020202020204" charset="0"/>
              </a:rPr>
              <a:t>For customer satisfaction only company having low rates at night instead day.</a:t>
            </a:r>
          </a:p>
          <a:p>
            <a:endParaRPr lang="en-IN" dirty="0"/>
          </a:p>
        </p:txBody>
      </p:sp>
      <p:pic>
        <p:nvPicPr>
          <p:cNvPr id="4" name="Picture 3">
            <a:extLst>
              <a:ext uri="{FF2B5EF4-FFF2-40B4-BE49-F238E27FC236}">
                <a16:creationId xmlns:a16="http://schemas.microsoft.com/office/drawing/2014/main" id="{4D4F8E25-8B66-4949-9FCB-6CBD4206DAA8}"/>
              </a:ext>
            </a:extLst>
          </p:cNvPr>
          <p:cNvPicPr>
            <a:picLocks noChangeAspect="1"/>
          </p:cNvPicPr>
          <p:nvPr/>
        </p:nvPicPr>
        <p:blipFill>
          <a:blip r:embed="rId2"/>
          <a:stretch>
            <a:fillRect/>
          </a:stretch>
        </p:blipFill>
        <p:spPr>
          <a:xfrm>
            <a:off x="1433181" y="2062717"/>
            <a:ext cx="5525162" cy="3080784"/>
          </a:xfrm>
          <a:prstGeom prst="rect">
            <a:avLst/>
          </a:prstGeom>
        </p:spPr>
      </p:pic>
    </p:spTree>
    <p:extLst>
      <p:ext uri="{BB962C8B-B14F-4D97-AF65-F5344CB8AC3E}">
        <p14:creationId xmlns:p14="http://schemas.microsoft.com/office/powerpoint/2010/main" val="409742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51286-6527-45B5-875B-D6365D63A08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BDFE05FE-0403-4378-8F59-EF9C618E397B}"/>
              </a:ext>
            </a:extLst>
          </p:cNvPr>
          <p:cNvSpPr txBox="1"/>
          <p:nvPr/>
        </p:nvSpPr>
        <p:spPr>
          <a:xfrm>
            <a:off x="776177" y="914400"/>
            <a:ext cx="7591646" cy="95410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There are some features offered by the company as voice messages, voice calls and international calls. Out of which customers are going towards churn.</a:t>
            </a:r>
          </a:p>
          <a:p>
            <a:pPr marL="285750" indent="-285750" algn="just">
              <a:buFont typeface="Arial" panose="020B0604020202020204" pitchFamily="34" charset="0"/>
              <a:buChar char="•"/>
            </a:pPr>
            <a:r>
              <a:rPr lang="en-US" dirty="0">
                <a:latin typeface="Montserrat" panose="020B0604020202020204" charset="0"/>
              </a:rPr>
              <a:t>Graph shows international plan and churn those customers having international plan are moving towards churn but are less. </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03146A28-2725-4789-986B-7BD766D1C3FC}"/>
              </a:ext>
            </a:extLst>
          </p:cNvPr>
          <p:cNvPicPr>
            <a:picLocks noChangeAspect="1"/>
          </p:cNvPicPr>
          <p:nvPr/>
        </p:nvPicPr>
        <p:blipFill>
          <a:blip r:embed="rId2"/>
          <a:stretch>
            <a:fillRect/>
          </a:stretch>
        </p:blipFill>
        <p:spPr>
          <a:xfrm>
            <a:off x="1573619" y="2059305"/>
            <a:ext cx="6214619" cy="3084195"/>
          </a:xfrm>
          <a:prstGeom prst="rect">
            <a:avLst/>
          </a:prstGeom>
        </p:spPr>
      </p:pic>
    </p:spTree>
    <p:extLst>
      <p:ext uri="{BB962C8B-B14F-4D97-AF65-F5344CB8AC3E}">
        <p14:creationId xmlns:p14="http://schemas.microsoft.com/office/powerpoint/2010/main" val="8822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22515-5987-46C8-BD07-A017CFE0F2F3}"/>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44452CB2-C403-44EE-8C8D-55C21C2E3A64}"/>
              </a:ext>
            </a:extLst>
          </p:cNvPr>
          <p:cNvPicPr>
            <a:picLocks noChangeAspect="1"/>
          </p:cNvPicPr>
          <p:nvPr/>
        </p:nvPicPr>
        <p:blipFill>
          <a:blip r:embed="rId2"/>
          <a:stretch>
            <a:fillRect/>
          </a:stretch>
        </p:blipFill>
        <p:spPr>
          <a:xfrm>
            <a:off x="1264294" y="1853498"/>
            <a:ext cx="6682428" cy="3278040"/>
          </a:xfrm>
          <a:prstGeom prst="rect">
            <a:avLst/>
          </a:prstGeom>
        </p:spPr>
      </p:pic>
      <p:sp>
        <p:nvSpPr>
          <p:cNvPr id="4" name="Rectangle 3">
            <a:extLst>
              <a:ext uri="{FF2B5EF4-FFF2-40B4-BE49-F238E27FC236}">
                <a16:creationId xmlns:a16="http://schemas.microsoft.com/office/drawing/2014/main" id="{B3266B72-54DD-4AB6-BD96-91947577BCF6}"/>
              </a:ext>
            </a:extLst>
          </p:cNvPr>
          <p:cNvSpPr/>
          <p:nvPr/>
        </p:nvSpPr>
        <p:spPr>
          <a:xfrm>
            <a:off x="616689" y="862716"/>
            <a:ext cx="7977638" cy="954107"/>
          </a:xfrm>
          <a:prstGeom prst="rect">
            <a:avLst/>
          </a:prstGeom>
        </p:spPr>
        <p:txBody>
          <a:bodyPr wrap="square">
            <a:spAutoFit/>
          </a:bodyPr>
          <a:lstStyle/>
          <a:p>
            <a:pPr marL="285750" indent="-285750" algn="just">
              <a:buFont typeface="Arial" panose="020B0604020202020204" pitchFamily="34" charset="0"/>
              <a:buChar char="•"/>
            </a:pPr>
            <a:r>
              <a:rPr lang="en-US" dirty="0">
                <a:latin typeface="Montserrat" panose="020B0604020202020204" charset="0"/>
              </a:rPr>
              <a:t>Graph shows voice mail plan and churn those customers having voice mail plan are moving towards churn but they are less. </a:t>
            </a:r>
          </a:p>
          <a:p>
            <a:pPr marL="285750" indent="-285750" algn="just">
              <a:buFont typeface="Arial" panose="020B0604020202020204" pitchFamily="34" charset="0"/>
              <a:buChar char="•"/>
            </a:pPr>
            <a:r>
              <a:rPr lang="en-US" dirty="0">
                <a:latin typeface="Montserrat" panose="020B0604020202020204" charset="0"/>
              </a:rPr>
              <a:t>Observing both the graphs we can say that customers are moving towards churn but they are less.</a:t>
            </a:r>
            <a:endParaRPr lang="en-IN" dirty="0">
              <a:latin typeface="Montserrat" panose="020B0604020202020204" charset="0"/>
            </a:endParaRPr>
          </a:p>
        </p:txBody>
      </p:sp>
    </p:spTree>
    <p:extLst>
      <p:ext uri="{BB962C8B-B14F-4D97-AF65-F5344CB8AC3E}">
        <p14:creationId xmlns:p14="http://schemas.microsoft.com/office/powerpoint/2010/main" val="97457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B1F15-1837-4F01-9CF6-280131CC2E07}"/>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B50A45D1-E6EB-45B7-B472-166F9BE0CDC7}"/>
              </a:ext>
            </a:extLst>
          </p:cNvPr>
          <p:cNvSpPr txBox="1"/>
          <p:nvPr/>
        </p:nvSpPr>
        <p:spPr>
          <a:xfrm>
            <a:off x="797442" y="850605"/>
            <a:ext cx="7729869" cy="181588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By scatter plot let us see which customers are moving towards churn</a:t>
            </a:r>
          </a:p>
          <a:p>
            <a:pPr marL="285750" indent="-285750" algn="just">
              <a:buFont typeface="Arial" panose="020B0604020202020204" pitchFamily="34" charset="0"/>
              <a:buChar char="•"/>
            </a:pPr>
            <a:r>
              <a:rPr lang="en-US" dirty="0">
                <a:latin typeface="Montserrat" panose="020B0604020202020204" charset="0"/>
              </a:rPr>
              <a:t>Scatter plot 1 and scatter plot 2 shows relation between total day minutes and total day charge and total evening minutes and total evening charge. </a:t>
            </a:r>
          </a:p>
          <a:p>
            <a:pPr marL="285750" indent="-285750" algn="just">
              <a:buFont typeface="Arial" panose="020B0604020202020204" pitchFamily="34" charset="0"/>
              <a:buChar char="•"/>
            </a:pPr>
            <a:r>
              <a:rPr lang="en-US" dirty="0">
                <a:latin typeface="Montserrat" panose="020B0604020202020204" charset="0"/>
              </a:rPr>
              <a:t>From scatter plot 1 as minutes increasing churn rate is increasing. It means customers who are churning using more minutes.</a:t>
            </a:r>
          </a:p>
          <a:p>
            <a:pPr marL="285750" indent="-285750" algn="just">
              <a:buFont typeface="Arial" panose="020B0604020202020204" pitchFamily="34" charset="0"/>
              <a:buChar char="•"/>
            </a:pPr>
            <a:r>
              <a:rPr lang="en-US" dirty="0">
                <a:latin typeface="Montserrat" panose="020B0604020202020204" charset="0"/>
              </a:rPr>
              <a:t>From scatter plot 2 it is not same as day but there are some customers who are leaving with increasing minutes.  </a:t>
            </a:r>
          </a:p>
          <a:p>
            <a:pPr marL="285750" indent="-285750">
              <a:buFont typeface="Arial" panose="020B0604020202020204" pitchFamily="34" charset="0"/>
              <a:buChar char="•"/>
            </a:pPr>
            <a:endParaRPr lang="en-IN" dirty="0">
              <a:latin typeface="Montserrat" panose="020B0604020202020204" charset="0"/>
            </a:endParaRPr>
          </a:p>
        </p:txBody>
      </p:sp>
      <p:pic>
        <p:nvPicPr>
          <p:cNvPr id="4" name="Picture 3">
            <a:extLst>
              <a:ext uri="{FF2B5EF4-FFF2-40B4-BE49-F238E27FC236}">
                <a16:creationId xmlns:a16="http://schemas.microsoft.com/office/drawing/2014/main" id="{F7D2577C-BDFE-493E-8121-A1FBE094E0CC}"/>
              </a:ext>
            </a:extLst>
          </p:cNvPr>
          <p:cNvPicPr>
            <a:picLocks noChangeAspect="1"/>
          </p:cNvPicPr>
          <p:nvPr/>
        </p:nvPicPr>
        <p:blipFill>
          <a:blip r:embed="rId2"/>
          <a:stretch>
            <a:fillRect/>
          </a:stretch>
        </p:blipFill>
        <p:spPr>
          <a:xfrm>
            <a:off x="1" y="2823454"/>
            <a:ext cx="4571999" cy="2320046"/>
          </a:xfrm>
          <a:prstGeom prst="rect">
            <a:avLst/>
          </a:prstGeom>
        </p:spPr>
      </p:pic>
      <p:pic>
        <p:nvPicPr>
          <p:cNvPr id="5" name="Picture 4">
            <a:extLst>
              <a:ext uri="{FF2B5EF4-FFF2-40B4-BE49-F238E27FC236}">
                <a16:creationId xmlns:a16="http://schemas.microsoft.com/office/drawing/2014/main" id="{648999C7-F20A-4AC1-8C35-247C38B0C018}"/>
              </a:ext>
            </a:extLst>
          </p:cNvPr>
          <p:cNvPicPr>
            <a:picLocks noChangeAspect="1"/>
          </p:cNvPicPr>
          <p:nvPr/>
        </p:nvPicPr>
        <p:blipFill>
          <a:blip r:embed="rId3"/>
          <a:stretch>
            <a:fillRect/>
          </a:stretch>
        </p:blipFill>
        <p:spPr>
          <a:xfrm>
            <a:off x="4524228" y="2823454"/>
            <a:ext cx="4546501" cy="2216181"/>
          </a:xfrm>
          <a:prstGeom prst="rect">
            <a:avLst/>
          </a:prstGeom>
        </p:spPr>
      </p:pic>
      <p:sp>
        <p:nvSpPr>
          <p:cNvPr id="6" name="TextBox 5">
            <a:extLst>
              <a:ext uri="{FF2B5EF4-FFF2-40B4-BE49-F238E27FC236}">
                <a16:creationId xmlns:a16="http://schemas.microsoft.com/office/drawing/2014/main" id="{ED1FC63E-D384-4142-A795-3B89D4764739}"/>
              </a:ext>
            </a:extLst>
          </p:cNvPr>
          <p:cNvSpPr txBox="1"/>
          <p:nvPr/>
        </p:nvSpPr>
        <p:spPr>
          <a:xfrm>
            <a:off x="1424762" y="2603648"/>
            <a:ext cx="2243470" cy="276999"/>
          </a:xfrm>
          <a:prstGeom prst="rect">
            <a:avLst/>
          </a:prstGeom>
          <a:noFill/>
        </p:spPr>
        <p:txBody>
          <a:bodyPr wrap="square" rtlCol="0">
            <a:spAutoFit/>
          </a:bodyPr>
          <a:lstStyle/>
          <a:p>
            <a:r>
              <a:rPr lang="en-US" sz="1200" dirty="0">
                <a:latin typeface="Montserrat" panose="020B0604020202020204" charset="0"/>
              </a:rPr>
              <a:t>Scatter plot 1</a:t>
            </a:r>
            <a:endParaRPr lang="en-IN" sz="1200" dirty="0">
              <a:latin typeface="Montserrat" panose="020B0604020202020204" charset="0"/>
            </a:endParaRPr>
          </a:p>
        </p:txBody>
      </p:sp>
      <p:sp>
        <p:nvSpPr>
          <p:cNvPr id="7" name="TextBox 6">
            <a:extLst>
              <a:ext uri="{FF2B5EF4-FFF2-40B4-BE49-F238E27FC236}">
                <a16:creationId xmlns:a16="http://schemas.microsoft.com/office/drawing/2014/main" id="{BC6F0A7B-947D-40FD-99EF-9521ED21ECA8}"/>
              </a:ext>
            </a:extLst>
          </p:cNvPr>
          <p:cNvSpPr txBox="1"/>
          <p:nvPr/>
        </p:nvSpPr>
        <p:spPr>
          <a:xfrm>
            <a:off x="6480544" y="2600188"/>
            <a:ext cx="2243470" cy="276999"/>
          </a:xfrm>
          <a:prstGeom prst="rect">
            <a:avLst/>
          </a:prstGeom>
          <a:noFill/>
        </p:spPr>
        <p:txBody>
          <a:bodyPr wrap="square" rtlCol="0">
            <a:spAutoFit/>
          </a:bodyPr>
          <a:lstStyle/>
          <a:p>
            <a:r>
              <a:rPr lang="en-US" sz="1200" dirty="0">
                <a:latin typeface="Montserrat" panose="020B0604020202020204" charset="0"/>
              </a:rPr>
              <a:t>Scatter plot 2</a:t>
            </a:r>
            <a:endParaRPr lang="en-IN" sz="1200" dirty="0">
              <a:latin typeface="Montserrat" panose="020B0604020202020204" charset="0"/>
            </a:endParaRPr>
          </a:p>
        </p:txBody>
      </p:sp>
    </p:spTree>
    <p:extLst>
      <p:ext uri="{BB962C8B-B14F-4D97-AF65-F5344CB8AC3E}">
        <p14:creationId xmlns:p14="http://schemas.microsoft.com/office/powerpoint/2010/main" val="285458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D9FC7-1301-4FFD-A234-7B298E5DBBD2}"/>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AC722366-4627-4BC5-A585-97249C61EFD0}"/>
              </a:ext>
            </a:extLst>
          </p:cNvPr>
          <p:cNvPicPr>
            <a:picLocks noChangeAspect="1"/>
          </p:cNvPicPr>
          <p:nvPr/>
        </p:nvPicPr>
        <p:blipFill>
          <a:blip r:embed="rId2"/>
          <a:stretch>
            <a:fillRect/>
          </a:stretch>
        </p:blipFill>
        <p:spPr>
          <a:xfrm>
            <a:off x="22511" y="2881422"/>
            <a:ext cx="4509838" cy="2262077"/>
          </a:xfrm>
          <a:prstGeom prst="rect">
            <a:avLst/>
          </a:prstGeom>
        </p:spPr>
      </p:pic>
      <p:pic>
        <p:nvPicPr>
          <p:cNvPr id="4" name="Picture 3">
            <a:extLst>
              <a:ext uri="{FF2B5EF4-FFF2-40B4-BE49-F238E27FC236}">
                <a16:creationId xmlns:a16="http://schemas.microsoft.com/office/drawing/2014/main" id="{1FD55A7B-1D3F-484C-BC4C-D73128540B47}"/>
              </a:ext>
            </a:extLst>
          </p:cNvPr>
          <p:cNvPicPr>
            <a:picLocks noChangeAspect="1"/>
          </p:cNvPicPr>
          <p:nvPr/>
        </p:nvPicPr>
        <p:blipFill>
          <a:blip r:embed="rId3"/>
          <a:stretch>
            <a:fillRect/>
          </a:stretch>
        </p:blipFill>
        <p:spPr>
          <a:xfrm>
            <a:off x="4634162" y="2840908"/>
            <a:ext cx="4509838" cy="2302591"/>
          </a:xfrm>
          <a:prstGeom prst="rect">
            <a:avLst/>
          </a:prstGeom>
        </p:spPr>
      </p:pic>
      <p:sp>
        <p:nvSpPr>
          <p:cNvPr id="5" name="TextBox 4">
            <a:extLst>
              <a:ext uri="{FF2B5EF4-FFF2-40B4-BE49-F238E27FC236}">
                <a16:creationId xmlns:a16="http://schemas.microsoft.com/office/drawing/2014/main" id="{19416A1B-B4CF-435C-B703-8AC772ACCB2A}"/>
              </a:ext>
            </a:extLst>
          </p:cNvPr>
          <p:cNvSpPr txBox="1"/>
          <p:nvPr/>
        </p:nvSpPr>
        <p:spPr>
          <a:xfrm>
            <a:off x="1424762" y="2603648"/>
            <a:ext cx="2243470" cy="276999"/>
          </a:xfrm>
          <a:prstGeom prst="rect">
            <a:avLst/>
          </a:prstGeom>
          <a:noFill/>
        </p:spPr>
        <p:txBody>
          <a:bodyPr wrap="square" rtlCol="0">
            <a:spAutoFit/>
          </a:bodyPr>
          <a:lstStyle/>
          <a:p>
            <a:r>
              <a:rPr lang="en-US" sz="1200" dirty="0">
                <a:latin typeface="Montserrat" panose="020B0604020202020204" charset="0"/>
              </a:rPr>
              <a:t>Scatter plot 3</a:t>
            </a:r>
            <a:endParaRPr lang="en-IN" sz="1200" dirty="0">
              <a:latin typeface="Montserrat" panose="020B0604020202020204" charset="0"/>
            </a:endParaRPr>
          </a:p>
        </p:txBody>
      </p:sp>
      <p:sp>
        <p:nvSpPr>
          <p:cNvPr id="6" name="TextBox 5">
            <a:extLst>
              <a:ext uri="{FF2B5EF4-FFF2-40B4-BE49-F238E27FC236}">
                <a16:creationId xmlns:a16="http://schemas.microsoft.com/office/drawing/2014/main" id="{E41DFD74-539F-48A8-84CE-38A2DBA96AB1}"/>
              </a:ext>
            </a:extLst>
          </p:cNvPr>
          <p:cNvSpPr txBox="1"/>
          <p:nvPr/>
        </p:nvSpPr>
        <p:spPr>
          <a:xfrm>
            <a:off x="6350858" y="2603647"/>
            <a:ext cx="2243470" cy="276999"/>
          </a:xfrm>
          <a:prstGeom prst="rect">
            <a:avLst/>
          </a:prstGeom>
          <a:noFill/>
        </p:spPr>
        <p:txBody>
          <a:bodyPr wrap="square" rtlCol="0">
            <a:spAutoFit/>
          </a:bodyPr>
          <a:lstStyle/>
          <a:p>
            <a:r>
              <a:rPr lang="en-US" sz="1200" dirty="0">
                <a:latin typeface="Montserrat" panose="020B0604020202020204" charset="0"/>
              </a:rPr>
              <a:t>Scatter plot 4</a:t>
            </a:r>
            <a:endParaRPr lang="en-IN" sz="1200" dirty="0">
              <a:latin typeface="Montserrat" panose="020B0604020202020204" charset="0"/>
            </a:endParaRPr>
          </a:p>
        </p:txBody>
      </p:sp>
      <p:sp>
        <p:nvSpPr>
          <p:cNvPr id="7" name="TextBox 6">
            <a:extLst>
              <a:ext uri="{FF2B5EF4-FFF2-40B4-BE49-F238E27FC236}">
                <a16:creationId xmlns:a16="http://schemas.microsoft.com/office/drawing/2014/main" id="{1A368B9D-EBF1-4EFC-9573-9E52AB156A83}"/>
              </a:ext>
            </a:extLst>
          </p:cNvPr>
          <p:cNvSpPr txBox="1"/>
          <p:nvPr/>
        </p:nvSpPr>
        <p:spPr>
          <a:xfrm>
            <a:off x="765543" y="808074"/>
            <a:ext cx="776176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Scatter plot 3 shows relation between total evening minutes and total evening charges. In this customers are satisfied with increasing minutes there is less churn.</a:t>
            </a:r>
          </a:p>
          <a:p>
            <a:pPr marL="285750" indent="-285750" algn="just">
              <a:buFont typeface="Arial" panose="020B0604020202020204" pitchFamily="34" charset="0"/>
              <a:buChar char="•"/>
            </a:pPr>
            <a:r>
              <a:rPr lang="en-US" dirty="0">
                <a:latin typeface="Montserrat" panose="020B0604020202020204" charset="0"/>
              </a:rPr>
              <a:t>Scatter plot 4 shows relation between total international minutes calls and total international charges. From graph we can say that customers above </a:t>
            </a:r>
            <a:r>
              <a:rPr lang="en-US" dirty="0" err="1">
                <a:latin typeface="Montserrat" panose="020B0604020202020204" charset="0"/>
              </a:rPr>
              <a:t>modrate</a:t>
            </a:r>
            <a:r>
              <a:rPr lang="en-US" dirty="0">
                <a:latin typeface="Montserrat" panose="020B0604020202020204" charset="0"/>
              </a:rPr>
              <a:t> use show tendency towards churn.</a:t>
            </a:r>
            <a:endParaRPr lang="en-IN" dirty="0">
              <a:latin typeface="Montserrat" panose="020B0604020202020204" charset="0"/>
            </a:endParaRPr>
          </a:p>
        </p:txBody>
      </p:sp>
    </p:spTree>
    <p:extLst>
      <p:ext uri="{BB962C8B-B14F-4D97-AF65-F5344CB8AC3E}">
        <p14:creationId xmlns:p14="http://schemas.microsoft.com/office/powerpoint/2010/main" val="232301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5AA1B-C85D-4F9E-8A69-ADACAE0DA62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Company revenue from customers</a:t>
            </a:r>
            <a:endParaRPr lang="en-US" sz="2000"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23057092-C45C-4AF0-B516-7FF81E12B8B3}"/>
              </a:ext>
            </a:extLst>
          </p:cNvPr>
          <p:cNvSpPr txBox="1"/>
          <p:nvPr/>
        </p:nvSpPr>
        <p:spPr>
          <a:xfrm>
            <a:off x="839972" y="946298"/>
            <a:ext cx="7464056" cy="116955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From above all the graphs we have seen costumers their tendency towards churn rates etc.</a:t>
            </a:r>
          </a:p>
          <a:p>
            <a:pPr marL="285750" indent="-285750" algn="just">
              <a:buFont typeface="Arial" panose="020B0604020202020204" pitchFamily="34" charset="0"/>
              <a:buChar char="•"/>
            </a:pPr>
            <a:r>
              <a:rPr lang="en-US" dirty="0">
                <a:latin typeface="Montserrat" panose="020B0604020202020204" charset="0"/>
              </a:rPr>
              <a:t>Let us see revenue of company from customers. The graph shows relation between average prices and states.</a:t>
            </a:r>
          </a:p>
          <a:p>
            <a:pPr marL="285750" indent="-285750" algn="just">
              <a:buFont typeface="Arial" panose="020B0604020202020204" pitchFamily="34" charset="0"/>
              <a:buChar char="•"/>
            </a:pPr>
            <a:r>
              <a:rPr lang="en-US" dirty="0">
                <a:latin typeface="Montserrat" panose="020B0604020202020204" charset="0"/>
              </a:rPr>
              <a:t>Maximum revenue is generated by customers who use day calls.</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D1213229-3CA7-41CC-9C90-BF67AD91D175}"/>
              </a:ext>
            </a:extLst>
          </p:cNvPr>
          <p:cNvPicPr>
            <a:picLocks noChangeAspect="1"/>
          </p:cNvPicPr>
          <p:nvPr/>
        </p:nvPicPr>
        <p:blipFill>
          <a:blip r:embed="rId2"/>
          <a:stretch>
            <a:fillRect/>
          </a:stretch>
        </p:blipFill>
        <p:spPr>
          <a:xfrm>
            <a:off x="0" y="2147777"/>
            <a:ext cx="5899553" cy="2995723"/>
          </a:xfrm>
          <a:prstGeom prst="rect">
            <a:avLst/>
          </a:prstGeom>
        </p:spPr>
      </p:pic>
      <p:sp>
        <p:nvSpPr>
          <p:cNvPr id="5" name="TextBox 4">
            <a:extLst>
              <a:ext uri="{FF2B5EF4-FFF2-40B4-BE49-F238E27FC236}">
                <a16:creationId xmlns:a16="http://schemas.microsoft.com/office/drawing/2014/main" id="{FB3209FE-8E3F-4A74-BADB-B7C5D3062C75}"/>
              </a:ext>
            </a:extLst>
          </p:cNvPr>
          <p:cNvSpPr txBox="1"/>
          <p:nvPr/>
        </p:nvSpPr>
        <p:spPr>
          <a:xfrm>
            <a:off x="5899553" y="2285970"/>
            <a:ext cx="2946735" cy="231807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Montserrat" panose="020B0604020202020204" charset="0"/>
              </a:rPr>
              <a:t>Evening calls and night calls generated revenue but not at large scale. </a:t>
            </a:r>
          </a:p>
          <a:p>
            <a:pPr marL="285750" indent="-285750" algn="just">
              <a:lnSpc>
                <a:spcPct val="150000"/>
              </a:lnSpc>
              <a:buFont typeface="Arial" panose="020B0604020202020204" pitchFamily="34" charset="0"/>
              <a:buChar char="•"/>
            </a:pPr>
            <a:r>
              <a:rPr lang="en-US" dirty="0">
                <a:latin typeface="Montserrat" panose="020B0604020202020204" charset="0"/>
              </a:rPr>
              <a:t>From prices we have seen international calls have more rates but revenue generated is small.</a:t>
            </a:r>
            <a:endParaRPr lang="en-IN" dirty="0">
              <a:latin typeface="Montserrat" panose="020B0604020202020204" charset="0"/>
            </a:endParaRPr>
          </a:p>
        </p:txBody>
      </p:sp>
    </p:spTree>
    <p:extLst>
      <p:ext uri="{BB962C8B-B14F-4D97-AF65-F5344CB8AC3E}">
        <p14:creationId xmlns:p14="http://schemas.microsoft.com/office/powerpoint/2010/main" val="138799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CD3F2EFA-B9A3-4049-BAB1-3008E70CB606}"/>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Content</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TextBox 4">
            <a:extLst>
              <a:ext uri="{FF2B5EF4-FFF2-40B4-BE49-F238E27FC236}">
                <a16:creationId xmlns:a16="http://schemas.microsoft.com/office/drawing/2014/main" id="{EA719A10-81E1-4ED7-BD90-D0BF1AB48919}"/>
              </a:ext>
            </a:extLst>
          </p:cNvPr>
          <p:cNvSpPr txBox="1"/>
          <p:nvPr/>
        </p:nvSpPr>
        <p:spPr>
          <a:xfrm>
            <a:off x="691116" y="849200"/>
            <a:ext cx="7549117" cy="375487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Churn in telecommunication industry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Problem definition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EDA on given data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Churn percentage of states (EDA)</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Relation between Churn and Others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Conclusion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References </a:t>
            </a:r>
          </a:p>
          <a:p>
            <a:endParaRPr lang="en-IN" dirty="0">
              <a:latin typeface="Montserra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6DA32-752F-47C4-809C-229FE81E0AFA}"/>
              </a:ext>
            </a:extLst>
          </p:cNvPr>
          <p:cNvSpPr txBox="1"/>
          <p:nvPr/>
        </p:nvSpPr>
        <p:spPr>
          <a:xfrm>
            <a:off x="616689" y="273397"/>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Relation between Churn and Others</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899D39C0-7604-499C-A311-FA23321D4AE5}"/>
              </a:ext>
            </a:extLst>
          </p:cNvPr>
          <p:cNvPicPr>
            <a:picLocks noChangeAspect="1"/>
          </p:cNvPicPr>
          <p:nvPr/>
        </p:nvPicPr>
        <p:blipFill>
          <a:blip r:embed="rId2"/>
          <a:stretch>
            <a:fillRect/>
          </a:stretch>
        </p:blipFill>
        <p:spPr>
          <a:xfrm>
            <a:off x="1322535" y="1231255"/>
            <a:ext cx="6498930" cy="3912245"/>
          </a:xfrm>
          <a:prstGeom prst="rect">
            <a:avLst/>
          </a:prstGeom>
        </p:spPr>
      </p:pic>
      <p:sp>
        <p:nvSpPr>
          <p:cNvPr id="4" name="TextBox 3">
            <a:extLst>
              <a:ext uri="{FF2B5EF4-FFF2-40B4-BE49-F238E27FC236}">
                <a16:creationId xmlns:a16="http://schemas.microsoft.com/office/drawing/2014/main" id="{561E4A16-E400-4DC0-9A3A-817DB796D35C}"/>
              </a:ext>
            </a:extLst>
          </p:cNvPr>
          <p:cNvSpPr txBox="1"/>
          <p:nvPr/>
        </p:nvSpPr>
        <p:spPr>
          <a:xfrm>
            <a:off x="723014" y="776177"/>
            <a:ext cx="7804297"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heat map below we can find direct and in direct co-relation between various factors. </a:t>
            </a:r>
            <a:endParaRPr lang="en-IN" dirty="0">
              <a:latin typeface="Montserrat" panose="020B0604020202020204" charset="0"/>
            </a:endParaRPr>
          </a:p>
        </p:txBody>
      </p:sp>
    </p:spTree>
    <p:extLst>
      <p:ext uri="{BB962C8B-B14F-4D97-AF65-F5344CB8AC3E}">
        <p14:creationId xmlns:p14="http://schemas.microsoft.com/office/powerpoint/2010/main" val="42670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A5F542-7A68-49DF-B66C-535B6E2A3F2B}"/>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Relation between Churn and Others</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TextBox 4">
            <a:extLst>
              <a:ext uri="{FF2B5EF4-FFF2-40B4-BE49-F238E27FC236}">
                <a16:creationId xmlns:a16="http://schemas.microsoft.com/office/drawing/2014/main" id="{F8E528FF-7F11-4820-8829-2007995DB37F}"/>
              </a:ext>
            </a:extLst>
          </p:cNvPr>
          <p:cNvSpPr txBox="1"/>
          <p:nvPr/>
        </p:nvSpPr>
        <p:spPr>
          <a:xfrm>
            <a:off x="691116" y="935665"/>
            <a:ext cx="7828784" cy="30053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Montserrat" panose="020B0604020202020204" charset="0"/>
              </a:rPr>
              <a:t>From heat map we can conclude that Total day minutes directly co-related to Total day charge, Total evening minutes directly co-related to Total evening charge, Total night minutes directly co-related to Total night charge, Total international minutes directly co-related to Total international charge.</a:t>
            </a:r>
          </a:p>
          <a:p>
            <a:pPr marL="285750" indent="-285750" algn="just">
              <a:lnSpc>
                <a:spcPct val="150000"/>
              </a:lnSpc>
              <a:buFont typeface="Arial" panose="020B0604020202020204" pitchFamily="34" charset="0"/>
              <a:buChar char="•"/>
            </a:pPr>
            <a:r>
              <a:rPr lang="en-US" sz="1600" dirty="0">
                <a:latin typeface="Montserrat" panose="020B0604020202020204" charset="0"/>
              </a:rPr>
              <a:t>There is not more but some what co-relation between Total day minutes and Churn, Total day charge and churn, Customer service calls and churn.</a:t>
            </a:r>
          </a:p>
        </p:txBody>
      </p:sp>
    </p:spTree>
    <p:extLst>
      <p:ext uri="{BB962C8B-B14F-4D97-AF65-F5344CB8AC3E}">
        <p14:creationId xmlns:p14="http://schemas.microsoft.com/office/powerpoint/2010/main" val="399240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A76ED-29E8-4712-96F1-222A3D985A1F}"/>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Conclusion</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44014F9D-105F-4A5B-A40F-0F02D6C1E97A}"/>
              </a:ext>
            </a:extLst>
          </p:cNvPr>
          <p:cNvSpPr txBox="1"/>
          <p:nvPr/>
        </p:nvSpPr>
        <p:spPr>
          <a:xfrm>
            <a:off x="499729" y="826274"/>
            <a:ext cx="8061090" cy="3743974"/>
          </a:xfrm>
          <a:prstGeom prst="rect">
            <a:avLst/>
          </a:prstGeom>
          <a:noFill/>
        </p:spPr>
        <p:txBody>
          <a:bodyPr wrap="square" rtlCol="0">
            <a:spAutoFit/>
          </a:bodyPr>
          <a:lstStyle/>
          <a:p>
            <a:pPr algn="just">
              <a:lnSpc>
                <a:spcPct val="150000"/>
              </a:lnSpc>
            </a:pPr>
            <a:r>
              <a:rPr lang="en-US" sz="1600" dirty="0">
                <a:latin typeface="Montserrat" panose="020B0604020202020204" charset="0"/>
              </a:rPr>
              <a:t>From the given data and after performing EAD and comparison with the all the elements we say that there are some factors which company should taken care in consideration.</a:t>
            </a:r>
          </a:p>
          <a:p>
            <a:pPr marL="285750" indent="-285750" algn="just">
              <a:lnSpc>
                <a:spcPct val="150000"/>
              </a:lnSpc>
              <a:buFont typeface="Arial" panose="020B0604020202020204" pitchFamily="34" charset="0"/>
              <a:buChar char="•"/>
            </a:pPr>
            <a:r>
              <a:rPr lang="en-US" sz="1600" dirty="0">
                <a:latin typeface="Montserrat" panose="020B0604020202020204" charset="0"/>
              </a:rPr>
              <a:t>States with high percentage of Churn are not approaching towards costumer service center. Instead when port request is put by some customers customer service should approach them.</a:t>
            </a:r>
          </a:p>
          <a:p>
            <a:pPr marL="285750" indent="-285750" algn="just">
              <a:lnSpc>
                <a:spcPct val="150000"/>
              </a:lnSpc>
              <a:buFont typeface="Arial" panose="020B0604020202020204" pitchFamily="34" charset="0"/>
              <a:buChar char="•"/>
            </a:pPr>
            <a:r>
              <a:rPr lang="en-US" sz="1600" dirty="0">
                <a:latin typeface="Montserrat" panose="020B0604020202020204" charset="0"/>
              </a:rPr>
              <a:t>There is mix match churn rate for voice mail plans and voice mail messages.</a:t>
            </a:r>
          </a:p>
          <a:p>
            <a:pPr marL="285750" indent="-285750" algn="just">
              <a:lnSpc>
                <a:spcPct val="150000"/>
              </a:lnSpc>
              <a:buFont typeface="Arial" panose="020B0604020202020204" pitchFamily="34" charset="0"/>
              <a:buChar char="•"/>
            </a:pPr>
            <a:r>
              <a:rPr lang="en-US" sz="1600" dirty="0">
                <a:latin typeface="Montserrat" panose="020B0604020202020204" charset="0"/>
              </a:rPr>
              <a:t>People with international plan who use more international minutes are moving towards churn.</a:t>
            </a:r>
          </a:p>
        </p:txBody>
      </p:sp>
    </p:spTree>
    <p:extLst>
      <p:ext uri="{BB962C8B-B14F-4D97-AF65-F5344CB8AC3E}">
        <p14:creationId xmlns:p14="http://schemas.microsoft.com/office/powerpoint/2010/main" val="3214073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D4B84-B048-4266-9D76-5F77CAB496BB}"/>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Conclusion</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6E59FBCB-27DC-45BB-9035-19DBA76779C5}"/>
              </a:ext>
            </a:extLst>
          </p:cNvPr>
          <p:cNvSpPr/>
          <p:nvPr/>
        </p:nvSpPr>
        <p:spPr>
          <a:xfrm>
            <a:off x="583179" y="826274"/>
            <a:ext cx="7977639" cy="3005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Montserrat" panose="020B0604020202020204" charset="0"/>
              </a:rPr>
              <a:t>Due to high day charges people who use day minutes more are moving towards churn. As of that we would like to suggest take fix price for all types of times or lower the charges for day and increase for evening and night. </a:t>
            </a:r>
          </a:p>
          <a:p>
            <a:pPr marL="285750" indent="-285750" algn="just">
              <a:lnSpc>
                <a:spcPct val="150000"/>
              </a:lnSpc>
              <a:buFont typeface="Arial" panose="020B0604020202020204" pitchFamily="34" charset="0"/>
              <a:buChar char="•"/>
            </a:pPr>
            <a:r>
              <a:rPr lang="en-US" sz="1600" dirty="0">
                <a:latin typeface="Montserrat" panose="020B0604020202020204" charset="0"/>
              </a:rPr>
              <a:t>For a telecom company it is necessary to approach towards customers on ground level and within certain period of time launch new schemes.</a:t>
            </a:r>
          </a:p>
          <a:p>
            <a:pPr marL="285750" indent="-285750" algn="just">
              <a:lnSpc>
                <a:spcPct val="150000"/>
              </a:lnSpc>
              <a:buFont typeface="Arial" panose="020B0604020202020204" pitchFamily="34" charset="0"/>
              <a:buChar char="•"/>
            </a:pPr>
            <a:r>
              <a:rPr lang="en-US" sz="1600" dirty="0">
                <a:latin typeface="Montserrat" panose="020B0604020202020204" charset="0"/>
              </a:rPr>
              <a:t>States where customers churn rate is high increase advertisement in that area and increase customer service centers.   </a:t>
            </a:r>
            <a:endParaRPr lang="en-IN" sz="1600" dirty="0">
              <a:latin typeface="Montserrat" panose="020B0604020202020204" charset="0"/>
            </a:endParaRPr>
          </a:p>
        </p:txBody>
      </p:sp>
    </p:spTree>
    <p:extLst>
      <p:ext uri="{BB962C8B-B14F-4D97-AF65-F5344CB8AC3E}">
        <p14:creationId xmlns:p14="http://schemas.microsoft.com/office/powerpoint/2010/main" val="157668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D336E-FA15-4AA8-831D-4B5F447B8B3A}"/>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References</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D27BE09D-B130-4A1D-9B8C-70D931CD48CB}"/>
              </a:ext>
            </a:extLst>
          </p:cNvPr>
          <p:cNvSpPr/>
          <p:nvPr/>
        </p:nvSpPr>
        <p:spPr>
          <a:xfrm>
            <a:off x="583180" y="826274"/>
            <a:ext cx="7977638" cy="3610732"/>
          </a:xfrm>
          <a:prstGeom prst="rect">
            <a:avLst/>
          </a:prstGeom>
        </p:spPr>
        <p:txBody>
          <a:bodyPr wrap="square">
            <a:spAutoFit/>
          </a:bodyPr>
          <a:lstStyle/>
          <a:p>
            <a:pPr>
              <a:lnSpc>
                <a:spcPct val="150000"/>
              </a:lnSpc>
            </a:pPr>
            <a:r>
              <a:rPr lang="en-IN" dirty="0">
                <a:latin typeface="Montserrat" panose="020B0604020202020204" charset="0"/>
              </a:rPr>
              <a:t>[1] “Heterogeneous ensemble stacking with minority upliftment (HESMU) for churn prediction on imbalanced telecom data” by K. </a:t>
            </a:r>
            <a:r>
              <a:rPr lang="en-IN" dirty="0" err="1">
                <a:latin typeface="Montserrat" panose="020B0604020202020204" charset="0"/>
              </a:rPr>
              <a:t>Sivasaankar</a:t>
            </a:r>
            <a:r>
              <a:rPr lang="en-IN" dirty="0">
                <a:latin typeface="Montserrat" panose="020B0604020202020204" charset="0"/>
              </a:rPr>
              <a:t> </a:t>
            </a:r>
            <a:r>
              <a:rPr lang="en-IN" dirty="0" err="1">
                <a:latin typeface="Montserrat" panose="020B0604020202020204" charset="0"/>
              </a:rPr>
              <a:t>Karuppaiah</a:t>
            </a:r>
            <a:r>
              <a:rPr lang="en-IN" dirty="0">
                <a:latin typeface="Montserrat" panose="020B0604020202020204" charset="0"/>
              </a:rPr>
              <a:t>, N.P. Gopalan </a:t>
            </a:r>
            <a:r>
              <a:rPr lang="en-IN" dirty="0" err="1">
                <a:latin typeface="Montserrat" panose="020B0604020202020204" charset="0"/>
              </a:rPr>
              <a:t>Palanisamy</a:t>
            </a:r>
            <a:r>
              <a:rPr lang="en-IN" dirty="0">
                <a:latin typeface="Montserrat" panose="020B0604020202020204" charset="0"/>
              </a:rPr>
              <a:t> Materials today : Proceedings xxx (xxxx) xxx.</a:t>
            </a:r>
          </a:p>
          <a:p>
            <a:pPr>
              <a:lnSpc>
                <a:spcPct val="150000"/>
              </a:lnSpc>
            </a:pPr>
            <a:r>
              <a:rPr lang="en-US" dirty="0">
                <a:latin typeface="Montserrat" panose="020B0604020202020204" charset="0"/>
              </a:rPr>
              <a:t>[2</a:t>
            </a:r>
            <a:r>
              <a:rPr lang="en-IN" dirty="0">
                <a:latin typeface="Montserrat" panose="020B0604020202020204" charset="0"/>
              </a:rPr>
              <a:t>] “</a:t>
            </a:r>
            <a:r>
              <a:rPr lang="en-US" dirty="0">
                <a:latin typeface="Montserrat" panose="020B0604020202020204" charset="0"/>
              </a:rPr>
              <a:t>Churn prediction on huge telecom data using hybrid firefly based classification” By </a:t>
            </a:r>
            <a:r>
              <a:rPr lang="en-IN" dirty="0">
                <a:latin typeface="Montserrat" panose="020B0604020202020204" charset="0"/>
              </a:rPr>
              <a:t>Ammar A. Q. Ahmed ⇑ , </a:t>
            </a:r>
            <a:r>
              <a:rPr lang="en-IN" dirty="0" err="1">
                <a:latin typeface="Montserrat" panose="020B0604020202020204" charset="0"/>
              </a:rPr>
              <a:t>Maheswari</a:t>
            </a:r>
            <a:r>
              <a:rPr lang="en-IN" dirty="0">
                <a:latin typeface="Montserrat" panose="020B0604020202020204" charset="0"/>
              </a:rPr>
              <a:t> D. Egyptian Informatics Journal xxx (2017) xxx-xxx</a:t>
            </a:r>
          </a:p>
          <a:p>
            <a:pPr>
              <a:lnSpc>
                <a:spcPct val="150000"/>
              </a:lnSpc>
            </a:pPr>
            <a:r>
              <a:rPr lang="en-US" dirty="0">
                <a:latin typeface="Montserrat" panose="020B0604020202020204" charset="0"/>
              </a:rPr>
              <a:t>[3</a:t>
            </a:r>
            <a:r>
              <a:rPr lang="en-IN" dirty="0">
                <a:latin typeface="Montserrat" panose="020B0604020202020204" charset="0"/>
              </a:rPr>
              <a:t>] “Customer Churn Prediction in Telecommunication Sector using Rough Set Approach” By Adnan Amina , Sajid </a:t>
            </a:r>
            <a:r>
              <a:rPr lang="en-IN" dirty="0" err="1">
                <a:latin typeface="Montserrat" panose="020B0604020202020204" charset="0"/>
              </a:rPr>
              <a:t>Anwara</a:t>
            </a:r>
            <a:r>
              <a:rPr lang="en-IN" dirty="0">
                <a:latin typeface="Montserrat" panose="020B0604020202020204" charset="0"/>
              </a:rPr>
              <a:t> , </a:t>
            </a:r>
            <a:r>
              <a:rPr lang="en-IN" dirty="0" err="1">
                <a:latin typeface="Montserrat" panose="020B0604020202020204" charset="0"/>
              </a:rPr>
              <a:t>Awais</a:t>
            </a:r>
            <a:r>
              <a:rPr lang="en-IN" dirty="0">
                <a:latin typeface="Montserrat" panose="020B0604020202020204" charset="0"/>
              </a:rPr>
              <a:t> </a:t>
            </a:r>
            <a:r>
              <a:rPr lang="en-IN" dirty="0" err="1">
                <a:latin typeface="Montserrat" panose="020B0604020202020204" charset="0"/>
              </a:rPr>
              <a:t>Adnana</a:t>
            </a:r>
            <a:r>
              <a:rPr lang="en-IN" dirty="0">
                <a:latin typeface="Montserrat" panose="020B0604020202020204" charset="0"/>
              </a:rPr>
              <a:t> , Muhammad </a:t>
            </a:r>
            <a:r>
              <a:rPr lang="en-IN" dirty="0" err="1">
                <a:latin typeface="Montserrat" panose="020B0604020202020204" charset="0"/>
              </a:rPr>
              <a:t>Nawaza</a:t>
            </a:r>
            <a:r>
              <a:rPr lang="en-IN" dirty="0">
                <a:latin typeface="Montserrat" panose="020B0604020202020204" charset="0"/>
              </a:rPr>
              <a:t> , Khalid </a:t>
            </a:r>
            <a:r>
              <a:rPr lang="en-IN" dirty="0" err="1">
                <a:latin typeface="Montserrat" panose="020B0604020202020204" charset="0"/>
              </a:rPr>
              <a:t>Alawfib</a:t>
            </a:r>
            <a:r>
              <a:rPr lang="en-IN" dirty="0">
                <a:latin typeface="Montserrat" panose="020B0604020202020204" charset="0"/>
              </a:rPr>
              <a:t> , Amir </a:t>
            </a:r>
            <a:r>
              <a:rPr lang="en-IN" dirty="0" err="1">
                <a:latin typeface="Montserrat" panose="020B0604020202020204" charset="0"/>
              </a:rPr>
              <a:t>Hussainc</a:t>
            </a:r>
            <a:r>
              <a:rPr lang="en-IN" dirty="0">
                <a:latin typeface="Montserrat" panose="020B0604020202020204" charset="0"/>
              </a:rPr>
              <a:t> , </a:t>
            </a:r>
            <a:r>
              <a:rPr lang="en-IN" dirty="0" err="1">
                <a:latin typeface="Montserrat" panose="020B0604020202020204" charset="0"/>
              </a:rPr>
              <a:t>Kaizhu</a:t>
            </a:r>
            <a:r>
              <a:rPr lang="en-IN" dirty="0">
                <a:latin typeface="Montserrat" panose="020B0604020202020204" charset="0"/>
              </a:rPr>
              <a:t> </a:t>
            </a:r>
            <a:r>
              <a:rPr lang="en-IN" dirty="0" err="1">
                <a:latin typeface="Montserrat" panose="020B0604020202020204" charset="0"/>
              </a:rPr>
              <a:t>Huangd</a:t>
            </a:r>
            <a:r>
              <a:rPr lang="en-IN" dirty="0">
                <a:latin typeface="Montserrat" panose="020B0604020202020204" charset="0"/>
              </a:rPr>
              <a:t> Neurocomputing, </a:t>
            </a:r>
            <a:r>
              <a:rPr lang="en-IN" dirty="0">
                <a:latin typeface="Montserrat" panose="020B0604020202020204" charset="0"/>
                <a:hlinkClick r:id="rId3"/>
              </a:rPr>
              <a:t>http://dx.doi.org/10.1016/j.neucom.2016.12.009</a:t>
            </a:r>
            <a:endParaRPr lang="en-IN" dirty="0">
              <a:latin typeface="Montserrat" panose="020B0604020202020204" charset="0"/>
            </a:endParaRPr>
          </a:p>
          <a:p>
            <a:pPr>
              <a:lnSpc>
                <a:spcPct val="150000"/>
              </a:lnSpc>
            </a:pPr>
            <a:r>
              <a:rPr lang="en-US" dirty="0">
                <a:latin typeface="Montserrat" panose="020B0604020202020204" charset="0"/>
              </a:rPr>
              <a:t>[4</a:t>
            </a:r>
            <a:r>
              <a:rPr lang="en-IN" dirty="0">
                <a:latin typeface="Montserrat" panose="020B0604020202020204" charset="0"/>
              </a:rPr>
              <a:t>] “</a:t>
            </a:r>
            <a:r>
              <a:rPr lang="en-US" dirty="0">
                <a:latin typeface="Montserrat" panose="020B0604020202020204" charset="0"/>
              </a:rPr>
              <a:t>Applying data mining to telecom churn management” By Shin-Yuan Hung a , David C. Yen b,  Hsiu-Yu Wang Expert Systems with Applications 31 (2006) 515–524</a:t>
            </a:r>
            <a:endParaRPr lang="en-IN" dirty="0">
              <a:latin typeface="Montserrat" panose="020B0604020202020204" charset="0"/>
            </a:endParaRPr>
          </a:p>
        </p:txBody>
      </p:sp>
    </p:spTree>
    <p:extLst>
      <p:ext uri="{BB962C8B-B14F-4D97-AF65-F5344CB8AC3E}">
        <p14:creationId xmlns:p14="http://schemas.microsoft.com/office/powerpoint/2010/main" val="100410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808D7-9229-496E-8934-B257CEB4AFC7}"/>
              </a:ext>
            </a:extLst>
          </p:cNvPr>
          <p:cNvSpPr txBox="1"/>
          <p:nvPr/>
        </p:nvSpPr>
        <p:spPr>
          <a:xfrm>
            <a:off x="1711841" y="1740753"/>
            <a:ext cx="5475768" cy="1446550"/>
          </a:xfrm>
          <a:prstGeom prst="rect">
            <a:avLst/>
          </a:prstGeom>
          <a:noFill/>
        </p:spPr>
        <p:txBody>
          <a:bodyPr wrap="square" rtlCol="0">
            <a:spAutoFit/>
          </a:bodyPr>
          <a:lstStyle/>
          <a:p>
            <a:r>
              <a:rPr lang="en-US" sz="8800" dirty="0">
                <a:solidFill>
                  <a:srgbClr val="C00000"/>
                </a:solidFill>
                <a:latin typeface="Brush Script MT" panose="03060802040406070304" pitchFamily="66" charset="0"/>
              </a:rPr>
              <a:t>Thank You…</a:t>
            </a:r>
            <a:endParaRPr lang="en-IN" sz="8800" dirty="0">
              <a:solidFill>
                <a:srgbClr val="C00000"/>
              </a:solidFill>
              <a:latin typeface="Brush Script MT" panose="03060802040406070304" pitchFamily="66" charset="0"/>
            </a:endParaRPr>
          </a:p>
        </p:txBody>
      </p:sp>
    </p:spTree>
    <p:extLst>
      <p:ext uri="{BB962C8B-B14F-4D97-AF65-F5344CB8AC3E}">
        <p14:creationId xmlns:p14="http://schemas.microsoft.com/office/powerpoint/2010/main" val="66487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E95FD-F83B-4588-8EC2-5C334D37E211}"/>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6E87D880-68B6-47C7-8766-394CA99E1ED0}"/>
              </a:ext>
            </a:extLst>
          </p:cNvPr>
          <p:cNvSpPr/>
          <p:nvPr/>
        </p:nvSpPr>
        <p:spPr>
          <a:xfrm>
            <a:off x="549673" y="849200"/>
            <a:ext cx="8044654" cy="430887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Montserrat" panose="020B0604020202020204" charset="0"/>
              </a:rPr>
              <a:t>Usage of mobile devices has increased by a tremendous amount. In a survey conducted by the Socio Economic council of United Nations, the world population was estimated to be about 7.7 billion users in 2019, with an almost equivalent number of cell phones. </a:t>
            </a:r>
          </a:p>
          <a:p>
            <a:pPr marL="285750" indent="-285750" algn="just">
              <a:buFont typeface="Arial" panose="020B0604020202020204" pitchFamily="34" charset="0"/>
              <a:buChar char="•"/>
            </a:pPr>
            <a:r>
              <a:rPr lang="en-US" sz="2000" dirty="0">
                <a:latin typeface="Montserrat" panose="020B0604020202020204" charset="0"/>
              </a:rPr>
              <a:t>Several developing countries exhibit a penetration level of 97%–100%</a:t>
            </a:r>
          </a:p>
          <a:p>
            <a:pPr marL="285750" indent="-285750" algn="just">
              <a:buFont typeface="Arial" panose="020B0604020202020204" pitchFamily="34" charset="0"/>
              <a:buChar char="•"/>
            </a:pPr>
            <a:r>
              <a:rPr lang="en-US" sz="2000" dirty="0">
                <a:latin typeface="Montserrat" panose="020B0604020202020204" charset="0"/>
              </a:rPr>
              <a:t>If one analyses the data from the telecommunications industry, the relationship between the number of non-churners and churners is high, which demonstrates an immense imbalance. Hence the churners corresponding data is a minority and the non-churners corresponding data is a plurality.[1]</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0928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4B1AF-0DD2-490D-AC28-31E4C2AC088C}"/>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id="{4E5983FA-36D7-46BA-8985-06117C3E41A8}"/>
              </a:ext>
            </a:extLst>
          </p:cNvPr>
          <p:cNvSpPr/>
          <p:nvPr/>
        </p:nvSpPr>
        <p:spPr>
          <a:xfrm>
            <a:off x="549673" y="849200"/>
            <a:ext cx="8044654" cy="4093428"/>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ontserrat" panose="020B0604020202020204" charset="0"/>
              </a:rPr>
              <a:t>Customer churn shifting from one service provider to the next competitor in the market, is a key challenge in highly competitive markets and is very much observed in telecommunication sector.</a:t>
            </a:r>
          </a:p>
          <a:p>
            <a:pPr marL="342900" indent="-342900" algn="just">
              <a:buFont typeface="Arial" panose="020B0604020202020204" pitchFamily="34" charset="0"/>
              <a:buChar char="•"/>
            </a:pPr>
            <a:r>
              <a:rPr lang="en-US" sz="2000" dirty="0">
                <a:latin typeface="Montserrat" panose="020B0604020202020204" charset="0"/>
              </a:rPr>
              <a:t>Customer churns are those targeted customers who have decided to leave a service provider, product, or even a company and shifted to the other competitor in the market.</a:t>
            </a:r>
          </a:p>
          <a:p>
            <a:pPr marL="342900" indent="-342900" algn="just">
              <a:buFont typeface="Arial" panose="020B0604020202020204" pitchFamily="34" charset="0"/>
              <a:buChar char="•"/>
            </a:pPr>
            <a:r>
              <a:rPr lang="en-US" sz="2000" dirty="0">
                <a:latin typeface="Montserrat" panose="020B0604020202020204" charset="0"/>
              </a:rPr>
              <a:t>There three types of customer churns [13]: </a:t>
            </a:r>
          </a:p>
          <a:p>
            <a:pPr marL="457200" indent="-457200" algn="just">
              <a:buFont typeface="+mj-lt"/>
              <a:buAutoNum type="arabicPeriod"/>
            </a:pPr>
            <a:r>
              <a:rPr lang="en-US" sz="2000" dirty="0">
                <a:latin typeface="Montserrat" panose="020B0604020202020204" charset="0"/>
              </a:rPr>
              <a:t>Active churner (Volunteer): those customers who want to quit the contract and move to the next provider.</a:t>
            </a:r>
          </a:p>
          <a:p>
            <a:pPr marL="457200" indent="-457200" algn="just">
              <a:buFont typeface="+mj-lt"/>
              <a:buAutoNum type="arabicPeriod"/>
            </a:pPr>
            <a:r>
              <a:rPr lang="en-US" sz="2000" dirty="0">
                <a:latin typeface="Montserrat" panose="020B0604020202020204" charset="0"/>
              </a:rPr>
              <a:t>Passive churner (Non-Volunteer): When a company discontinues service to a customer.</a:t>
            </a:r>
          </a:p>
        </p:txBody>
      </p:sp>
    </p:spTree>
    <p:extLst>
      <p:ext uri="{BB962C8B-B14F-4D97-AF65-F5344CB8AC3E}">
        <p14:creationId xmlns:p14="http://schemas.microsoft.com/office/powerpoint/2010/main" val="428495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C75750-F401-4628-93BF-8F09844729C1}"/>
              </a:ext>
            </a:extLst>
          </p:cNvPr>
          <p:cNvSpPr/>
          <p:nvPr/>
        </p:nvSpPr>
        <p:spPr>
          <a:xfrm>
            <a:off x="549673" y="849200"/>
            <a:ext cx="8044654" cy="2862322"/>
          </a:xfrm>
          <a:prstGeom prst="rect">
            <a:avLst/>
          </a:prstGeom>
        </p:spPr>
        <p:txBody>
          <a:bodyPr wrap="square">
            <a:spAutoFit/>
          </a:bodyPr>
          <a:lstStyle/>
          <a:p>
            <a:pPr algn="just"/>
            <a:r>
              <a:rPr lang="en-US" sz="2000" dirty="0">
                <a:latin typeface="Montserrat" panose="020B0604020202020204" charset="0"/>
              </a:rPr>
              <a:t>3</a:t>
            </a:r>
            <a:r>
              <a:rPr lang="en-US" dirty="0">
                <a:latin typeface="Montserrat" panose="020B0604020202020204" charset="0"/>
              </a:rPr>
              <a:t>. </a:t>
            </a:r>
            <a:r>
              <a:rPr lang="en-US" sz="2000" dirty="0">
                <a:latin typeface="Montserrat" panose="020B0604020202020204" charset="0"/>
              </a:rPr>
              <a:t>Rotational churner (Silent): Those customers who discontinue the contract without the prior knowledge of both parties (customer and company), where each party (e.g. customer or company) may suddenly terminate the contract without any notification.[2]</a:t>
            </a:r>
          </a:p>
          <a:p>
            <a:pPr marL="342900" indent="-342900" algn="just">
              <a:buFont typeface="Arial" panose="020B0604020202020204" pitchFamily="34" charset="0"/>
              <a:buChar char="•"/>
            </a:pPr>
            <a:r>
              <a:rPr lang="en-US" sz="2000" dirty="0">
                <a:latin typeface="Montserrat" panose="020B0604020202020204" charset="0"/>
              </a:rPr>
              <a:t>If the churn rate of company is 50% then the company will be going to shut in two years. As company with churn rate 25% then it will shut in four years so Churn is the major factor to be taken in consideration.</a:t>
            </a:r>
            <a:endParaRPr lang="en-IN" sz="2000" dirty="0">
              <a:latin typeface="Montserrat" panose="020B0604020202020204" charset="0"/>
            </a:endParaRPr>
          </a:p>
        </p:txBody>
      </p:sp>
      <p:sp>
        <p:nvSpPr>
          <p:cNvPr id="3" name="TextBox 2">
            <a:extLst>
              <a:ext uri="{FF2B5EF4-FFF2-40B4-BE49-F238E27FC236}">
                <a16:creationId xmlns:a16="http://schemas.microsoft.com/office/drawing/2014/main" id="{1C12DE1D-05AB-46CA-9761-BFAFBFAD45D2}"/>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201694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36E9C-E900-4F1A-8790-B448C9B28BAE}"/>
              </a:ext>
            </a:extLst>
          </p:cNvPr>
          <p:cNvSpPr txBox="1"/>
          <p:nvPr/>
        </p:nvSpPr>
        <p:spPr>
          <a:xfrm>
            <a:off x="496510" y="317588"/>
            <a:ext cx="7892578" cy="1077218"/>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in telecommunication industry </a:t>
            </a:r>
          </a:p>
          <a:p>
            <a:r>
              <a:rPr lang="en-US" sz="3200" dirty="0">
                <a:solidFill>
                  <a:srgbClr val="C00000"/>
                </a:solidFill>
                <a:latin typeface="Montserrat" panose="020B0604020202020204" charset="0"/>
                <a:cs typeface="Times New Roman" panose="02020603050405020304" pitchFamily="18" charset="0"/>
              </a:rPr>
              <a:t>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id="{4EF84C4C-6564-4315-BBBE-3376A9AF7E5E}"/>
              </a:ext>
            </a:extLst>
          </p:cNvPr>
          <p:cNvSpPr/>
          <p:nvPr/>
        </p:nvSpPr>
        <p:spPr>
          <a:xfrm>
            <a:off x="496510" y="856197"/>
            <a:ext cx="7892578" cy="378565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Montserrat" panose="020B0604020202020204" charset="0"/>
              </a:rPr>
              <a:t>Currently organizations have their major focus on reducing the churn by focusing on customers independently.</a:t>
            </a:r>
          </a:p>
          <a:p>
            <a:pPr marL="285750" indent="-285750" algn="just">
              <a:buFont typeface="Arial" panose="020B0604020202020204" pitchFamily="34" charset="0"/>
              <a:buChar char="•"/>
            </a:pPr>
            <a:r>
              <a:rPr lang="en-US" sz="2000" dirty="0">
                <a:latin typeface="Montserrat" panose="020B0604020202020204" charset="0"/>
              </a:rPr>
              <a:t>Churn can be defined as the propensity of a customer to cease business transactions with an organization.</a:t>
            </a:r>
          </a:p>
          <a:p>
            <a:pPr marL="285750" indent="-285750" algn="just">
              <a:buFont typeface="Arial" panose="020B0604020202020204" pitchFamily="34" charset="0"/>
              <a:buChar char="•"/>
            </a:pPr>
            <a:r>
              <a:rPr lang="en-US" sz="2000" dirty="0">
                <a:latin typeface="Montserrat" panose="020B0604020202020204" charset="0"/>
              </a:rPr>
              <a:t>Churn occurs mainly due to customer dissatisfaction. Identifying customer dissatisfaction requires several parameters. A customer usually does not churn due to a single dissatisfaction scenario.</a:t>
            </a:r>
          </a:p>
          <a:p>
            <a:pPr marL="285750" indent="-285750" algn="just">
              <a:buFont typeface="Arial" panose="020B0604020202020204" pitchFamily="34" charset="0"/>
              <a:buChar char="•"/>
            </a:pPr>
            <a:r>
              <a:rPr lang="en-US" sz="2000" dirty="0">
                <a:latin typeface="Montserrat" panose="020B0604020202020204" charset="0"/>
              </a:rPr>
              <a:t> There usually exist several dissatisfaction cases before a customer completely ceases to do transactions with an organization. [3]</a:t>
            </a:r>
            <a:endParaRPr lang="en-IN" sz="2000" dirty="0">
              <a:latin typeface="Montserrat" panose="020B0604020202020204" charset="0"/>
            </a:endParaRPr>
          </a:p>
        </p:txBody>
      </p:sp>
    </p:spTree>
    <p:extLst>
      <p:ext uri="{BB962C8B-B14F-4D97-AF65-F5344CB8AC3E}">
        <p14:creationId xmlns:p14="http://schemas.microsoft.com/office/powerpoint/2010/main" val="393466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C2B9D-6DE7-44F0-A2EB-672898408214}"/>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Problem definition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7F131817-4CB5-49E0-A16E-290C6FC679BA}"/>
              </a:ext>
            </a:extLst>
          </p:cNvPr>
          <p:cNvSpPr txBox="1"/>
          <p:nvPr/>
        </p:nvSpPr>
        <p:spPr>
          <a:xfrm>
            <a:off x="680484" y="765545"/>
            <a:ext cx="7783032" cy="4195251"/>
          </a:xfrm>
          <a:prstGeom prst="rect">
            <a:avLst/>
          </a:prstGeom>
          <a:noFill/>
        </p:spPr>
        <p:txBody>
          <a:bodyPr wrap="square" rtlCol="0">
            <a:spAutoFit/>
          </a:bodyPr>
          <a:lstStyle/>
          <a:p>
            <a:pPr algn="just">
              <a:lnSpc>
                <a:spcPct val="150000"/>
              </a:lnSpc>
            </a:pPr>
            <a:r>
              <a:rPr lang="en-US" sz="2000" dirty="0">
                <a:latin typeface="Montserrat" panose="020B0604020202020204" charset="0"/>
              </a:rPr>
              <a:t>As we know creating new customer is not easy in telecom industry so we have to focus on existing customers.</a:t>
            </a:r>
          </a:p>
          <a:p>
            <a:pPr algn="just">
              <a:lnSpc>
                <a:spcPct val="150000"/>
              </a:lnSpc>
            </a:pPr>
            <a:r>
              <a:rPr lang="en-US" sz="2000" dirty="0">
                <a:latin typeface="Montserrat" panose="020B0604020202020204" charset="0"/>
              </a:rPr>
              <a:t>For Telecom churn analysis problem can be defined as:</a:t>
            </a:r>
          </a:p>
          <a:p>
            <a:pPr marL="285750" indent="-285750" algn="just">
              <a:lnSpc>
                <a:spcPct val="150000"/>
              </a:lnSpc>
              <a:buFont typeface="Arial" panose="020B0604020202020204" pitchFamily="34" charset="0"/>
              <a:buChar char="•"/>
            </a:pPr>
            <a:r>
              <a:rPr lang="en-US" sz="2000" dirty="0">
                <a:latin typeface="Montserrat" panose="020B0604020202020204" charset="0"/>
              </a:rPr>
              <a:t>Customers Churn </a:t>
            </a:r>
            <a:endParaRPr lang="en-IN" sz="2000" dirty="0">
              <a:latin typeface="Montserrat" panose="020B0604020202020204" charset="0"/>
            </a:endParaRPr>
          </a:p>
          <a:p>
            <a:pPr algn="just">
              <a:lnSpc>
                <a:spcPct val="150000"/>
              </a:lnSpc>
            </a:pPr>
            <a:r>
              <a:rPr lang="en-US" sz="2000" dirty="0">
                <a:latin typeface="Montserrat" panose="020B0604020202020204" charset="0"/>
              </a:rPr>
              <a:t>	-In this we have to look into the problems why</a:t>
            </a:r>
          </a:p>
          <a:p>
            <a:pPr algn="just">
              <a:lnSpc>
                <a:spcPct val="150000"/>
              </a:lnSpc>
            </a:pPr>
            <a:r>
              <a:rPr lang="en-US" sz="2000" dirty="0">
                <a:latin typeface="Montserrat" panose="020B0604020202020204" charset="0"/>
              </a:rPr>
              <a:t>	 customers are leaving. </a:t>
            </a:r>
          </a:p>
          <a:p>
            <a:pPr algn="just">
              <a:lnSpc>
                <a:spcPct val="150000"/>
              </a:lnSpc>
            </a:pPr>
            <a:r>
              <a:rPr lang="en-US" sz="2000" dirty="0">
                <a:latin typeface="Montserrat" panose="020B0604020202020204" charset="0"/>
              </a:rPr>
              <a:t>	-For different states churn rate is different.</a:t>
            </a:r>
          </a:p>
          <a:p>
            <a:pPr algn="just">
              <a:lnSpc>
                <a:spcPct val="150000"/>
              </a:lnSpc>
            </a:pPr>
            <a:r>
              <a:rPr lang="en-US" sz="2000" dirty="0">
                <a:latin typeface="Montserrat" panose="020B0604020202020204" charset="0"/>
              </a:rPr>
              <a:t>	-Dependent variable is Churn in the data set. </a:t>
            </a:r>
          </a:p>
          <a:p>
            <a:pPr algn="just">
              <a:lnSpc>
                <a:spcPct val="150000"/>
              </a:lnSpc>
            </a:pPr>
            <a:r>
              <a:rPr lang="en-US" sz="2000" dirty="0">
                <a:latin typeface="Montserrat" panose="020B0604020202020204" charset="0"/>
              </a:rPr>
              <a:t>	-Finally we have to look for Customer satisfaction.</a:t>
            </a:r>
          </a:p>
        </p:txBody>
      </p:sp>
    </p:spTree>
    <p:extLst>
      <p:ext uri="{BB962C8B-B14F-4D97-AF65-F5344CB8AC3E}">
        <p14:creationId xmlns:p14="http://schemas.microsoft.com/office/powerpoint/2010/main" val="352463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187E9-9815-4952-A8C7-6A46DABDF691}"/>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EDA on given data</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F7CC47A9-3F2C-4F11-8B0B-4360AAE08755}"/>
              </a:ext>
            </a:extLst>
          </p:cNvPr>
          <p:cNvSpPr txBox="1"/>
          <p:nvPr/>
        </p:nvSpPr>
        <p:spPr>
          <a:xfrm>
            <a:off x="701749" y="925033"/>
            <a:ext cx="7325832" cy="3733586"/>
          </a:xfrm>
          <a:prstGeom prst="rect">
            <a:avLst/>
          </a:prstGeom>
          <a:noFill/>
        </p:spPr>
        <p:txBody>
          <a:bodyPr wrap="square" rtlCol="0">
            <a:spAutoFit/>
          </a:bodyPr>
          <a:lstStyle/>
          <a:p>
            <a:pPr>
              <a:lnSpc>
                <a:spcPct val="150000"/>
              </a:lnSpc>
            </a:pPr>
            <a:r>
              <a:rPr lang="en-US" sz="2000" dirty="0">
                <a:latin typeface="Montserrat" panose="020B0604020202020204" charset="0"/>
              </a:rPr>
              <a:t>Digging into data we understand that </a:t>
            </a:r>
          </a:p>
          <a:p>
            <a:pPr marL="285750" indent="-285750">
              <a:lnSpc>
                <a:spcPct val="150000"/>
              </a:lnSpc>
              <a:buFont typeface="Arial" panose="020B0604020202020204" pitchFamily="34" charset="0"/>
              <a:buChar char="•"/>
            </a:pPr>
            <a:r>
              <a:rPr lang="en-US" sz="2000" dirty="0">
                <a:latin typeface="Montserrat" panose="020B0604020202020204" charset="0"/>
              </a:rPr>
              <a:t>There is no null value in the data set. </a:t>
            </a:r>
          </a:p>
          <a:p>
            <a:pPr marL="285750" indent="-285750">
              <a:lnSpc>
                <a:spcPct val="150000"/>
              </a:lnSpc>
              <a:buFont typeface="Arial" panose="020B0604020202020204" pitchFamily="34" charset="0"/>
              <a:buChar char="•"/>
            </a:pPr>
            <a:r>
              <a:rPr lang="en-US" sz="2000" dirty="0">
                <a:latin typeface="Montserrat" panose="020B0604020202020204" charset="0"/>
              </a:rPr>
              <a:t>In state column there are total 51 unique states. </a:t>
            </a:r>
          </a:p>
          <a:p>
            <a:pPr marL="285750" indent="-285750">
              <a:lnSpc>
                <a:spcPct val="150000"/>
              </a:lnSpc>
              <a:buFont typeface="Arial" panose="020B0604020202020204" pitchFamily="34" charset="0"/>
              <a:buChar char="•"/>
            </a:pPr>
            <a:r>
              <a:rPr lang="en-US" sz="2000" dirty="0">
                <a:latin typeface="Montserrat" panose="020B0604020202020204" charset="0"/>
              </a:rPr>
              <a:t>Total 20 columns with values such as float, integer, Boolean and object.</a:t>
            </a:r>
          </a:p>
          <a:p>
            <a:pPr marL="285750" indent="-285750">
              <a:lnSpc>
                <a:spcPct val="150000"/>
              </a:lnSpc>
              <a:buFont typeface="Arial" panose="020B0604020202020204" pitchFamily="34" charset="0"/>
              <a:buChar char="•"/>
            </a:pPr>
            <a:r>
              <a:rPr lang="en-US" sz="2000" dirty="0">
                <a:latin typeface="Montserrat" panose="020B0604020202020204" charset="0"/>
              </a:rPr>
              <a:t>Dependent variable should be considered as Churn.</a:t>
            </a:r>
          </a:p>
          <a:p>
            <a:pPr marL="285750" indent="-285750">
              <a:lnSpc>
                <a:spcPct val="150000"/>
              </a:lnSpc>
              <a:buFont typeface="Arial" panose="020B0604020202020204" pitchFamily="34" charset="0"/>
              <a:buChar char="•"/>
            </a:pPr>
            <a:r>
              <a:rPr lang="en-US" sz="2000" dirty="0">
                <a:latin typeface="Montserrat" panose="020B0604020202020204" charset="0"/>
              </a:rPr>
              <a:t>Graphical representation according to various columns and with manipulation of columns.</a:t>
            </a:r>
            <a:endParaRPr lang="en-IN" sz="2000" dirty="0">
              <a:latin typeface="Montserrat" panose="020B0604020202020204" charset="0"/>
            </a:endParaRPr>
          </a:p>
        </p:txBody>
      </p:sp>
    </p:spTree>
    <p:extLst>
      <p:ext uri="{BB962C8B-B14F-4D97-AF65-F5344CB8AC3E}">
        <p14:creationId xmlns:p14="http://schemas.microsoft.com/office/powerpoint/2010/main" val="138014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31D5E-4340-4334-A287-79124FC49CA6}"/>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AA88864A-21AB-4CA4-8245-BF662EBB2B69}"/>
              </a:ext>
            </a:extLst>
          </p:cNvPr>
          <p:cNvPicPr>
            <a:picLocks noChangeAspect="1"/>
          </p:cNvPicPr>
          <p:nvPr/>
        </p:nvPicPr>
        <p:blipFill>
          <a:blip r:embed="rId2"/>
          <a:stretch>
            <a:fillRect/>
          </a:stretch>
        </p:blipFill>
        <p:spPr>
          <a:xfrm>
            <a:off x="392739" y="2073349"/>
            <a:ext cx="3443547" cy="3070151"/>
          </a:xfrm>
          <a:prstGeom prst="rect">
            <a:avLst/>
          </a:prstGeom>
        </p:spPr>
      </p:pic>
      <p:pic>
        <p:nvPicPr>
          <p:cNvPr id="4" name="Picture 3">
            <a:extLst>
              <a:ext uri="{FF2B5EF4-FFF2-40B4-BE49-F238E27FC236}">
                <a16:creationId xmlns:a16="http://schemas.microsoft.com/office/drawing/2014/main" id="{F942E521-ED1D-41E7-BA65-C63C21C10E23}"/>
              </a:ext>
            </a:extLst>
          </p:cNvPr>
          <p:cNvPicPr>
            <a:picLocks noChangeAspect="1"/>
          </p:cNvPicPr>
          <p:nvPr/>
        </p:nvPicPr>
        <p:blipFill>
          <a:blip r:embed="rId3"/>
          <a:stretch>
            <a:fillRect/>
          </a:stretch>
        </p:blipFill>
        <p:spPr>
          <a:xfrm>
            <a:off x="4569786" y="2628900"/>
            <a:ext cx="4181475" cy="2514600"/>
          </a:xfrm>
          <a:prstGeom prst="rect">
            <a:avLst/>
          </a:prstGeom>
        </p:spPr>
      </p:pic>
      <p:sp>
        <p:nvSpPr>
          <p:cNvPr id="5" name="TextBox 4">
            <a:extLst>
              <a:ext uri="{FF2B5EF4-FFF2-40B4-BE49-F238E27FC236}">
                <a16:creationId xmlns:a16="http://schemas.microsoft.com/office/drawing/2014/main" id="{0937333F-644A-420C-803C-A64CC916D6BA}"/>
              </a:ext>
            </a:extLst>
          </p:cNvPr>
          <p:cNvSpPr txBox="1"/>
          <p:nvPr/>
        </p:nvSpPr>
        <p:spPr>
          <a:xfrm>
            <a:off x="616689" y="895367"/>
            <a:ext cx="79776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ontserrat" panose="020B0604020202020204" charset="0"/>
              </a:rPr>
              <a:t>From pi-chart we can see there is 14.5% people which are moving towards churn.</a:t>
            </a:r>
          </a:p>
          <a:p>
            <a:pPr marL="285750" indent="-285750">
              <a:buFont typeface="Arial" panose="020B0604020202020204" pitchFamily="34" charset="0"/>
              <a:buChar char="•"/>
            </a:pPr>
            <a:r>
              <a:rPr lang="en-US" sz="2000" dirty="0">
                <a:latin typeface="Montserrat" panose="020B0604020202020204" charset="0"/>
              </a:rPr>
              <a:t>From bar-plot we can see the from 3333 values there is near about 500 values.</a:t>
            </a:r>
            <a:endParaRPr lang="en-IN" sz="2000" dirty="0">
              <a:latin typeface="Montserrat" panose="020B0604020202020204" charset="0"/>
            </a:endParaRPr>
          </a:p>
        </p:txBody>
      </p:sp>
    </p:spTree>
    <p:extLst>
      <p:ext uri="{BB962C8B-B14F-4D97-AF65-F5344CB8AC3E}">
        <p14:creationId xmlns:p14="http://schemas.microsoft.com/office/powerpoint/2010/main" val="342345152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1713</Words>
  <Application>Microsoft Office PowerPoint</Application>
  <PresentationFormat>On-screen Show (16:9)</PresentationFormat>
  <Paragraphs>121</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Montserrat</vt:lpstr>
      <vt:lpstr>Brush Script MT</vt:lpstr>
      <vt:lpstr>Arial</vt:lpstr>
      <vt:lpstr>Simple Light</vt:lpstr>
      <vt:lpstr>           Capstone Project - 1  EDA - Telecom Churn Analysis  Team members Debabrata Sahoo Anant M. Patil  Vinay Lanjewar Balaji B. Jadhav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Debabrata sahoo</cp:lastModifiedBy>
  <cp:revision>30</cp:revision>
  <dcterms:modified xsi:type="dcterms:W3CDTF">2021-12-22T19:11:58Z</dcterms:modified>
</cp:coreProperties>
</file>