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0decbc4d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0decbc4d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0decbc4d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decbc4d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decbc4d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decbc4d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decbc4d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decbc4d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0decbc4d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0decbc4d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0decbc4d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decbc4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decbc4d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decbc4d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decbc4d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0decbc4d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decbc4d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decbc4d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0decbc4d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0decbc4d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hackerearth.com/challenges/competitive/amdocs-hackfest-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1680302" y="9380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sz="4800">
                <a:solidFill>
                  <a:srgbClr val="073763"/>
                </a:solidFill>
              </a:rPr>
              <a:t>Hackfest 2020</a:t>
            </a:r>
            <a:endParaRPr sz="4800">
              <a:solidFill>
                <a:srgbClr val="073763"/>
              </a:solidFill>
            </a:endParaRPr>
          </a:p>
        </p:txBody>
      </p:sp>
      <p:sp>
        <p:nvSpPr>
          <p:cNvPr id="57" name="Google Shape;57;p1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t>Idea Submission</a:t>
            </a:r>
            <a:endParaRPr sz="3000"/>
          </a:p>
        </p:txBody>
      </p:sp>
      <p:pic>
        <p:nvPicPr>
          <p:cNvPr id="58" name="Google Shape;58;p13"/>
          <p:cNvPicPr preferRelativeResize="0"/>
          <p:nvPr/>
        </p:nvPicPr>
        <p:blipFill rotWithShape="1">
          <a:blip r:embed="rId3">
            <a:alphaModFix/>
          </a:blip>
          <a:srcRect b="0" l="0" r="0" t="0"/>
          <a:stretch/>
        </p:blipFill>
        <p:spPr>
          <a:xfrm>
            <a:off x="7239350" y="141000"/>
            <a:ext cx="1729350" cy="30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112425"/>
            <a:ext cx="8520600" cy="64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666666"/>
                </a:solidFill>
                <a:latin typeface="Arial"/>
                <a:ea typeface="Arial"/>
                <a:cs typeface="Arial"/>
                <a:sym typeface="Arial"/>
              </a:rPr>
              <a:t>For Tenure</a:t>
            </a:r>
            <a:endParaRPr sz="3000">
              <a:solidFill>
                <a:srgbClr val="666666"/>
              </a:solidFill>
              <a:latin typeface="Arial"/>
              <a:ea typeface="Arial"/>
              <a:cs typeface="Arial"/>
              <a:sym typeface="Arial"/>
            </a:endParaRPr>
          </a:p>
        </p:txBody>
      </p:sp>
      <p:sp>
        <p:nvSpPr>
          <p:cNvPr id="136" name="Google Shape;136;p22"/>
          <p:cNvSpPr txBox="1"/>
          <p:nvPr>
            <p:ph idx="1" type="body"/>
          </p:nvPr>
        </p:nvSpPr>
        <p:spPr>
          <a:xfrm>
            <a:off x="98375" y="752625"/>
            <a:ext cx="8895600" cy="430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2"/>
          <p:cNvPicPr preferRelativeResize="0"/>
          <p:nvPr/>
        </p:nvPicPr>
        <p:blipFill>
          <a:blip r:embed="rId3">
            <a:alphaModFix/>
          </a:blip>
          <a:stretch>
            <a:fillRect/>
          </a:stretch>
        </p:blipFill>
        <p:spPr>
          <a:xfrm>
            <a:off x="2276625" y="176550"/>
            <a:ext cx="6717350" cy="4921751"/>
          </a:xfrm>
          <a:prstGeom prst="rect">
            <a:avLst/>
          </a:prstGeom>
          <a:noFill/>
          <a:ln>
            <a:noFill/>
          </a:ln>
        </p:spPr>
      </p:pic>
      <p:sp>
        <p:nvSpPr>
          <p:cNvPr id="138" name="Google Shape;138;p22"/>
          <p:cNvSpPr txBox="1"/>
          <p:nvPr/>
        </p:nvSpPr>
        <p:spPr>
          <a:xfrm>
            <a:off x="491875" y="1975375"/>
            <a:ext cx="18690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 tenure range 0 - 17, churn rate is quite high. So, Don’t keep tenure value in this range.</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12425"/>
            <a:ext cx="8710500" cy="7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For Monthly Charges</a:t>
            </a:r>
            <a:endParaRPr sz="3000">
              <a:latin typeface="Arial"/>
              <a:ea typeface="Arial"/>
              <a:cs typeface="Arial"/>
              <a:sym typeface="Arial"/>
            </a:endParaRPr>
          </a:p>
        </p:txBody>
      </p:sp>
      <p:sp>
        <p:nvSpPr>
          <p:cNvPr id="144" name="Google Shape;144;p23"/>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45" name="Google Shape;145;p23"/>
          <p:cNvPicPr preferRelativeResize="0"/>
          <p:nvPr/>
        </p:nvPicPr>
        <p:blipFill>
          <a:blip r:embed="rId3">
            <a:alphaModFix/>
          </a:blip>
          <a:stretch>
            <a:fillRect/>
          </a:stretch>
        </p:blipFill>
        <p:spPr>
          <a:xfrm>
            <a:off x="3948975" y="0"/>
            <a:ext cx="5195025" cy="5024925"/>
          </a:xfrm>
          <a:prstGeom prst="rect">
            <a:avLst/>
          </a:prstGeom>
          <a:noFill/>
          <a:ln>
            <a:noFill/>
          </a:ln>
        </p:spPr>
      </p:pic>
      <p:sp>
        <p:nvSpPr>
          <p:cNvPr id="146" name="Google Shape;146;p23"/>
          <p:cNvSpPr txBox="1"/>
          <p:nvPr/>
        </p:nvSpPr>
        <p:spPr>
          <a:xfrm>
            <a:off x="983725" y="17786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7" name="Google Shape;147;p23"/>
          <p:cNvSpPr txBox="1"/>
          <p:nvPr/>
        </p:nvSpPr>
        <p:spPr>
          <a:xfrm>
            <a:off x="519975" y="1539700"/>
            <a:ext cx="2642100" cy="16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 the range 28.25 - 57.25 &amp; 68.25 - 107.25 , churn rate is high. So, dont keep monthly charges value in this range</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112425" y="98375"/>
            <a:ext cx="8937900" cy="73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For total Charges</a:t>
            </a:r>
            <a:endParaRPr sz="3000">
              <a:latin typeface="Arial"/>
              <a:ea typeface="Arial"/>
              <a:cs typeface="Arial"/>
              <a:sym typeface="Arial"/>
            </a:endParaRPr>
          </a:p>
        </p:txBody>
      </p:sp>
      <p:sp>
        <p:nvSpPr>
          <p:cNvPr id="153" name="Google Shape;153;p24"/>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983725" y="632400"/>
            <a:ext cx="8010374" cy="4511100"/>
          </a:xfrm>
          <a:prstGeom prst="rect">
            <a:avLst/>
          </a:prstGeom>
          <a:noFill/>
          <a:ln>
            <a:noFill/>
          </a:ln>
        </p:spPr>
      </p:pic>
      <p:sp>
        <p:nvSpPr>
          <p:cNvPr id="155" name="Google Shape;155;p24"/>
          <p:cNvSpPr txBox="1"/>
          <p:nvPr/>
        </p:nvSpPr>
        <p:spPr>
          <a:xfrm>
            <a:off x="238900" y="1798825"/>
            <a:ext cx="1236600" cy="22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In the range 1959-3264 &amp; 5224 - 5876 , churn rate is high. So, dont keep total charges value in this range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246800"/>
            <a:ext cx="8520600" cy="101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Arial"/>
                <a:ea typeface="Arial"/>
                <a:cs typeface="Arial"/>
                <a:sym typeface="Arial"/>
              </a:rPr>
              <a:t>Social Impact</a:t>
            </a:r>
            <a:endParaRPr sz="3000">
              <a:solidFill>
                <a:srgbClr val="434343"/>
              </a:solidFill>
              <a:latin typeface="Arial"/>
              <a:ea typeface="Arial"/>
              <a:cs typeface="Arial"/>
              <a:sym typeface="Arial"/>
            </a:endParaRPr>
          </a:p>
        </p:txBody>
      </p:sp>
      <p:sp>
        <p:nvSpPr>
          <p:cNvPr id="161" name="Google Shape;161;p25"/>
          <p:cNvSpPr txBox="1"/>
          <p:nvPr>
            <p:ph idx="1" type="body"/>
          </p:nvPr>
        </p:nvSpPr>
        <p:spPr>
          <a:xfrm>
            <a:off x="311700" y="1061900"/>
            <a:ext cx="8520600" cy="323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This project will help Telecom industries to determine the range of values for which the churn rate is high and avoid being on those ranges. This will help the company to amplify its growth. This method will also make customer happy, after all, That is all what takes for an industry to succeed.</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190600"/>
            <a:ext cx="8520600" cy="89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Further Improvement of this project</a:t>
            </a:r>
            <a:endParaRPr sz="3000">
              <a:latin typeface="Arial"/>
              <a:ea typeface="Arial"/>
              <a:cs typeface="Arial"/>
              <a:sym typeface="Arial"/>
            </a:endParaRPr>
          </a:p>
        </p:txBody>
      </p:sp>
      <p:sp>
        <p:nvSpPr>
          <p:cNvPr id="167" name="Google Shape;167;p26"/>
          <p:cNvSpPr txBox="1"/>
          <p:nvPr>
            <p:ph idx="1" type="body"/>
          </p:nvPr>
        </p:nvSpPr>
        <p:spPr>
          <a:xfrm>
            <a:off x="311700" y="963525"/>
            <a:ext cx="8520600" cy="41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a:t>
            </a:r>
            <a:r>
              <a:rPr lang="en" sz="2000"/>
              <a:t>n this project, churn rate is calculated for only those features which were deemed important as a single parametre by random classifier model. All the lower importance parametres have been ignored. However, there may be cases in which two parametres may have lower importance value alone, but combined, thay may produce much better significance value. This Factor has been ignored here, reserved for future works.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1" name="Shape 171"/>
        <p:cNvGrpSpPr/>
        <p:nvPr/>
      </p:nvGrpSpPr>
      <p:grpSpPr>
        <a:xfrm>
          <a:off x="0" y="0"/>
          <a:ext cx="0" cy="0"/>
          <a:chOff x="0" y="0"/>
          <a:chExt cx="0" cy="0"/>
        </a:xfrm>
      </p:grpSpPr>
      <p:sp>
        <p:nvSpPr>
          <p:cNvPr id="172" name="Google Shape;172;p27"/>
          <p:cNvSpPr txBox="1"/>
          <p:nvPr>
            <p:ph type="ctrTitle"/>
          </p:nvPr>
        </p:nvSpPr>
        <p:spPr>
          <a:xfrm>
            <a:off x="1727838" y="775875"/>
            <a:ext cx="5783400" cy="9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t/>
            </a:r>
            <a:endParaRPr sz="4800">
              <a:solidFill>
                <a:srgbClr val="073763"/>
              </a:solidFill>
            </a:endParaRPr>
          </a:p>
          <a:p>
            <a:pPr indent="0" lvl="0" marL="0" rtl="0" algn="ctr">
              <a:lnSpc>
                <a:spcPct val="100000"/>
              </a:lnSpc>
              <a:spcBef>
                <a:spcPts val="0"/>
              </a:spcBef>
              <a:spcAft>
                <a:spcPts val="0"/>
              </a:spcAft>
              <a:buSzPts val="4000"/>
              <a:buNone/>
            </a:pPr>
            <a:r>
              <a:t/>
            </a:r>
            <a:endParaRPr sz="4800">
              <a:solidFill>
                <a:srgbClr val="073763"/>
              </a:solidFill>
            </a:endParaRPr>
          </a:p>
          <a:p>
            <a:pPr indent="0" lvl="0" marL="0" rtl="0" algn="ctr">
              <a:lnSpc>
                <a:spcPct val="100000"/>
              </a:lnSpc>
              <a:spcBef>
                <a:spcPts val="0"/>
              </a:spcBef>
              <a:spcAft>
                <a:spcPts val="0"/>
              </a:spcAft>
              <a:buSzPts val="4000"/>
              <a:buNone/>
            </a:pPr>
            <a:r>
              <a:t/>
            </a:r>
            <a:endParaRPr sz="4800">
              <a:solidFill>
                <a:srgbClr val="073763"/>
              </a:solidFill>
            </a:endParaRPr>
          </a:p>
          <a:p>
            <a:pPr indent="0" lvl="0" marL="0" rtl="0" algn="ctr">
              <a:lnSpc>
                <a:spcPct val="100000"/>
              </a:lnSpc>
              <a:spcBef>
                <a:spcPts val="0"/>
              </a:spcBef>
              <a:spcAft>
                <a:spcPts val="0"/>
              </a:spcAft>
              <a:buSzPts val="4000"/>
              <a:buNone/>
            </a:pPr>
            <a:r>
              <a:t/>
            </a:r>
            <a:endParaRPr sz="4800">
              <a:solidFill>
                <a:srgbClr val="073763"/>
              </a:solidFill>
            </a:endParaRPr>
          </a:p>
          <a:p>
            <a:pPr indent="0" lvl="0" marL="0" rtl="0" algn="ctr">
              <a:lnSpc>
                <a:spcPct val="100000"/>
              </a:lnSpc>
              <a:spcBef>
                <a:spcPts val="0"/>
              </a:spcBef>
              <a:spcAft>
                <a:spcPts val="0"/>
              </a:spcAft>
              <a:buSzPts val="4000"/>
              <a:buNone/>
            </a:pPr>
            <a:r>
              <a:t/>
            </a:r>
            <a:endParaRPr sz="4800">
              <a:solidFill>
                <a:srgbClr val="073763"/>
              </a:solidFill>
            </a:endParaRPr>
          </a:p>
          <a:p>
            <a:pPr indent="0" lvl="0" marL="0" rtl="0" algn="ctr">
              <a:lnSpc>
                <a:spcPct val="100000"/>
              </a:lnSpc>
              <a:spcBef>
                <a:spcPts val="0"/>
              </a:spcBef>
              <a:spcAft>
                <a:spcPts val="0"/>
              </a:spcAft>
              <a:buSzPts val="4000"/>
              <a:buNone/>
            </a:pPr>
            <a:r>
              <a:rPr lang="en" sz="4800">
                <a:solidFill>
                  <a:srgbClr val="073763"/>
                </a:solidFill>
              </a:rPr>
              <a:t>THANK YOU</a:t>
            </a:r>
            <a:endParaRPr sz="4800">
              <a:solidFill>
                <a:srgbClr val="073763"/>
              </a:solidFill>
            </a:endParaRPr>
          </a:p>
        </p:txBody>
      </p:sp>
      <p:pic>
        <p:nvPicPr>
          <p:cNvPr id="173" name="Google Shape;173;p27"/>
          <p:cNvPicPr preferRelativeResize="0"/>
          <p:nvPr/>
        </p:nvPicPr>
        <p:blipFill rotWithShape="1">
          <a:blip r:embed="rId3">
            <a:alphaModFix/>
          </a:blip>
          <a:srcRect b="0" l="0" r="0" t="0"/>
          <a:stretch/>
        </p:blipFill>
        <p:spPr>
          <a:xfrm>
            <a:off x="7239350" y="141000"/>
            <a:ext cx="1729350" cy="300750"/>
          </a:xfrm>
          <a:prstGeom prst="rect">
            <a:avLst/>
          </a:prstGeom>
          <a:noFill/>
          <a:ln>
            <a:noFill/>
          </a:ln>
        </p:spPr>
      </p:pic>
      <p:pic>
        <p:nvPicPr>
          <p:cNvPr id="174" name="Google Shape;174;p27"/>
          <p:cNvPicPr preferRelativeResize="0"/>
          <p:nvPr/>
        </p:nvPicPr>
        <p:blipFill rotWithShape="1">
          <a:blip r:embed="rId4">
            <a:alphaModFix amt="88000"/>
          </a:blip>
          <a:srcRect b="0" l="10755" r="9218" t="0"/>
          <a:stretch/>
        </p:blipFill>
        <p:spPr>
          <a:xfrm>
            <a:off x="1620900" y="1871900"/>
            <a:ext cx="5902176" cy="2443125"/>
          </a:xfrm>
          <a:prstGeom prst="rect">
            <a:avLst/>
          </a:prstGeom>
          <a:noFill/>
          <a:ln>
            <a:noFill/>
          </a:ln>
          <a:effectLst>
            <a:outerShdw blurRad="242888" rotWithShape="0" algn="bl" dir="5400000" dist="19050">
              <a:srgbClr val="000000">
                <a:alpha val="0"/>
              </a:srgbClr>
            </a:outerShdw>
          </a:effectLst>
        </p:spPr>
      </p:pic>
      <p:sp>
        <p:nvSpPr>
          <p:cNvPr id="175" name="Google Shape;175;p27"/>
          <p:cNvSpPr txBox="1"/>
          <p:nvPr/>
        </p:nvSpPr>
        <p:spPr>
          <a:xfrm>
            <a:off x="0" y="4543750"/>
            <a:ext cx="9144000" cy="52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5"/>
              </a:rPr>
              <a:t>Amdocs Hackfest 2020 - College Students | Programming challenges in January, 2020</a:t>
            </a:r>
            <a:endParaRPr b="0" i="0" sz="1400" u="none" cap="none" strike="noStrike">
              <a:solidFill>
                <a:srgbClr val="3D85C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2" name="Shape 62"/>
        <p:cNvGrpSpPr/>
        <p:nvPr/>
      </p:nvGrpSpPr>
      <p:grpSpPr>
        <a:xfrm>
          <a:off x="0" y="0"/>
          <a:ext cx="0" cy="0"/>
          <a:chOff x="0" y="0"/>
          <a:chExt cx="0" cy="0"/>
        </a:xfrm>
      </p:grpSpPr>
      <p:sp>
        <p:nvSpPr>
          <p:cNvPr id="63" name="Google Shape;63;p14"/>
          <p:cNvSpPr/>
          <p:nvPr/>
        </p:nvSpPr>
        <p:spPr>
          <a:xfrm>
            <a:off x="7014825" y="10700"/>
            <a:ext cx="2129100" cy="481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txBox="1"/>
          <p:nvPr>
            <p:ph type="title"/>
          </p:nvPr>
        </p:nvSpPr>
        <p:spPr>
          <a:xfrm>
            <a:off x="0" y="710400"/>
            <a:ext cx="7364700" cy="6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73763"/>
                </a:solidFill>
              </a:rPr>
              <a:t>Team name :- Code Junkies</a:t>
            </a:r>
            <a:endParaRPr sz="3000">
              <a:solidFill>
                <a:srgbClr val="073763"/>
              </a:solidFill>
            </a:endParaRPr>
          </a:p>
        </p:txBody>
      </p:sp>
      <p:sp>
        <p:nvSpPr>
          <p:cNvPr id="65" name="Google Shape;65;p14"/>
          <p:cNvSpPr txBox="1"/>
          <p:nvPr>
            <p:ph idx="1" type="body"/>
          </p:nvPr>
        </p:nvSpPr>
        <p:spPr>
          <a:xfrm>
            <a:off x="612650" y="1525100"/>
            <a:ext cx="8531400" cy="14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u="sng">
                <a:solidFill>
                  <a:srgbClr val="6FA8DC"/>
                </a:solidFill>
              </a:rPr>
              <a:t>Team Members :-</a:t>
            </a:r>
            <a:endParaRPr b="1" u="sng">
              <a:solidFill>
                <a:srgbClr val="6FA8DC"/>
              </a:solidFill>
            </a:endParaRPr>
          </a:p>
          <a:p>
            <a:pPr indent="0" lvl="0" marL="0" rtl="0" algn="l">
              <a:lnSpc>
                <a:spcPct val="115000"/>
              </a:lnSpc>
              <a:spcBef>
                <a:spcPts val="1600"/>
              </a:spcBef>
              <a:spcAft>
                <a:spcPts val="1600"/>
              </a:spcAft>
              <a:buSzPts val="1800"/>
              <a:buNone/>
            </a:pPr>
            <a:r>
              <a:rPr i="1" lang="en">
                <a:solidFill>
                  <a:srgbClr val="666666"/>
                </a:solidFill>
              </a:rPr>
              <a:t>Debabrata Mukherjee (University of Calcutta)(2020)(CSE) </a:t>
            </a:r>
            <a:br>
              <a:rPr i="1" lang="en">
                <a:solidFill>
                  <a:srgbClr val="666666"/>
                </a:solidFill>
              </a:rPr>
            </a:br>
            <a:r>
              <a:rPr i="1" lang="en">
                <a:solidFill>
                  <a:srgbClr val="666666"/>
                </a:solidFill>
              </a:rPr>
              <a:t>Utkarsh Mishra (Oriental Institute of Science and Technology, Bhopal)(2020)(CSE)</a:t>
            </a:r>
            <a:endParaRPr i="1">
              <a:solidFill>
                <a:srgbClr val="666666"/>
              </a:solidFill>
            </a:endParaRPr>
          </a:p>
        </p:txBody>
      </p:sp>
      <p:pic>
        <p:nvPicPr>
          <p:cNvPr id="66" name="Google Shape;66;p14"/>
          <p:cNvPicPr preferRelativeResize="0"/>
          <p:nvPr/>
        </p:nvPicPr>
        <p:blipFill rotWithShape="1">
          <a:blip r:embed="rId3">
            <a:alphaModFix/>
          </a:blip>
          <a:srcRect b="0" l="0" r="0" t="0"/>
          <a:stretch/>
        </p:blipFill>
        <p:spPr>
          <a:xfrm>
            <a:off x="7239350" y="141000"/>
            <a:ext cx="1729350" cy="300750"/>
          </a:xfrm>
          <a:prstGeom prst="rect">
            <a:avLst/>
          </a:prstGeom>
          <a:noFill/>
          <a:ln>
            <a:noFill/>
          </a:ln>
        </p:spPr>
      </p:pic>
      <p:sp>
        <p:nvSpPr>
          <p:cNvPr id="67" name="Google Shape;67;p14"/>
          <p:cNvSpPr txBox="1"/>
          <p:nvPr>
            <p:ph idx="1" type="body"/>
          </p:nvPr>
        </p:nvSpPr>
        <p:spPr>
          <a:xfrm>
            <a:off x="387900" y="3377150"/>
            <a:ext cx="8368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000">
                <a:solidFill>
                  <a:srgbClr val="073763"/>
                </a:solidFill>
              </a:rPr>
              <a:t>THEME:</a:t>
            </a:r>
            <a:endParaRPr sz="3000">
              <a:solidFill>
                <a:srgbClr val="073763"/>
              </a:solidFill>
            </a:endParaRPr>
          </a:p>
        </p:txBody>
      </p:sp>
      <p:sp>
        <p:nvSpPr>
          <p:cNvPr id="68" name="Google Shape;68;p14"/>
          <p:cNvSpPr txBox="1"/>
          <p:nvPr>
            <p:ph idx="1" type="body"/>
          </p:nvPr>
        </p:nvSpPr>
        <p:spPr>
          <a:xfrm>
            <a:off x="2002800" y="3449200"/>
            <a:ext cx="6796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solidFill>
                  <a:srgbClr val="666666"/>
                </a:solidFill>
              </a:rPr>
              <a:t>Telecom Customer Churn Detection &amp; Retention</a:t>
            </a:r>
            <a:endParaRPr sz="24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226900" y="64125"/>
            <a:ext cx="8368200" cy="87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73763"/>
                </a:solidFill>
                <a:latin typeface="Arial"/>
                <a:ea typeface="Arial"/>
                <a:cs typeface="Arial"/>
                <a:sym typeface="Arial"/>
              </a:rPr>
              <a:t>PROBLEM STATEMENT</a:t>
            </a:r>
            <a:endParaRPr sz="3000">
              <a:solidFill>
                <a:srgbClr val="073763"/>
              </a:solidFill>
            </a:endParaRPr>
          </a:p>
        </p:txBody>
      </p:sp>
      <p:sp>
        <p:nvSpPr>
          <p:cNvPr id="74" name="Google Shape;74;p15"/>
          <p:cNvSpPr txBox="1"/>
          <p:nvPr>
            <p:ph idx="1" type="body"/>
          </p:nvPr>
        </p:nvSpPr>
        <p:spPr>
          <a:xfrm>
            <a:off x="70275" y="935325"/>
            <a:ext cx="9073800" cy="40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i="1" sz="2000">
              <a:solidFill>
                <a:srgbClr val="3D85C6"/>
              </a:solidFill>
              <a:latin typeface="Arial"/>
              <a:ea typeface="Arial"/>
              <a:cs typeface="Arial"/>
              <a:sym typeface="Arial"/>
            </a:endParaRPr>
          </a:p>
          <a:p>
            <a:pPr indent="0" lvl="0" marL="0" rtl="0" algn="l">
              <a:lnSpc>
                <a:spcPct val="115000"/>
              </a:lnSpc>
              <a:spcBef>
                <a:spcPts val="0"/>
              </a:spcBef>
              <a:spcAft>
                <a:spcPts val="0"/>
              </a:spcAft>
              <a:buSzPts val="1800"/>
              <a:buNone/>
            </a:pPr>
            <a:r>
              <a:rPr lang="en" sz="2200">
                <a:solidFill>
                  <a:srgbClr val="CC0000"/>
                </a:solidFill>
              </a:rPr>
              <a:t>The Goal of our project is to </a:t>
            </a:r>
            <a:endParaRPr sz="2200">
              <a:solidFill>
                <a:srgbClr val="CC0000"/>
              </a:solidFill>
            </a:endParaRPr>
          </a:p>
          <a:p>
            <a:pPr indent="-355600" lvl="0" marL="457200" rtl="0" algn="l">
              <a:lnSpc>
                <a:spcPct val="115000"/>
              </a:lnSpc>
              <a:spcBef>
                <a:spcPts val="1600"/>
              </a:spcBef>
              <a:spcAft>
                <a:spcPts val="0"/>
              </a:spcAft>
              <a:buClr>
                <a:srgbClr val="4A86E8"/>
              </a:buClr>
              <a:buSzPts val="2000"/>
              <a:buChar char="●"/>
            </a:pPr>
            <a:r>
              <a:rPr lang="en" sz="2000">
                <a:solidFill>
                  <a:srgbClr val="4A86E8"/>
                </a:solidFill>
              </a:rPr>
              <a:t>Identify the reason for the churn of customers</a:t>
            </a:r>
            <a:endParaRPr sz="2000">
              <a:solidFill>
                <a:srgbClr val="4A86E8"/>
              </a:solidFill>
            </a:endParaRPr>
          </a:p>
          <a:p>
            <a:pPr indent="-355600" lvl="0" marL="457200" rtl="0" algn="l">
              <a:lnSpc>
                <a:spcPct val="115000"/>
              </a:lnSpc>
              <a:spcBef>
                <a:spcPts val="0"/>
              </a:spcBef>
              <a:spcAft>
                <a:spcPts val="0"/>
              </a:spcAft>
              <a:buClr>
                <a:srgbClr val="4A86E8"/>
              </a:buClr>
              <a:buSzPts val="2000"/>
              <a:buChar char="●"/>
            </a:pPr>
            <a:r>
              <a:rPr lang="en" sz="2000">
                <a:solidFill>
                  <a:srgbClr val="4A86E8"/>
                </a:solidFill>
              </a:rPr>
              <a:t>Analyze if a customer has propensity to churn</a:t>
            </a:r>
            <a:endParaRPr sz="2000">
              <a:solidFill>
                <a:srgbClr val="4A86E8"/>
              </a:solidFill>
            </a:endParaRPr>
          </a:p>
          <a:p>
            <a:pPr indent="-355600" lvl="0" marL="457200" rtl="0" algn="l">
              <a:lnSpc>
                <a:spcPct val="115000"/>
              </a:lnSpc>
              <a:spcBef>
                <a:spcPts val="0"/>
              </a:spcBef>
              <a:spcAft>
                <a:spcPts val="0"/>
              </a:spcAft>
              <a:buClr>
                <a:srgbClr val="4A86E8"/>
              </a:buClr>
              <a:buSzPts val="2000"/>
              <a:buChar char="●"/>
            </a:pPr>
            <a:r>
              <a:rPr lang="en" sz="2000">
                <a:solidFill>
                  <a:srgbClr val="4A86E8"/>
                </a:solidFill>
              </a:rPr>
              <a:t>Suggest possible solutions to reduce this churn</a:t>
            </a:r>
            <a:endParaRPr sz="2000">
              <a:solidFill>
                <a:srgbClr val="4A86E8"/>
              </a:solidFill>
            </a:endParaRPr>
          </a:p>
        </p:txBody>
      </p:sp>
      <p:pic>
        <p:nvPicPr>
          <p:cNvPr id="75" name="Google Shape;75;p15"/>
          <p:cNvPicPr preferRelativeResize="0"/>
          <p:nvPr/>
        </p:nvPicPr>
        <p:blipFill rotWithShape="1">
          <a:blip r:embed="rId3">
            <a:alphaModFix/>
          </a:blip>
          <a:srcRect b="0" l="0" r="0" t="0"/>
          <a:stretch/>
        </p:blipFill>
        <p:spPr>
          <a:xfrm>
            <a:off x="7239350" y="141000"/>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226900" y="0"/>
            <a:ext cx="8368200" cy="60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73763"/>
                </a:solidFill>
                <a:latin typeface="Arial"/>
                <a:ea typeface="Arial"/>
                <a:cs typeface="Arial"/>
                <a:sym typeface="Arial"/>
              </a:rPr>
              <a:t>Workflow Of Our Idea</a:t>
            </a:r>
            <a:endParaRPr>
              <a:solidFill>
                <a:srgbClr val="073763"/>
              </a:solidFill>
            </a:endParaRPr>
          </a:p>
        </p:txBody>
      </p:sp>
      <p:sp>
        <p:nvSpPr>
          <p:cNvPr id="81" name="Google Shape;81;p16"/>
          <p:cNvSpPr txBox="1"/>
          <p:nvPr>
            <p:ph idx="1" type="body"/>
          </p:nvPr>
        </p:nvSpPr>
        <p:spPr>
          <a:xfrm>
            <a:off x="0" y="512900"/>
            <a:ext cx="9144000" cy="4553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3D85C6"/>
              </a:solidFill>
              <a:latin typeface="Calibri"/>
              <a:ea typeface="Calibri"/>
              <a:cs typeface="Calibri"/>
              <a:sym typeface="Calibri"/>
            </a:endParaRPr>
          </a:p>
          <a:p>
            <a:pPr indent="0" lvl="0" marL="0" rtl="0" algn="l">
              <a:lnSpc>
                <a:spcPct val="115000"/>
              </a:lnSpc>
              <a:spcBef>
                <a:spcPts val="0"/>
              </a:spcBef>
              <a:spcAft>
                <a:spcPts val="0"/>
              </a:spcAft>
              <a:buNone/>
            </a:pPr>
            <a:r>
              <a:t/>
            </a:r>
            <a:endParaRPr i="1">
              <a:solidFill>
                <a:srgbClr val="3D85C6"/>
              </a:solidFill>
              <a:latin typeface="Arial"/>
              <a:ea typeface="Arial"/>
              <a:cs typeface="Arial"/>
              <a:sym typeface="Arial"/>
            </a:endParaRPr>
          </a:p>
        </p:txBody>
      </p:sp>
      <p:pic>
        <p:nvPicPr>
          <p:cNvPr id="82" name="Google Shape;82;p16"/>
          <p:cNvPicPr preferRelativeResize="0"/>
          <p:nvPr/>
        </p:nvPicPr>
        <p:blipFill rotWithShape="1">
          <a:blip r:embed="rId3">
            <a:alphaModFix/>
          </a:blip>
          <a:srcRect b="0" l="0" r="0" t="0"/>
          <a:stretch/>
        </p:blipFill>
        <p:spPr>
          <a:xfrm>
            <a:off x="7239350" y="141000"/>
            <a:ext cx="1729350" cy="300750"/>
          </a:xfrm>
          <a:prstGeom prst="rect">
            <a:avLst/>
          </a:prstGeom>
          <a:noFill/>
          <a:ln>
            <a:noFill/>
          </a:ln>
        </p:spPr>
      </p:pic>
      <p:sp>
        <p:nvSpPr>
          <p:cNvPr id="83" name="Google Shape;83;p16"/>
          <p:cNvSpPr/>
          <p:nvPr/>
        </p:nvSpPr>
        <p:spPr>
          <a:xfrm>
            <a:off x="102350" y="1022300"/>
            <a:ext cx="1447500" cy="7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Convert dataset into dataframe using Pandas</a:t>
            </a:r>
            <a:endParaRPr/>
          </a:p>
        </p:txBody>
      </p:sp>
      <p:sp>
        <p:nvSpPr>
          <p:cNvPr id="84" name="Google Shape;84;p16"/>
          <p:cNvSpPr/>
          <p:nvPr/>
        </p:nvSpPr>
        <p:spPr>
          <a:xfrm>
            <a:off x="2297675" y="692000"/>
            <a:ext cx="1208700" cy="13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Split the data into Training set(80%) and Test Set(20%)</a:t>
            </a:r>
            <a:endParaRPr/>
          </a:p>
        </p:txBody>
      </p:sp>
      <p:sp>
        <p:nvSpPr>
          <p:cNvPr id="85" name="Google Shape;85;p16"/>
          <p:cNvSpPr/>
          <p:nvPr/>
        </p:nvSpPr>
        <p:spPr>
          <a:xfrm>
            <a:off x="4085638" y="467150"/>
            <a:ext cx="1841700" cy="182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 the data using Random Forest Classifier. Categorical values are converted using Labeled Encoder</a:t>
            </a:r>
            <a:endParaRPr/>
          </a:p>
        </p:txBody>
      </p:sp>
      <p:sp>
        <p:nvSpPr>
          <p:cNvPr id="86" name="Google Shape;86;p16"/>
          <p:cNvSpPr/>
          <p:nvPr/>
        </p:nvSpPr>
        <p:spPr>
          <a:xfrm>
            <a:off x="7054875" y="3147825"/>
            <a:ext cx="1841700" cy="16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Find out important features using feature_importances library of Random Forest Classifier</a:t>
            </a:r>
            <a:endParaRPr/>
          </a:p>
        </p:txBody>
      </p:sp>
      <p:sp>
        <p:nvSpPr>
          <p:cNvPr id="87" name="Google Shape;87;p16"/>
          <p:cNvSpPr/>
          <p:nvPr/>
        </p:nvSpPr>
        <p:spPr>
          <a:xfrm>
            <a:off x="6732250" y="832550"/>
            <a:ext cx="2164200" cy="109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 given set of inputs, Predict if a customer has propensity to churn</a:t>
            </a:r>
            <a:endParaRPr/>
          </a:p>
        </p:txBody>
      </p:sp>
      <p:cxnSp>
        <p:nvCxnSpPr>
          <p:cNvPr id="88" name="Google Shape;88;p16"/>
          <p:cNvCxnSpPr>
            <a:stCxn id="83" idx="3"/>
            <a:endCxn id="83" idx="3"/>
          </p:cNvCxnSpPr>
          <p:nvPr/>
        </p:nvCxnSpPr>
        <p:spPr>
          <a:xfrm>
            <a:off x="1549850" y="1380650"/>
            <a:ext cx="0" cy="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6"/>
          <p:cNvCxnSpPr>
            <a:stCxn id="83" idx="3"/>
            <a:endCxn id="84" idx="1"/>
          </p:cNvCxnSpPr>
          <p:nvPr/>
        </p:nvCxnSpPr>
        <p:spPr>
          <a:xfrm>
            <a:off x="1549850" y="1380650"/>
            <a:ext cx="747900" cy="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a:stCxn id="84" idx="3"/>
            <a:endCxn id="85" idx="1"/>
          </p:cNvCxnSpPr>
          <p:nvPr/>
        </p:nvCxnSpPr>
        <p:spPr>
          <a:xfrm>
            <a:off x="3506375" y="1380650"/>
            <a:ext cx="579300" cy="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a:stCxn id="85" idx="3"/>
            <a:endCxn id="87" idx="1"/>
          </p:cNvCxnSpPr>
          <p:nvPr/>
        </p:nvCxnSpPr>
        <p:spPr>
          <a:xfrm>
            <a:off x="5927338" y="1380650"/>
            <a:ext cx="804900" cy="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a:endCxn id="86" idx="0"/>
          </p:cNvCxnSpPr>
          <p:nvPr/>
        </p:nvCxnSpPr>
        <p:spPr>
          <a:xfrm>
            <a:off x="5958525" y="1841025"/>
            <a:ext cx="2017200" cy="1306800"/>
          </a:xfrm>
          <a:prstGeom prst="curvedConnector2">
            <a:avLst/>
          </a:prstGeom>
          <a:noFill/>
          <a:ln cap="flat" cmpd="sng" w="9525">
            <a:solidFill>
              <a:schemeClr val="dk2"/>
            </a:solidFill>
            <a:prstDash val="solid"/>
            <a:round/>
            <a:headEnd len="med" w="med" type="none"/>
            <a:tailEnd len="med" w="med" type="none"/>
          </a:ln>
        </p:spPr>
      </p:cxnSp>
      <p:sp>
        <p:nvSpPr>
          <p:cNvPr id="93" name="Google Shape;93;p16"/>
          <p:cNvSpPr/>
          <p:nvPr/>
        </p:nvSpPr>
        <p:spPr>
          <a:xfrm>
            <a:off x="4389300" y="3210525"/>
            <a:ext cx="1841700" cy="152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Divide those important features into sub-ranges and calculate probability of churning in those sub-ranges</a:t>
            </a:r>
            <a:endParaRPr/>
          </a:p>
        </p:txBody>
      </p:sp>
      <p:cxnSp>
        <p:nvCxnSpPr>
          <p:cNvPr id="94" name="Google Shape;94;p16"/>
          <p:cNvCxnSpPr>
            <a:stCxn id="86" idx="1"/>
            <a:endCxn id="93" idx="3"/>
          </p:cNvCxnSpPr>
          <p:nvPr/>
        </p:nvCxnSpPr>
        <p:spPr>
          <a:xfrm rot="10800000">
            <a:off x="6231075" y="3973425"/>
            <a:ext cx="823800" cy="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6"/>
          <p:cNvSpPr/>
          <p:nvPr/>
        </p:nvSpPr>
        <p:spPr>
          <a:xfrm>
            <a:off x="997800" y="3210525"/>
            <a:ext cx="2656200" cy="152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a Sub-range of that feature is found to have considerable probability of churning, It is highly recommended not to keep that feature_value in that subrange</a:t>
            </a:r>
            <a:endParaRPr/>
          </a:p>
        </p:txBody>
      </p:sp>
      <p:sp>
        <p:nvSpPr>
          <p:cNvPr id="96" name="Google Shape;96;p16"/>
          <p:cNvSpPr/>
          <p:nvPr/>
        </p:nvSpPr>
        <p:spPr>
          <a:xfrm>
            <a:off x="1222625" y="2635875"/>
            <a:ext cx="2079900" cy="42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Solution for Churning</a:t>
            </a:r>
            <a:endParaRPr/>
          </a:p>
        </p:txBody>
      </p:sp>
      <p:sp>
        <p:nvSpPr>
          <p:cNvPr id="97" name="Google Shape;97;p16"/>
          <p:cNvSpPr/>
          <p:nvPr/>
        </p:nvSpPr>
        <p:spPr>
          <a:xfrm>
            <a:off x="7703300" y="2003475"/>
            <a:ext cx="1265400" cy="42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 for churning</a:t>
            </a:r>
            <a:endParaRPr/>
          </a:p>
        </p:txBody>
      </p:sp>
      <p:cxnSp>
        <p:nvCxnSpPr>
          <p:cNvPr id="98" name="Google Shape;98;p16"/>
          <p:cNvCxnSpPr>
            <a:stCxn id="93" idx="1"/>
            <a:endCxn id="95" idx="3"/>
          </p:cNvCxnSpPr>
          <p:nvPr/>
        </p:nvCxnSpPr>
        <p:spPr>
          <a:xfrm rot="10800000">
            <a:off x="3654000" y="3973425"/>
            <a:ext cx="735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0"/>
            <a:ext cx="8520600" cy="89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666666"/>
                </a:solidFill>
                <a:latin typeface="Arial"/>
                <a:ea typeface="Arial"/>
                <a:cs typeface="Arial"/>
                <a:sym typeface="Arial"/>
              </a:rPr>
              <a:t>Components Used</a:t>
            </a:r>
            <a:endParaRPr sz="3000">
              <a:solidFill>
                <a:srgbClr val="666666"/>
              </a:solidFill>
              <a:latin typeface="Arial"/>
              <a:ea typeface="Arial"/>
              <a:cs typeface="Arial"/>
              <a:sym typeface="Arial"/>
            </a:endParaRPr>
          </a:p>
        </p:txBody>
      </p:sp>
      <p:sp>
        <p:nvSpPr>
          <p:cNvPr id="104" name="Google Shape;104;p17"/>
          <p:cNvSpPr txBox="1"/>
          <p:nvPr>
            <p:ph idx="1" type="body"/>
          </p:nvPr>
        </p:nvSpPr>
        <p:spPr>
          <a:xfrm>
            <a:off x="311700" y="817350"/>
            <a:ext cx="85206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For Classification Purpose, Random Forest Classifier is used because</a:t>
            </a:r>
            <a:endParaRPr sz="2200"/>
          </a:p>
          <a:p>
            <a:pPr indent="0" lvl="0" marL="0" rtl="0" algn="l">
              <a:spcBef>
                <a:spcPts val="1600"/>
              </a:spcBef>
              <a:spcAft>
                <a:spcPts val="0"/>
              </a:spcAft>
              <a:buNone/>
            </a:pPr>
            <a:r>
              <a:t/>
            </a:r>
            <a:endParaRPr sz="2200"/>
          </a:p>
          <a:p>
            <a:pPr indent="-368300" lvl="0" marL="457200" rtl="0" algn="l">
              <a:spcBef>
                <a:spcPts val="1600"/>
              </a:spcBef>
              <a:spcAft>
                <a:spcPts val="0"/>
              </a:spcAft>
              <a:buSzPts val="2200"/>
              <a:buChar char="●"/>
            </a:pPr>
            <a:r>
              <a:rPr lang="en" sz="2200"/>
              <a:t>It is a Robust Method. So, Classification is also pretty accurate</a:t>
            </a:r>
            <a:endParaRPr sz="2200"/>
          </a:p>
          <a:p>
            <a:pPr indent="-368300" lvl="0" marL="457200" rtl="0" algn="l">
              <a:spcBef>
                <a:spcPts val="0"/>
              </a:spcBef>
              <a:spcAft>
                <a:spcPts val="0"/>
              </a:spcAft>
              <a:buSzPts val="2200"/>
              <a:buChar char="●"/>
            </a:pPr>
            <a:r>
              <a:rPr lang="en" sz="2200"/>
              <a:t>It provides a good indicator of feature importance. So, to detect reasons for such result, this feature becomes pretty handy</a:t>
            </a:r>
            <a:endParaRPr sz="22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190600"/>
            <a:ext cx="8520600" cy="118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rgbClr val="666666"/>
                </a:solidFill>
                <a:latin typeface="Arial"/>
                <a:ea typeface="Arial"/>
                <a:cs typeface="Arial"/>
                <a:sym typeface="Arial"/>
              </a:rPr>
              <a:t>Solution 1 :- Predicting propensity of Churning</a:t>
            </a:r>
            <a:endParaRPr sz="3000" u="sng">
              <a:solidFill>
                <a:srgbClr val="666666"/>
              </a:solidFill>
              <a:latin typeface="Arial"/>
              <a:ea typeface="Arial"/>
              <a:cs typeface="Arial"/>
              <a:sym typeface="Arial"/>
            </a:endParaRPr>
          </a:p>
        </p:txBody>
      </p:sp>
      <p:sp>
        <p:nvSpPr>
          <p:cNvPr id="110" name="Google Shape;110;p18"/>
          <p:cNvSpPr txBox="1"/>
          <p:nvPr>
            <p:ph idx="1" type="body"/>
          </p:nvPr>
        </p:nvSpPr>
        <p:spPr>
          <a:xfrm>
            <a:off x="311700" y="1090000"/>
            <a:ext cx="8520600" cy="3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Steps </a:t>
            </a:r>
            <a:r>
              <a:rPr lang="en" sz="2000"/>
              <a:t>:- </a:t>
            </a:r>
            <a:endParaRPr sz="2000"/>
          </a:p>
          <a:p>
            <a:pPr indent="-342900" lvl="0" marL="457200" rtl="0" algn="l">
              <a:spcBef>
                <a:spcPts val="1600"/>
              </a:spcBef>
              <a:spcAft>
                <a:spcPts val="0"/>
              </a:spcAft>
              <a:buSzPts val="1800"/>
              <a:buChar char="●"/>
            </a:pPr>
            <a:r>
              <a:rPr lang="en"/>
              <a:t>Read the dataset using Pandas Library</a:t>
            </a:r>
            <a:endParaRPr/>
          </a:p>
          <a:p>
            <a:pPr indent="-342900" lvl="0" marL="457200" rtl="0" algn="l">
              <a:spcBef>
                <a:spcPts val="0"/>
              </a:spcBef>
              <a:spcAft>
                <a:spcPts val="0"/>
              </a:spcAft>
              <a:buSzPts val="1800"/>
              <a:buChar char="●"/>
            </a:pPr>
            <a:r>
              <a:rPr lang="en"/>
              <a:t>Convert all Categorical Data using Labeled Encoder (as number of classifications are low)</a:t>
            </a:r>
            <a:endParaRPr/>
          </a:p>
          <a:p>
            <a:pPr indent="-342900" lvl="0" marL="457200" rtl="0" algn="l">
              <a:spcBef>
                <a:spcPts val="0"/>
              </a:spcBef>
              <a:spcAft>
                <a:spcPts val="0"/>
              </a:spcAft>
              <a:buSzPts val="1800"/>
              <a:buChar char="●"/>
            </a:pPr>
            <a:r>
              <a:rPr lang="en"/>
              <a:t>Split the data into training set(80%) and test set (20%)</a:t>
            </a:r>
            <a:endParaRPr/>
          </a:p>
          <a:p>
            <a:pPr indent="-342900" lvl="0" marL="457200" rtl="0" algn="l">
              <a:spcBef>
                <a:spcPts val="0"/>
              </a:spcBef>
              <a:spcAft>
                <a:spcPts val="0"/>
              </a:spcAft>
              <a:buSzPts val="1800"/>
              <a:buChar char="●"/>
            </a:pPr>
            <a:r>
              <a:rPr lang="en"/>
              <a:t>Train the data using Random Forest Classifier</a:t>
            </a:r>
            <a:endParaRPr/>
          </a:p>
          <a:p>
            <a:pPr indent="-342900" lvl="0" marL="457200" rtl="0" algn="l">
              <a:spcBef>
                <a:spcPts val="0"/>
              </a:spcBef>
              <a:spcAft>
                <a:spcPts val="0"/>
              </a:spcAft>
              <a:buSzPts val="1800"/>
              <a:buChar char="●"/>
            </a:pPr>
            <a:r>
              <a:rPr lang="en"/>
              <a:t>Predict the output for test set da</a:t>
            </a:r>
            <a:r>
              <a:rPr lang="en"/>
              <a:t>t</a:t>
            </a:r>
            <a:r>
              <a:rPr lang="en"/>
              <a:t>a</a:t>
            </a:r>
            <a:endParaRPr/>
          </a:p>
          <a:p>
            <a:pPr indent="-342900" lvl="0" marL="457200" rtl="0" algn="l">
              <a:spcBef>
                <a:spcPts val="0"/>
              </a:spcBef>
              <a:spcAft>
                <a:spcPts val="0"/>
              </a:spcAft>
              <a:buSzPts val="1800"/>
              <a:buChar char="●"/>
            </a:pPr>
            <a:r>
              <a:rPr lang="en"/>
              <a:t>Find out accuracy of prediction using Classifier.score( ) method</a:t>
            </a:r>
            <a:endParaRPr/>
          </a:p>
          <a:p>
            <a:pPr indent="0" lvl="0" marL="457200" rtl="0" algn="l">
              <a:spcBef>
                <a:spcPts val="1600"/>
              </a:spcBef>
              <a:spcAft>
                <a:spcPts val="1600"/>
              </a:spcAft>
              <a:buNone/>
            </a:pPr>
            <a:r>
              <a:rPr lang="en"/>
              <a:t>                        Result :- Accuracy of Prediction = 80%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75" y="78175"/>
            <a:ext cx="8520600" cy="7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2"/>
                </a:solidFill>
                <a:latin typeface="Arial"/>
                <a:ea typeface="Arial"/>
                <a:cs typeface="Arial"/>
                <a:sym typeface="Arial"/>
              </a:rPr>
              <a:t>Solution 2 :- Reasons of churning and Solutions</a:t>
            </a:r>
            <a:endParaRPr sz="3000">
              <a:latin typeface="Arial"/>
              <a:ea typeface="Arial"/>
              <a:cs typeface="Arial"/>
              <a:sym typeface="Arial"/>
            </a:endParaRPr>
          </a:p>
        </p:txBody>
      </p:sp>
      <p:sp>
        <p:nvSpPr>
          <p:cNvPr id="116" name="Google Shape;116;p19"/>
          <p:cNvSpPr txBox="1"/>
          <p:nvPr>
            <p:ph idx="1" type="body"/>
          </p:nvPr>
        </p:nvSpPr>
        <p:spPr>
          <a:xfrm>
            <a:off x="311700" y="682450"/>
            <a:ext cx="8710500" cy="44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t>Steps</a:t>
            </a:r>
            <a:r>
              <a:rPr lang="en" sz="2200" u="sng"/>
              <a:t> :-</a:t>
            </a:r>
            <a:r>
              <a:rPr lang="en"/>
              <a:t> </a:t>
            </a:r>
            <a:endParaRPr/>
          </a:p>
          <a:p>
            <a:pPr indent="0" lvl="0" marL="457200" rtl="0" algn="l">
              <a:spcBef>
                <a:spcPts val="1600"/>
              </a:spcBef>
              <a:spcAft>
                <a:spcPts val="0"/>
              </a:spcAft>
              <a:buNone/>
            </a:pPr>
            <a:r>
              <a:rPr lang="en" sz="2000" u="sng"/>
              <a:t>Step 1 :- </a:t>
            </a:r>
            <a:endParaRPr sz="2000" u="sng"/>
          </a:p>
          <a:p>
            <a:pPr indent="0" lvl="0" marL="457200" rtl="0" algn="l">
              <a:spcBef>
                <a:spcPts val="1600"/>
              </a:spcBef>
              <a:spcAft>
                <a:spcPts val="0"/>
              </a:spcAft>
              <a:buNone/>
            </a:pPr>
            <a:r>
              <a:rPr lang="en" sz="2000"/>
              <a:t>After Training of data, Find the importance of each feature using Classifier.feature_importances( ) method , i.e , How good each feature splits the result. </a:t>
            </a:r>
            <a:endParaRPr sz="2000"/>
          </a:p>
          <a:p>
            <a:pPr indent="0" lvl="0" marL="457200" rtl="0" algn="l">
              <a:spcBef>
                <a:spcPts val="1600"/>
              </a:spcBef>
              <a:spcAft>
                <a:spcPts val="0"/>
              </a:spcAft>
              <a:buNone/>
            </a:pPr>
            <a:r>
              <a:rPr lang="en" sz="2000"/>
              <a:t>The result we got from the dataset was :-</a:t>
            </a:r>
            <a:endParaRPr sz="2000"/>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56225"/>
            <a:ext cx="8520600" cy="72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434343"/>
              </a:solidFill>
              <a:latin typeface="Arial"/>
              <a:ea typeface="Arial"/>
              <a:cs typeface="Arial"/>
              <a:sym typeface="Arial"/>
            </a:endParaRPr>
          </a:p>
        </p:txBody>
      </p:sp>
      <p:sp>
        <p:nvSpPr>
          <p:cNvPr id="122" name="Google Shape;122;p20"/>
          <p:cNvSpPr txBox="1"/>
          <p:nvPr>
            <p:ph idx="1" type="body"/>
          </p:nvPr>
        </p:nvSpPr>
        <p:spPr>
          <a:xfrm>
            <a:off x="75" y="708725"/>
            <a:ext cx="9144000" cy="43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0"/>
          <p:cNvPicPr preferRelativeResize="0"/>
          <p:nvPr/>
        </p:nvPicPr>
        <p:blipFill>
          <a:blip r:embed="rId3">
            <a:alphaModFix/>
          </a:blip>
          <a:stretch>
            <a:fillRect/>
          </a:stretch>
        </p:blipFill>
        <p:spPr>
          <a:xfrm>
            <a:off x="2000250" y="0"/>
            <a:ext cx="5462050" cy="5143500"/>
          </a:xfrm>
          <a:prstGeom prst="rect">
            <a:avLst/>
          </a:prstGeom>
          <a:noFill/>
          <a:ln>
            <a:noFill/>
          </a:ln>
        </p:spPr>
      </p:pic>
      <p:sp>
        <p:nvSpPr>
          <p:cNvPr id="124" name="Google Shape;124;p20"/>
          <p:cNvSpPr txBox="1"/>
          <p:nvPr/>
        </p:nvSpPr>
        <p:spPr>
          <a:xfrm>
            <a:off x="590250" y="4497050"/>
            <a:ext cx="78417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the Pie Chart, It is evident that Tenure , MonthlyCharges and TotalCharges are most important features</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182700"/>
            <a:ext cx="8520600" cy="7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666666"/>
                </a:solidFill>
                <a:latin typeface="Arial"/>
                <a:ea typeface="Arial"/>
                <a:cs typeface="Arial"/>
                <a:sym typeface="Arial"/>
              </a:rPr>
              <a:t>Solution 2 (Continued….)</a:t>
            </a:r>
            <a:endParaRPr sz="3000">
              <a:solidFill>
                <a:srgbClr val="666666"/>
              </a:solidFill>
              <a:latin typeface="Arial"/>
              <a:ea typeface="Arial"/>
              <a:cs typeface="Arial"/>
              <a:sym typeface="Arial"/>
            </a:endParaRPr>
          </a:p>
        </p:txBody>
      </p:sp>
      <p:sp>
        <p:nvSpPr>
          <p:cNvPr id="130" name="Google Shape;130;p21"/>
          <p:cNvSpPr txBox="1"/>
          <p:nvPr>
            <p:ph idx="1" type="body"/>
          </p:nvPr>
        </p:nvSpPr>
        <p:spPr>
          <a:xfrm>
            <a:off x="311700" y="856350"/>
            <a:ext cx="8724600" cy="4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 </a:t>
            </a:r>
            <a:endParaRPr/>
          </a:p>
          <a:p>
            <a:pPr indent="0" lvl="0" marL="0" rtl="0" algn="l">
              <a:spcBef>
                <a:spcPts val="1600"/>
              </a:spcBef>
              <a:spcAft>
                <a:spcPts val="0"/>
              </a:spcAft>
              <a:buNone/>
            </a:pPr>
            <a:r>
              <a:rPr lang="en"/>
              <a:t>	Now, after finding feature importance, we create subdivisions for each of those important features and find out the probability of churning for each range .</a:t>
            </a:r>
            <a:endParaRPr/>
          </a:p>
          <a:p>
            <a:pPr indent="0" lvl="0" marL="0" rtl="0" algn="l">
              <a:spcBef>
                <a:spcPts val="1600"/>
              </a:spcBef>
              <a:spcAft>
                <a:spcPts val="1600"/>
              </a:spcAft>
              <a:buNone/>
            </a:pPr>
            <a:r>
              <a:rPr lang="en"/>
              <a:t>The result we got was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