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9" r:id="rId9"/>
    <p:sldId id="270" r:id="rId10"/>
    <p:sldId id="271"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F3313-D150-48F8-BFF6-E3C664CB055D}" type="doc">
      <dgm:prSet loTypeId="urn:microsoft.com/office/officeart/2016/7/layout/LinearArrowProcessNumbered" loCatId="process" qsTypeId="urn:microsoft.com/office/officeart/2005/8/quickstyle/simple4" qsCatId="simple" csTypeId="urn:microsoft.com/office/officeart/2005/8/colors/colorful1" csCatId="colorful" phldr="1"/>
      <dgm:spPr/>
      <dgm:t>
        <a:bodyPr/>
        <a:lstStyle/>
        <a:p>
          <a:endParaRPr lang="en-US"/>
        </a:p>
      </dgm:t>
    </dgm:pt>
    <dgm:pt modelId="{B17478E0-8D1E-4628-97CB-AA0389C32D4A}">
      <dgm:prSet custT="1"/>
      <dgm:spPr/>
      <dgm:t>
        <a:bodyPr/>
        <a:lstStyle/>
        <a:p>
          <a:pPr>
            <a:defRPr cap="all"/>
          </a:pPr>
          <a:r>
            <a:rPr lang="en-US" sz="1400" b="1" i="0" dirty="0"/>
            <a:t>Data Cleaning:</a:t>
          </a:r>
          <a:r>
            <a:rPr lang="en-US" sz="1400" b="0" i="0" dirty="0"/>
            <a:t> Handling missing values, outliers, and inconsistencies in the dataset to ensure data integrity.</a:t>
          </a:r>
          <a:endParaRPr lang="en-US" sz="1400" dirty="0"/>
        </a:p>
      </dgm:t>
    </dgm:pt>
    <dgm:pt modelId="{2202E8C0-9889-4684-9598-D417A3ACE29F}" type="parTrans" cxnId="{5F6495FF-A921-48CD-B517-767933596F80}">
      <dgm:prSet/>
      <dgm:spPr/>
      <dgm:t>
        <a:bodyPr/>
        <a:lstStyle/>
        <a:p>
          <a:endParaRPr lang="en-US"/>
        </a:p>
      </dgm:t>
    </dgm:pt>
    <dgm:pt modelId="{B9FEA0BA-35B4-46CE-B4B2-6AC8F0554489}" type="sibTrans" cxnId="{5F6495FF-A921-48CD-B517-767933596F80}">
      <dgm:prSet phldrT="1"/>
      <dgm:spPr/>
      <dgm:t>
        <a:bodyPr/>
        <a:lstStyle/>
        <a:p>
          <a:r>
            <a:rPr lang="en-US" dirty="0"/>
            <a:t>1</a:t>
          </a:r>
        </a:p>
      </dgm:t>
    </dgm:pt>
    <dgm:pt modelId="{FCAB3D4A-4464-4C50-9077-6AE8D07A5BE5}">
      <dgm:prSet custT="1"/>
      <dgm:spPr/>
      <dgm:t>
        <a:bodyPr/>
        <a:lstStyle/>
        <a:p>
          <a:pPr>
            <a:defRPr cap="all"/>
          </a:pPr>
          <a:r>
            <a:rPr lang="en-US" sz="1400" b="1" i="0"/>
            <a:t>Feature Scaling:</a:t>
          </a:r>
          <a:r>
            <a:rPr lang="en-US" sz="1400" b="0" i="0"/>
            <a:t> Standardizing or normalizing numerical features to a common scale to prevent dominance by certain variables.</a:t>
          </a:r>
          <a:endParaRPr lang="en-US" sz="1400"/>
        </a:p>
      </dgm:t>
    </dgm:pt>
    <dgm:pt modelId="{1BA21944-4051-4BE1-8B18-05EC9260DC97}" type="parTrans" cxnId="{83F45AA4-A0C5-425B-BE70-80F16AAEEF71}">
      <dgm:prSet/>
      <dgm:spPr/>
      <dgm:t>
        <a:bodyPr/>
        <a:lstStyle/>
        <a:p>
          <a:endParaRPr lang="en-US"/>
        </a:p>
      </dgm:t>
    </dgm:pt>
    <dgm:pt modelId="{B106B031-6989-479E-83CB-478CCD1AA283}" type="sibTrans" cxnId="{83F45AA4-A0C5-425B-BE70-80F16AAEEF71}">
      <dgm:prSet phldrT="2"/>
      <dgm:spPr/>
      <dgm:t>
        <a:bodyPr/>
        <a:lstStyle/>
        <a:p>
          <a:r>
            <a:rPr lang="en-US"/>
            <a:t>2</a:t>
          </a:r>
        </a:p>
      </dgm:t>
    </dgm:pt>
    <dgm:pt modelId="{0F44B894-7F4E-4ED3-A1E0-6DA6AC265FB3}">
      <dgm:prSet custT="1"/>
      <dgm:spPr/>
      <dgm:t>
        <a:bodyPr/>
        <a:lstStyle/>
        <a:p>
          <a:pPr>
            <a:defRPr cap="all"/>
          </a:pPr>
          <a:r>
            <a:rPr lang="en-US" sz="1400" b="1" i="0" dirty="0"/>
            <a:t>Feature Engineering:</a:t>
          </a:r>
          <a:r>
            <a:rPr lang="en-US" sz="1400" b="0" i="0" dirty="0"/>
            <a:t> Creating new features or transforming existing ones to enhance the predictive power of the model.</a:t>
          </a:r>
          <a:endParaRPr lang="en-US" sz="1400" dirty="0"/>
        </a:p>
      </dgm:t>
    </dgm:pt>
    <dgm:pt modelId="{5FB88F68-70B9-4FC7-8D8C-4186D9B37B52}" type="parTrans" cxnId="{EA11D642-379D-42F3-B51A-41DA69B4EE06}">
      <dgm:prSet/>
      <dgm:spPr/>
      <dgm:t>
        <a:bodyPr/>
        <a:lstStyle/>
        <a:p>
          <a:endParaRPr lang="en-US"/>
        </a:p>
      </dgm:t>
    </dgm:pt>
    <dgm:pt modelId="{64064B6D-0CD8-4FF6-AD13-9ED82E6749CA}" type="sibTrans" cxnId="{EA11D642-379D-42F3-B51A-41DA69B4EE06}">
      <dgm:prSet phldrT="3"/>
      <dgm:spPr/>
      <dgm:t>
        <a:bodyPr/>
        <a:lstStyle/>
        <a:p>
          <a:r>
            <a:rPr lang="en-US"/>
            <a:t>3</a:t>
          </a:r>
        </a:p>
      </dgm:t>
    </dgm:pt>
    <dgm:pt modelId="{23C37CEA-A274-4C06-A564-52D9C2DE11C7}">
      <dgm:prSet custT="1"/>
      <dgm:spPr/>
      <dgm:t>
        <a:bodyPr/>
        <a:lstStyle/>
        <a:p>
          <a:pPr>
            <a:defRPr cap="all"/>
          </a:pPr>
          <a:r>
            <a:rPr lang="en-US" sz="1400" b="1" i="0" dirty="0"/>
            <a:t>Data Splitting:</a:t>
          </a:r>
          <a:r>
            <a:rPr lang="en-US" sz="1400" b="0" i="0" dirty="0"/>
            <a:t> Partitioning the dataset into training and testing sets to evaluate the model's performance effectively.</a:t>
          </a:r>
          <a:endParaRPr lang="en-US" sz="1400" dirty="0"/>
        </a:p>
      </dgm:t>
    </dgm:pt>
    <dgm:pt modelId="{626BDFB9-4187-4A99-80D1-158290D22E5C}" type="parTrans" cxnId="{682F00B1-7FFC-4346-BF83-76ABEE7DE1A9}">
      <dgm:prSet/>
      <dgm:spPr/>
      <dgm:t>
        <a:bodyPr/>
        <a:lstStyle/>
        <a:p>
          <a:endParaRPr lang="en-US"/>
        </a:p>
      </dgm:t>
    </dgm:pt>
    <dgm:pt modelId="{C98CB03E-4BCC-4164-B7B4-6F47C15E3CE3}" type="sibTrans" cxnId="{682F00B1-7FFC-4346-BF83-76ABEE7DE1A9}">
      <dgm:prSet phldrT="4"/>
      <dgm:spPr/>
      <dgm:t>
        <a:bodyPr/>
        <a:lstStyle/>
        <a:p>
          <a:r>
            <a:rPr lang="en-US"/>
            <a:t>4</a:t>
          </a:r>
        </a:p>
      </dgm:t>
    </dgm:pt>
    <dgm:pt modelId="{44A57C42-F4EC-4C61-9255-D780EC0AC2D8}" type="pres">
      <dgm:prSet presAssocID="{E55F3313-D150-48F8-BFF6-E3C664CB055D}" presName="linearFlow" presStyleCnt="0">
        <dgm:presLayoutVars>
          <dgm:dir/>
          <dgm:animLvl val="lvl"/>
          <dgm:resizeHandles val="exact"/>
        </dgm:presLayoutVars>
      </dgm:prSet>
      <dgm:spPr/>
      <dgm:t>
        <a:bodyPr/>
        <a:lstStyle/>
        <a:p>
          <a:endParaRPr lang="en-IN"/>
        </a:p>
      </dgm:t>
    </dgm:pt>
    <dgm:pt modelId="{226BE6A6-7400-4381-A5CA-9397D7BAA562}" type="pres">
      <dgm:prSet presAssocID="{B17478E0-8D1E-4628-97CB-AA0389C32D4A}" presName="compositeNode" presStyleCnt="0"/>
      <dgm:spPr/>
    </dgm:pt>
    <dgm:pt modelId="{300B6534-149E-4D4C-BF02-980EB68AE655}" type="pres">
      <dgm:prSet presAssocID="{B17478E0-8D1E-4628-97CB-AA0389C32D4A}" presName="parTx" presStyleLbl="node1" presStyleIdx="0" presStyleCnt="0">
        <dgm:presLayoutVars>
          <dgm:chMax val="0"/>
          <dgm:chPref val="0"/>
          <dgm:bulletEnabled val="1"/>
        </dgm:presLayoutVars>
      </dgm:prSet>
      <dgm:spPr/>
    </dgm:pt>
    <dgm:pt modelId="{079ABE27-D4CE-4BE3-A4FD-BA16E473A9D3}" type="pres">
      <dgm:prSet presAssocID="{B17478E0-8D1E-4628-97CB-AA0389C32D4A}" presName="parSh" presStyleCnt="0"/>
      <dgm:spPr/>
    </dgm:pt>
    <dgm:pt modelId="{9A8DCE7F-CEFE-4D5D-A4A3-481B02E27866}" type="pres">
      <dgm:prSet presAssocID="{B17478E0-8D1E-4628-97CB-AA0389C32D4A}" presName="lineNode" presStyleLbl="alignAccFollowNode1" presStyleIdx="0" presStyleCnt="12"/>
      <dgm:spPr/>
    </dgm:pt>
    <dgm:pt modelId="{6BB83C3F-4AC0-4B4A-914E-E30BDEB5E446}" type="pres">
      <dgm:prSet presAssocID="{B17478E0-8D1E-4628-97CB-AA0389C32D4A}" presName="lineArrowNode" presStyleLbl="alignAccFollowNode1" presStyleIdx="1" presStyleCnt="12"/>
      <dgm:spPr/>
    </dgm:pt>
    <dgm:pt modelId="{51019EF1-2CE7-450E-99F9-B8458BFE8488}" type="pres">
      <dgm:prSet presAssocID="{B9FEA0BA-35B4-46CE-B4B2-6AC8F0554489}" presName="sibTransNodeCircle" presStyleLbl="alignNode1" presStyleIdx="0" presStyleCnt="4">
        <dgm:presLayoutVars>
          <dgm:chMax val="0"/>
          <dgm:bulletEnabled/>
        </dgm:presLayoutVars>
      </dgm:prSet>
      <dgm:spPr/>
      <dgm:t>
        <a:bodyPr/>
        <a:lstStyle/>
        <a:p>
          <a:endParaRPr lang="en-IN"/>
        </a:p>
      </dgm:t>
    </dgm:pt>
    <dgm:pt modelId="{E1D81121-1047-4F64-947E-36405AF49CA0}" type="pres">
      <dgm:prSet presAssocID="{B9FEA0BA-35B4-46CE-B4B2-6AC8F0554489}" presName="spacerBetweenCircleAndCallout" presStyleCnt="0">
        <dgm:presLayoutVars/>
      </dgm:prSet>
      <dgm:spPr/>
    </dgm:pt>
    <dgm:pt modelId="{04DDB0CF-4FE7-48C5-9AFA-A3A7B01BD03D}" type="pres">
      <dgm:prSet presAssocID="{B17478E0-8D1E-4628-97CB-AA0389C32D4A}" presName="nodeText" presStyleLbl="alignAccFollowNode1" presStyleIdx="2" presStyleCnt="12">
        <dgm:presLayoutVars>
          <dgm:bulletEnabled val="1"/>
        </dgm:presLayoutVars>
      </dgm:prSet>
      <dgm:spPr/>
      <dgm:t>
        <a:bodyPr/>
        <a:lstStyle/>
        <a:p>
          <a:endParaRPr lang="en-IN"/>
        </a:p>
      </dgm:t>
    </dgm:pt>
    <dgm:pt modelId="{F77186C3-9203-4E31-8720-9B818E2572C4}" type="pres">
      <dgm:prSet presAssocID="{B9FEA0BA-35B4-46CE-B4B2-6AC8F0554489}" presName="sibTransComposite" presStyleCnt="0"/>
      <dgm:spPr/>
    </dgm:pt>
    <dgm:pt modelId="{007E0DBA-2EB7-480A-8F5E-B5E0B41249CD}" type="pres">
      <dgm:prSet presAssocID="{FCAB3D4A-4464-4C50-9077-6AE8D07A5BE5}" presName="compositeNode" presStyleCnt="0"/>
      <dgm:spPr/>
    </dgm:pt>
    <dgm:pt modelId="{99D4C6C2-9959-4C0F-B832-1D3134CC7E25}" type="pres">
      <dgm:prSet presAssocID="{FCAB3D4A-4464-4C50-9077-6AE8D07A5BE5}" presName="parTx" presStyleLbl="node1" presStyleIdx="0" presStyleCnt="0">
        <dgm:presLayoutVars>
          <dgm:chMax val="0"/>
          <dgm:chPref val="0"/>
          <dgm:bulletEnabled val="1"/>
        </dgm:presLayoutVars>
      </dgm:prSet>
      <dgm:spPr/>
    </dgm:pt>
    <dgm:pt modelId="{47E4C5F3-18C5-4C3D-A9BE-671648258B19}" type="pres">
      <dgm:prSet presAssocID="{FCAB3D4A-4464-4C50-9077-6AE8D07A5BE5}" presName="parSh" presStyleCnt="0"/>
      <dgm:spPr/>
    </dgm:pt>
    <dgm:pt modelId="{5A0E1E08-5DF5-4C15-A3C6-D18AD02765E3}" type="pres">
      <dgm:prSet presAssocID="{FCAB3D4A-4464-4C50-9077-6AE8D07A5BE5}" presName="lineNode" presStyleLbl="alignAccFollowNode1" presStyleIdx="3" presStyleCnt="12"/>
      <dgm:spPr/>
    </dgm:pt>
    <dgm:pt modelId="{41A03DF1-96AF-4779-B6FC-0EF9683F72A1}" type="pres">
      <dgm:prSet presAssocID="{FCAB3D4A-4464-4C50-9077-6AE8D07A5BE5}" presName="lineArrowNode" presStyleLbl="alignAccFollowNode1" presStyleIdx="4" presStyleCnt="12"/>
      <dgm:spPr/>
    </dgm:pt>
    <dgm:pt modelId="{609C8832-7852-4222-B917-4F1542A3C914}" type="pres">
      <dgm:prSet presAssocID="{B106B031-6989-479E-83CB-478CCD1AA283}" presName="sibTransNodeCircle" presStyleLbl="alignNode1" presStyleIdx="1" presStyleCnt="4">
        <dgm:presLayoutVars>
          <dgm:chMax val="0"/>
          <dgm:bulletEnabled/>
        </dgm:presLayoutVars>
      </dgm:prSet>
      <dgm:spPr/>
      <dgm:t>
        <a:bodyPr/>
        <a:lstStyle/>
        <a:p>
          <a:endParaRPr lang="en-IN"/>
        </a:p>
      </dgm:t>
    </dgm:pt>
    <dgm:pt modelId="{6D5C819C-5B26-43A3-BB0A-9776C8195CE6}" type="pres">
      <dgm:prSet presAssocID="{B106B031-6989-479E-83CB-478CCD1AA283}" presName="spacerBetweenCircleAndCallout" presStyleCnt="0">
        <dgm:presLayoutVars/>
      </dgm:prSet>
      <dgm:spPr/>
    </dgm:pt>
    <dgm:pt modelId="{E2FEE4E4-6D87-45B2-89EE-6142CD19F27D}" type="pres">
      <dgm:prSet presAssocID="{FCAB3D4A-4464-4C50-9077-6AE8D07A5BE5}" presName="nodeText" presStyleLbl="alignAccFollowNode1" presStyleIdx="5" presStyleCnt="12">
        <dgm:presLayoutVars>
          <dgm:bulletEnabled val="1"/>
        </dgm:presLayoutVars>
      </dgm:prSet>
      <dgm:spPr/>
      <dgm:t>
        <a:bodyPr/>
        <a:lstStyle/>
        <a:p>
          <a:endParaRPr lang="en-IN"/>
        </a:p>
      </dgm:t>
    </dgm:pt>
    <dgm:pt modelId="{CC8564EA-4036-470D-9B6A-FB38C7AD2563}" type="pres">
      <dgm:prSet presAssocID="{B106B031-6989-479E-83CB-478CCD1AA283}" presName="sibTransComposite" presStyleCnt="0"/>
      <dgm:spPr/>
    </dgm:pt>
    <dgm:pt modelId="{DAF6D363-3721-4906-9BF9-B0C32CCBDD74}" type="pres">
      <dgm:prSet presAssocID="{0F44B894-7F4E-4ED3-A1E0-6DA6AC265FB3}" presName="compositeNode" presStyleCnt="0"/>
      <dgm:spPr/>
    </dgm:pt>
    <dgm:pt modelId="{388C4012-2DAD-4B64-8D5D-DD2EA73569FA}" type="pres">
      <dgm:prSet presAssocID="{0F44B894-7F4E-4ED3-A1E0-6DA6AC265FB3}" presName="parTx" presStyleLbl="node1" presStyleIdx="0" presStyleCnt="0">
        <dgm:presLayoutVars>
          <dgm:chMax val="0"/>
          <dgm:chPref val="0"/>
          <dgm:bulletEnabled val="1"/>
        </dgm:presLayoutVars>
      </dgm:prSet>
      <dgm:spPr/>
    </dgm:pt>
    <dgm:pt modelId="{0F96BB2C-7527-46DF-8303-7614B5D467F7}" type="pres">
      <dgm:prSet presAssocID="{0F44B894-7F4E-4ED3-A1E0-6DA6AC265FB3}" presName="parSh" presStyleCnt="0"/>
      <dgm:spPr/>
    </dgm:pt>
    <dgm:pt modelId="{4F90CBE3-C677-4F2B-974B-732123E99D1D}" type="pres">
      <dgm:prSet presAssocID="{0F44B894-7F4E-4ED3-A1E0-6DA6AC265FB3}" presName="lineNode" presStyleLbl="alignAccFollowNode1" presStyleIdx="6" presStyleCnt="12"/>
      <dgm:spPr/>
    </dgm:pt>
    <dgm:pt modelId="{B4AFCAE7-4EC9-4494-A62C-9CB16258FF16}" type="pres">
      <dgm:prSet presAssocID="{0F44B894-7F4E-4ED3-A1E0-6DA6AC265FB3}" presName="lineArrowNode" presStyleLbl="alignAccFollowNode1" presStyleIdx="7" presStyleCnt="12"/>
      <dgm:spPr/>
    </dgm:pt>
    <dgm:pt modelId="{0AE1A48C-8A99-40EF-8101-45A66A6C5EF7}" type="pres">
      <dgm:prSet presAssocID="{64064B6D-0CD8-4FF6-AD13-9ED82E6749CA}" presName="sibTransNodeCircle" presStyleLbl="alignNode1" presStyleIdx="2" presStyleCnt="4">
        <dgm:presLayoutVars>
          <dgm:chMax val="0"/>
          <dgm:bulletEnabled/>
        </dgm:presLayoutVars>
      </dgm:prSet>
      <dgm:spPr/>
      <dgm:t>
        <a:bodyPr/>
        <a:lstStyle/>
        <a:p>
          <a:endParaRPr lang="en-IN"/>
        </a:p>
      </dgm:t>
    </dgm:pt>
    <dgm:pt modelId="{1963B75C-6221-46F1-BB8E-E1F4E8754F63}" type="pres">
      <dgm:prSet presAssocID="{64064B6D-0CD8-4FF6-AD13-9ED82E6749CA}" presName="spacerBetweenCircleAndCallout" presStyleCnt="0">
        <dgm:presLayoutVars/>
      </dgm:prSet>
      <dgm:spPr/>
    </dgm:pt>
    <dgm:pt modelId="{AD79AECB-A5CC-4FB9-B942-16C58E84EF6C}" type="pres">
      <dgm:prSet presAssocID="{0F44B894-7F4E-4ED3-A1E0-6DA6AC265FB3}" presName="nodeText" presStyleLbl="alignAccFollowNode1" presStyleIdx="8" presStyleCnt="12">
        <dgm:presLayoutVars>
          <dgm:bulletEnabled val="1"/>
        </dgm:presLayoutVars>
      </dgm:prSet>
      <dgm:spPr/>
      <dgm:t>
        <a:bodyPr/>
        <a:lstStyle/>
        <a:p>
          <a:endParaRPr lang="en-IN"/>
        </a:p>
      </dgm:t>
    </dgm:pt>
    <dgm:pt modelId="{DD22392C-2DAA-4FDC-8AA6-21F74136F7D9}" type="pres">
      <dgm:prSet presAssocID="{64064B6D-0CD8-4FF6-AD13-9ED82E6749CA}" presName="sibTransComposite" presStyleCnt="0"/>
      <dgm:spPr/>
    </dgm:pt>
    <dgm:pt modelId="{D17941CB-B189-4B70-B215-3EFCF3BD478A}" type="pres">
      <dgm:prSet presAssocID="{23C37CEA-A274-4C06-A564-52D9C2DE11C7}" presName="compositeNode" presStyleCnt="0"/>
      <dgm:spPr/>
    </dgm:pt>
    <dgm:pt modelId="{11343013-EE79-487F-9EC8-8774548067FE}" type="pres">
      <dgm:prSet presAssocID="{23C37CEA-A274-4C06-A564-52D9C2DE11C7}" presName="parTx" presStyleLbl="node1" presStyleIdx="0" presStyleCnt="0">
        <dgm:presLayoutVars>
          <dgm:chMax val="0"/>
          <dgm:chPref val="0"/>
          <dgm:bulletEnabled val="1"/>
        </dgm:presLayoutVars>
      </dgm:prSet>
      <dgm:spPr/>
    </dgm:pt>
    <dgm:pt modelId="{C6CF26F9-F311-49E8-A492-F32D6BB0C99E}" type="pres">
      <dgm:prSet presAssocID="{23C37CEA-A274-4C06-A564-52D9C2DE11C7}" presName="parSh" presStyleCnt="0"/>
      <dgm:spPr/>
    </dgm:pt>
    <dgm:pt modelId="{98D4D33E-6DA2-469B-9116-7D372F8BF26F}" type="pres">
      <dgm:prSet presAssocID="{23C37CEA-A274-4C06-A564-52D9C2DE11C7}" presName="lineNode" presStyleLbl="alignAccFollowNode1" presStyleIdx="9" presStyleCnt="12"/>
      <dgm:spPr/>
    </dgm:pt>
    <dgm:pt modelId="{20583E80-1BC5-49F7-99C9-9C8FE4724342}" type="pres">
      <dgm:prSet presAssocID="{23C37CEA-A274-4C06-A564-52D9C2DE11C7}" presName="lineArrowNode" presStyleLbl="alignAccFollowNode1" presStyleIdx="10" presStyleCnt="12"/>
      <dgm:spPr/>
    </dgm:pt>
    <dgm:pt modelId="{B2A44155-F28F-411E-9F51-60EEADF45F9B}" type="pres">
      <dgm:prSet presAssocID="{C98CB03E-4BCC-4164-B7B4-6F47C15E3CE3}" presName="sibTransNodeCircle" presStyleLbl="alignNode1" presStyleIdx="3" presStyleCnt="4">
        <dgm:presLayoutVars>
          <dgm:chMax val="0"/>
          <dgm:bulletEnabled/>
        </dgm:presLayoutVars>
      </dgm:prSet>
      <dgm:spPr/>
      <dgm:t>
        <a:bodyPr/>
        <a:lstStyle/>
        <a:p>
          <a:endParaRPr lang="en-IN"/>
        </a:p>
      </dgm:t>
    </dgm:pt>
    <dgm:pt modelId="{6AB10B12-97AA-4FF3-9007-FA16439AF308}" type="pres">
      <dgm:prSet presAssocID="{C98CB03E-4BCC-4164-B7B4-6F47C15E3CE3}" presName="spacerBetweenCircleAndCallout" presStyleCnt="0">
        <dgm:presLayoutVars/>
      </dgm:prSet>
      <dgm:spPr/>
    </dgm:pt>
    <dgm:pt modelId="{237A8E28-2537-48C6-A0C5-DF438E366686}" type="pres">
      <dgm:prSet presAssocID="{23C37CEA-A274-4C06-A564-52D9C2DE11C7}" presName="nodeText" presStyleLbl="alignAccFollowNode1" presStyleIdx="11" presStyleCnt="12">
        <dgm:presLayoutVars>
          <dgm:bulletEnabled val="1"/>
        </dgm:presLayoutVars>
      </dgm:prSet>
      <dgm:spPr/>
      <dgm:t>
        <a:bodyPr/>
        <a:lstStyle/>
        <a:p>
          <a:endParaRPr lang="en-IN"/>
        </a:p>
      </dgm:t>
    </dgm:pt>
  </dgm:ptLst>
  <dgm:cxnLst>
    <dgm:cxn modelId="{7CFA45B0-DCAB-4B4D-A089-63F19F0BE611}" type="presOf" srcId="{B9FEA0BA-35B4-46CE-B4B2-6AC8F0554489}" destId="{51019EF1-2CE7-450E-99F9-B8458BFE8488}" srcOrd="0" destOrd="0" presId="urn:microsoft.com/office/officeart/2016/7/layout/LinearArrowProcessNumbered"/>
    <dgm:cxn modelId="{83F45AA4-A0C5-425B-BE70-80F16AAEEF71}" srcId="{E55F3313-D150-48F8-BFF6-E3C664CB055D}" destId="{FCAB3D4A-4464-4C50-9077-6AE8D07A5BE5}" srcOrd="1" destOrd="0" parTransId="{1BA21944-4051-4BE1-8B18-05EC9260DC97}" sibTransId="{B106B031-6989-479E-83CB-478CCD1AA283}"/>
    <dgm:cxn modelId="{B33F4601-6556-43A3-BF8A-F2398633FA1B}" type="presOf" srcId="{FCAB3D4A-4464-4C50-9077-6AE8D07A5BE5}" destId="{E2FEE4E4-6D87-45B2-89EE-6142CD19F27D}" srcOrd="0" destOrd="0" presId="urn:microsoft.com/office/officeart/2016/7/layout/LinearArrowProcessNumbered"/>
    <dgm:cxn modelId="{168DCD11-8B84-407E-9255-2D923E9F6848}" type="presOf" srcId="{B17478E0-8D1E-4628-97CB-AA0389C32D4A}" destId="{04DDB0CF-4FE7-48C5-9AFA-A3A7B01BD03D}" srcOrd="0" destOrd="0" presId="urn:microsoft.com/office/officeart/2016/7/layout/LinearArrowProcessNumbered"/>
    <dgm:cxn modelId="{EA11D642-379D-42F3-B51A-41DA69B4EE06}" srcId="{E55F3313-D150-48F8-BFF6-E3C664CB055D}" destId="{0F44B894-7F4E-4ED3-A1E0-6DA6AC265FB3}" srcOrd="2" destOrd="0" parTransId="{5FB88F68-70B9-4FC7-8D8C-4186D9B37B52}" sibTransId="{64064B6D-0CD8-4FF6-AD13-9ED82E6749CA}"/>
    <dgm:cxn modelId="{682F00B1-7FFC-4346-BF83-76ABEE7DE1A9}" srcId="{E55F3313-D150-48F8-BFF6-E3C664CB055D}" destId="{23C37CEA-A274-4C06-A564-52D9C2DE11C7}" srcOrd="3" destOrd="0" parTransId="{626BDFB9-4187-4A99-80D1-158290D22E5C}" sibTransId="{C98CB03E-4BCC-4164-B7B4-6F47C15E3CE3}"/>
    <dgm:cxn modelId="{9FD0ED11-E4BA-4511-95A0-4A5EDDC9D4F7}" type="presOf" srcId="{B106B031-6989-479E-83CB-478CCD1AA283}" destId="{609C8832-7852-4222-B917-4F1542A3C914}" srcOrd="0" destOrd="0" presId="urn:microsoft.com/office/officeart/2016/7/layout/LinearArrowProcessNumbered"/>
    <dgm:cxn modelId="{F01F45F5-CC93-4157-A153-9E7B229D7A98}" type="presOf" srcId="{E55F3313-D150-48F8-BFF6-E3C664CB055D}" destId="{44A57C42-F4EC-4C61-9255-D780EC0AC2D8}" srcOrd="0" destOrd="0" presId="urn:microsoft.com/office/officeart/2016/7/layout/LinearArrowProcessNumbered"/>
    <dgm:cxn modelId="{5F6495FF-A921-48CD-B517-767933596F80}" srcId="{E55F3313-D150-48F8-BFF6-E3C664CB055D}" destId="{B17478E0-8D1E-4628-97CB-AA0389C32D4A}" srcOrd="0" destOrd="0" parTransId="{2202E8C0-9889-4684-9598-D417A3ACE29F}" sibTransId="{B9FEA0BA-35B4-46CE-B4B2-6AC8F0554489}"/>
    <dgm:cxn modelId="{A203B074-1C8B-41B6-BD79-BD96A0204045}" type="presOf" srcId="{64064B6D-0CD8-4FF6-AD13-9ED82E6749CA}" destId="{0AE1A48C-8A99-40EF-8101-45A66A6C5EF7}" srcOrd="0" destOrd="0" presId="urn:microsoft.com/office/officeart/2016/7/layout/LinearArrowProcessNumbered"/>
    <dgm:cxn modelId="{365BC577-E61D-45FE-ABC9-75E4D1593755}" type="presOf" srcId="{23C37CEA-A274-4C06-A564-52D9C2DE11C7}" destId="{237A8E28-2537-48C6-A0C5-DF438E366686}" srcOrd="0" destOrd="0" presId="urn:microsoft.com/office/officeart/2016/7/layout/LinearArrowProcessNumbered"/>
    <dgm:cxn modelId="{2EF1EAB1-D836-4126-A239-63493AF795CD}" type="presOf" srcId="{0F44B894-7F4E-4ED3-A1E0-6DA6AC265FB3}" destId="{AD79AECB-A5CC-4FB9-B942-16C58E84EF6C}" srcOrd="0" destOrd="0" presId="urn:microsoft.com/office/officeart/2016/7/layout/LinearArrowProcessNumbered"/>
    <dgm:cxn modelId="{D9B9739F-6FCE-4370-9B92-4EB6B750C640}" type="presOf" srcId="{C98CB03E-4BCC-4164-B7B4-6F47C15E3CE3}" destId="{B2A44155-F28F-411E-9F51-60EEADF45F9B}" srcOrd="0" destOrd="0" presId="urn:microsoft.com/office/officeart/2016/7/layout/LinearArrowProcessNumbered"/>
    <dgm:cxn modelId="{8EA45EE9-1EC4-4F49-A23A-31DE550B7FFE}" type="presParOf" srcId="{44A57C42-F4EC-4C61-9255-D780EC0AC2D8}" destId="{226BE6A6-7400-4381-A5CA-9397D7BAA562}" srcOrd="0" destOrd="0" presId="urn:microsoft.com/office/officeart/2016/7/layout/LinearArrowProcessNumbered"/>
    <dgm:cxn modelId="{77B00A4E-8A29-4C84-AC3C-58EF293E3E38}" type="presParOf" srcId="{226BE6A6-7400-4381-A5CA-9397D7BAA562}" destId="{300B6534-149E-4D4C-BF02-980EB68AE655}" srcOrd="0" destOrd="0" presId="urn:microsoft.com/office/officeart/2016/7/layout/LinearArrowProcessNumbered"/>
    <dgm:cxn modelId="{03545942-60D4-479F-AC24-CE473F0628AE}" type="presParOf" srcId="{226BE6A6-7400-4381-A5CA-9397D7BAA562}" destId="{079ABE27-D4CE-4BE3-A4FD-BA16E473A9D3}" srcOrd="1" destOrd="0" presId="urn:microsoft.com/office/officeart/2016/7/layout/LinearArrowProcessNumbered"/>
    <dgm:cxn modelId="{1E068CBC-6F6A-44CE-BB07-05A206DCBA4E}" type="presParOf" srcId="{079ABE27-D4CE-4BE3-A4FD-BA16E473A9D3}" destId="{9A8DCE7F-CEFE-4D5D-A4A3-481B02E27866}" srcOrd="0" destOrd="0" presId="urn:microsoft.com/office/officeart/2016/7/layout/LinearArrowProcessNumbered"/>
    <dgm:cxn modelId="{8B91ADD5-AE26-4628-9507-84855FBDBAA2}" type="presParOf" srcId="{079ABE27-D4CE-4BE3-A4FD-BA16E473A9D3}" destId="{6BB83C3F-4AC0-4B4A-914E-E30BDEB5E446}" srcOrd="1" destOrd="0" presId="urn:microsoft.com/office/officeart/2016/7/layout/LinearArrowProcessNumbered"/>
    <dgm:cxn modelId="{918DD8D1-0CF2-4E5C-8AAA-44D1DD424446}" type="presParOf" srcId="{079ABE27-D4CE-4BE3-A4FD-BA16E473A9D3}" destId="{51019EF1-2CE7-450E-99F9-B8458BFE8488}" srcOrd="2" destOrd="0" presId="urn:microsoft.com/office/officeart/2016/7/layout/LinearArrowProcessNumbered"/>
    <dgm:cxn modelId="{91B27D03-25A4-4F31-B18E-3DD4CA288633}" type="presParOf" srcId="{079ABE27-D4CE-4BE3-A4FD-BA16E473A9D3}" destId="{E1D81121-1047-4F64-947E-36405AF49CA0}" srcOrd="3" destOrd="0" presId="urn:microsoft.com/office/officeart/2016/7/layout/LinearArrowProcessNumbered"/>
    <dgm:cxn modelId="{27B5C295-17C3-4E07-81AB-A94D73A01DAC}" type="presParOf" srcId="{226BE6A6-7400-4381-A5CA-9397D7BAA562}" destId="{04DDB0CF-4FE7-48C5-9AFA-A3A7B01BD03D}" srcOrd="2" destOrd="0" presId="urn:microsoft.com/office/officeart/2016/7/layout/LinearArrowProcessNumbered"/>
    <dgm:cxn modelId="{B63B0C5D-0B14-4F85-BD01-A26D5D3EC81C}" type="presParOf" srcId="{44A57C42-F4EC-4C61-9255-D780EC0AC2D8}" destId="{F77186C3-9203-4E31-8720-9B818E2572C4}" srcOrd="1" destOrd="0" presId="urn:microsoft.com/office/officeart/2016/7/layout/LinearArrowProcessNumbered"/>
    <dgm:cxn modelId="{AB4FA522-E674-4AB5-BD1F-221E89EB8EE6}" type="presParOf" srcId="{44A57C42-F4EC-4C61-9255-D780EC0AC2D8}" destId="{007E0DBA-2EB7-480A-8F5E-B5E0B41249CD}" srcOrd="2" destOrd="0" presId="urn:microsoft.com/office/officeart/2016/7/layout/LinearArrowProcessNumbered"/>
    <dgm:cxn modelId="{E39EF9D2-7C41-478E-A5FD-910D3CF58F81}" type="presParOf" srcId="{007E0DBA-2EB7-480A-8F5E-B5E0B41249CD}" destId="{99D4C6C2-9959-4C0F-B832-1D3134CC7E25}" srcOrd="0" destOrd="0" presId="urn:microsoft.com/office/officeart/2016/7/layout/LinearArrowProcessNumbered"/>
    <dgm:cxn modelId="{42544825-B5F5-408D-B467-D2F7F18FF6CF}" type="presParOf" srcId="{007E0DBA-2EB7-480A-8F5E-B5E0B41249CD}" destId="{47E4C5F3-18C5-4C3D-A9BE-671648258B19}" srcOrd="1" destOrd="0" presId="urn:microsoft.com/office/officeart/2016/7/layout/LinearArrowProcessNumbered"/>
    <dgm:cxn modelId="{E77FEA85-10E1-4EE6-941B-31A7084735ED}" type="presParOf" srcId="{47E4C5F3-18C5-4C3D-A9BE-671648258B19}" destId="{5A0E1E08-5DF5-4C15-A3C6-D18AD02765E3}" srcOrd="0" destOrd="0" presId="urn:microsoft.com/office/officeart/2016/7/layout/LinearArrowProcessNumbered"/>
    <dgm:cxn modelId="{A1338E0C-B265-43C4-8BA7-EB9BAEFD9345}" type="presParOf" srcId="{47E4C5F3-18C5-4C3D-A9BE-671648258B19}" destId="{41A03DF1-96AF-4779-B6FC-0EF9683F72A1}" srcOrd="1" destOrd="0" presId="urn:microsoft.com/office/officeart/2016/7/layout/LinearArrowProcessNumbered"/>
    <dgm:cxn modelId="{B00607DC-DE7A-4A09-AE5A-656CED17CAB8}" type="presParOf" srcId="{47E4C5F3-18C5-4C3D-A9BE-671648258B19}" destId="{609C8832-7852-4222-B917-4F1542A3C914}" srcOrd="2" destOrd="0" presId="urn:microsoft.com/office/officeart/2016/7/layout/LinearArrowProcessNumbered"/>
    <dgm:cxn modelId="{F3CACA3C-FD79-4979-8FB5-DC8E5C2E5B0B}" type="presParOf" srcId="{47E4C5F3-18C5-4C3D-A9BE-671648258B19}" destId="{6D5C819C-5B26-43A3-BB0A-9776C8195CE6}" srcOrd="3" destOrd="0" presId="urn:microsoft.com/office/officeart/2016/7/layout/LinearArrowProcessNumbered"/>
    <dgm:cxn modelId="{4A532C5A-2BC4-46FE-ADE2-E93F0CD6A369}" type="presParOf" srcId="{007E0DBA-2EB7-480A-8F5E-B5E0B41249CD}" destId="{E2FEE4E4-6D87-45B2-89EE-6142CD19F27D}" srcOrd="2" destOrd="0" presId="urn:microsoft.com/office/officeart/2016/7/layout/LinearArrowProcessNumbered"/>
    <dgm:cxn modelId="{EE58E2BE-F3F5-4A24-A4A8-049DAAD2FF7C}" type="presParOf" srcId="{44A57C42-F4EC-4C61-9255-D780EC0AC2D8}" destId="{CC8564EA-4036-470D-9B6A-FB38C7AD2563}" srcOrd="3" destOrd="0" presId="urn:microsoft.com/office/officeart/2016/7/layout/LinearArrowProcessNumbered"/>
    <dgm:cxn modelId="{30444126-5779-4518-8FF8-ADA5C55B98DE}" type="presParOf" srcId="{44A57C42-F4EC-4C61-9255-D780EC0AC2D8}" destId="{DAF6D363-3721-4906-9BF9-B0C32CCBDD74}" srcOrd="4" destOrd="0" presId="urn:microsoft.com/office/officeart/2016/7/layout/LinearArrowProcessNumbered"/>
    <dgm:cxn modelId="{8D42533E-B8EC-4A8D-B8C0-96031D15EAA7}" type="presParOf" srcId="{DAF6D363-3721-4906-9BF9-B0C32CCBDD74}" destId="{388C4012-2DAD-4B64-8D5D-DD2EA73569FA}" srcOrd="0" destOrd="0" presId="urn:microsoft.com/office/officeart/2016/7/layout/LinearArrowProcessNumbered"/>
    <dgm:cxn modelId="{2BC5D2BE-5BD7-4DB4-AE49-0B87F6E687CA}" type="presParOf" srcId="{DAF6D363-3721-4906-9BF9-B0C32CCBDD74}" destId="{0F96BB2C-7527-46DF-8303-7614B5D467F7}" srcOrd="1" destOrd="0" presId="urn:microsoft.com/office/officeart/2016/7/layout/LinearArrowProcessNumbered"/>
    <dgm:cxn modelId="{33DF3AA1-FE3B-4960-940F-B61DE35E36E4}" type="presParOf" srcId="{0F96BB2C-7527-46DF-8303-7614B5D467F7}" destId="{4F90CBE3-C677-4F2B-974B-732123E99D1D}" srcOrd="0" destOrd="0" presId="urn:microsoft.com/office/officeart/2016/7/layout/LinearArrowProcessNumbered"/>
    <dgm:cxn modelId="{4B78FAEC-C85B-4C64-A238-66DD56DD31EC}" type="presParOf" srcId="{0F96BB2C-7527-46DF-8303-7614B5D467F7}" destId="{B4AFCAE7-4EC9-4494-A62C-9CB16258FF16}" srcOrd="1" destOrd="0" presId="urn:microsoft.com/office/officeart/2016/7/layout/LinearArrowProcessNumbered"/>
    <dgm:cxn modelId="{520816BD-10A9-494D-A8AD-5767FE3F9D17}" type="presParOf" srcId="{0F96BB2C-7527-46DF-8303-7614B5D467F7}" destId="{0AE1A48C-8A99-40EF-8101-45A66A6C5EF7}" srcOrd="2" destOrd="0" presId="urn:microsoft.com/office/officeart/2016/7/layout/LinearArrowProcessNumbered"/>
    <dgm:cxn modelId="{B39AACF9-CBC7-497E-9865-8386606CAD38}" type="presParOf" srcId="{0F96BB2C-7527-46DF-8303-7614B5D467F7}" destId="{1963B75C-6221-46F1-BB8E-E1F4E8754F63}" srcOrd="3" destOrd="0" presId="urn:microsoft.com/office/officeart/2016/7/layout/LinearArrowProcessNumbered"/>
    <dgm:cxn modelId="{5117F7E4-E902-41D6-A647-927A183F5571}" type="presParOf" srcId="{DAF6D363-3721-4906-9BF9-B0C32CCBDD74}" destId="{AD79AECB-A5CC-4FB9-B942-16C58E84EF6C}" srcOrd="2" destOrd="0" presId="urn:microsoft.com/office/officeart/2016/7/layout/LinearArrowProcessNumbered"/>
    <dgm:cxn modelId="{E4F8A6D6-6EB2-4855-9609-2875D7135930}" type="presParOf" srcId="{44A57C42-F4EC-4C61-9255-D780EC0AC2D8}" destId="{DD22392C-2DAA-4FDC-8AA6-21F74136F7D9}" srcOrd="5" destOrd="0" presId="urn:microsoft.com/office/officeart/2016/7/layout/LinearArrowProcessNumbered"/>
    <dgm:cxn modelId="{6D939EA7-4186-4678-9F71-E6AAFFE18EEB}" type="presParOf" srcId="{44A57C42-F4EC-4C61-9255-D780EC0AC2D8}" destId="{D17941CB-B189-4B70-B215-3EFCF3BD478A}" srcOrd="6" destOrd="0" presId="urn:microsoft.com/office/officeart/2016/7/layout/LinearArrowProcessNumbered"/>
    <dgm:cxn modelId="{9C3838AB-7604-4DFD-8267-4C1DFDBCF730}" type="presParOf" srcId="{D17941CB-B189-4B70-B215-3EFCF3BD478A}" destId="{11343013-EE79-487F-9EC8-8774548067FE}" srcOrd="0" destOrd="0" presId="urn:microsoft.com/office/officeart/2016/7/layout/LinearArrowProcessNumbered"/>
    <dgm:cxn modelId="{55350290-9AE3-4941-8A43-B4FB3FA2A461}" type="presParOf" srcId="{D17941CB-B189-4B70-B215-3EFCF3BD478A}" destId="{C6CF26F9-F311-49E8-A492-F32D6BB0C99E}" srcOrd="1" destOrd="0" presId="urn:microsoft.com/office/officeart/2016/7/layout/LinearArrowProcessNumbered"/>
    <dgm:cxn modelId="{281629B2-BF29-454B-A2DA-2002C1EB28FC}" type="presParOf" srcId="{C6CF26F9-F311-49E8-A492-F32D6BB0C99E}" destId="{98D4D33E-6DA2-469B-9116-7D372F8BF26F}" srcOrd="0" destOrd="0" presId="urn:microsoft.com/office/officeart/2016/7/layout/LinearArrowProcessNumbered"/>
    <dgm:cxn modelId="{9C79338F-1E47-4FC3-9918-7AFFAD251A13}" type="presParOf" srcId="{C6CF26F9-F311-49E8-A492-F32D6BB0C99E}" destId="{20583E80-1BC5-49F7-99C9-9C8FE4724342}" srcOrd="1" destOrd="0" presId="urn:microsoft.com/office/officeart/2016/7/layout/LinearArrowProcessNumbered"/>
    <dgm:cxn modelId="{BC1BB4C4-6571-4388-9ADB-82275855EBA1}" type="presParOf" srcId="{C6CF26F9-F311-49E8-A492-F32D6BB0C99E}" destId="{B2A44155-F28F-411E-9F51-60EEADF45F9B}" srcOrd="2" destOrd="0" presId="urn:microsoft.com/office/officeart/2016/7/layout/LinearArrowProcessNumbered"/>
    <dgm:cxn modelId="{109E9EA9-FB71-42F4-8B46-21883551E585}" type="presParOf" srcId="{C6CF26F9-F311-49E8-A492-F32D6BB0C99E}" destId="{6AB10B12-97AA-4FF3-9007-FA16439AF308}" srcOrd="3" destOrd="0" presId="urn:microsoft.com/office/officeart/2016/7/layout/LinearArrowProcessNumbered"/>
    <dgm:cxn modelId="{745D28BD-0B08-4D49-B1EC-24363053B083}" type="presParOf" srcId="{D17941CB-B189-4B70-B215-3EFCF3BD478A}" destId="{237A8E28-2537-48C6-A0C5-DF438E366686}"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DCE7F-CEFE-4D5D-A4A3-481B02E27866}">
      <dsp:nvSpPr>
        <dsp:cNvPr id="0" name=""/>
        <dsp:cNvSpPr/>
      </dsp:nvSpPr>
      <dsp:spPr>
        <a:xfrm>
          <a:off x="1318300" y="1110052"/>
          <a:ext cx="1050533" cy="71"/>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BB83C3F-4AC0-4B4A-914E-E30BDEB5E446}">
      <dsp:nvSpPr>
        <dsp:cNvPr id="0" name=""/>
        <dsp:cNvSpPr/>
      </dsp:nvSpPr>
      <dsp:spPr>
        <a:xfrm>
          <a:off x="2431865" y="1021754"/>
          <a:ext cx="120811" cy="227084"/>
        </a:xfrm>
        <a:prstGeom prst="chevron">
          <a:avLst>
            <a:gd name="adj" fmla="val 9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1019EF1-2CE7-450E-99F9-B8458BFE8488}">
      <dsp:nvSpPr>
        <dsp:cNvPr id="0" name=""/>
        <dsp:cNvSpPr/>
      </dsp:nvSpPr>
      <dsp:spPr>
        <a:xfrm>
          <a:off x="638845" y="561949"/>
          <a:ext cx="1096277" cy="1096277"/>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2542" tIns="42542" rIns="42542" bIns="42542" numCol="1" spcCol="1270" anchor="ctr" anchorCtr="0">
          <a:noAutofit/>
        </a:bodyPr>
        <a:lstStyle/>
        <a:p>
          <a:pPr lvl="0" algn="ctr" defTabSz="2133600">
            <a:lnSpc>
              <a:spcPct val="90000"/>
            </a:lnSpc>
            <a:spcBef>
              <a:spcPct val="0"/>
            </a:spcBef>
            <a:spcAft>
              <a:spcPct val="35000"/>
            </a:spcAft>
          </a:pPr>
          <a:r>
            <a:rPr lang="en-US" sz="4800" kern="1200" dirty="0"/>
            <a:t>1</a:t>
          </a:r>
        </a:p>
      </dsp:txBody>
      <dsp:txXfrm>
        <a:off x="799391" y="722495"/>
        <a:ext cx="775185" cy="775185"/>
      </dsp:txXfrm>
    </dsp:sp>
    <dsp:sp modelId="{04DDB0CF-4FE7-48C5-9AFA-A3A7B01BD03D}">
      <dsp:nvSpPr>
        <dsp:cNvPr id="0" name=""/>
        <dsp:cNvSpPr/>
      </dsp:nvSpPr>
      <dsp:spPr>
        <a:xfrm>
          <a:off x="5134" y="1823824"/>
          <a:ext cx="2363699"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lvl="0" algn="l" defTabSz="622300">
            <a:lnSpc>
              <a:spcPct val="90000"/>
            </a:lnSpc>
            <a:spcBef>
              <a:spcPct val="0"/>
            </a:spcBef>
            <a:spcAft>
              <a:spcPct val="35000"/>
            </a:spcAft>
            <a:defRPr cap="all"/>
          </a:pPr>
          <a:r>
            <a:rPr lang="en-US" sz="1400" b="1" i="0" kern="1200" dirty="0"/>
            <a:t>Data Cleaning:</a:t>
          </a:r>
          <a:r>
            <a:rPr lang="en-US" sz="1400" b="0" i="0" kern="1200" dirty="0"/>
            <a:t> Handling missing values, outliers, and inconsistencies in the dataset to ensure data integrity.</a:t>
          </a:r>
          <a:endParaRPr lang="en-US" sz="1400" kern="1200" dirty="0"/>
        </a:p>
      </dsp:txBody>
      <dsp:txXfrm>
        <a:off x="5134" y="2216944"/>
        <a:ext cx="2363699" cy="1572480"/>
      </dsp:txXfrm>
    </dsp:sp>
    <dsp:sp modelId="{5A0E1E08-5DF5-4C15-A3C6-D18AD02765E3}">
      <dsp:nvSpPr>
        <dsp:cNvPr id="0" name=""/>
        <dsp:cNvSpPr/>
      </dsp:nvSpPr>
      <dsp:spPr>
        <a:xfrm>
          <a:off x="2631467" y="1110016"/>
          <a:ext cx="2363699" cy="7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1A03DF1-96AF-4779-B6FC-0EF9683F72A1}">
      <dsp:nvSpPr>
        <dsp:cNvPr id="0" name=""/>
        <dsp:cNvSpPr/>
      </dsp:nvSpPr>
      <dsp:spPr>
        <a:xfrm>
          <a:off x="5058198" y="1021721"/>
          <a:ext cx="120811" cy="227130"/>
        </a:xfrm>
        <a:prstGeom prst="chevron">
          <a:avLst>
            <a:gd name="adj" fmla="val 90000"/>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09C8832-7852-4222-B917-4F1542A3C914}">
      <dsp:nvSpPr>
        <dsp:cNvPr id="0" name=""/>
        <dsp:cNvSpPr/>
      </dsp:nvSpPr>
      <dsp:spPr>
        <a:xfrm>
          <a:off x="3265178" y="561913"/>
          <a:ext cx="1096277" cy="1096277"/>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2542" tIns="42542" rIns="42542" bIns="42542" numCol="1" spcCol="1270" anchor="ctr" anchorCtr="0">
          <a:noAutofit/>
        </a:bodyPr>
        <a:lstStyle/>
        <a:p>
          <a:pPr lvl="0" algn="ctr" defTabSz="2133600">
            <a:lnSpc>
              <a:spcPct val="90000"/>
            </a:lnSpc>
            <a:spcBef>
              <a:spcPct val="0"/>
            </a:spcBef>
            <a:spcAft>
              <a:spcPct val="35000"/>
            </a:spcAft>
          </a:pPr>
          <a:r>
            <a:rPr lang="en-US" sz="4800" kern="1200"/>
            <a:t>2</a:t>
          </a:r>
        </a:p>
      </dsp:txBody>
      <dsp:txXfrm>
        <a:off x="3425724" y="722459"/>
        <a:ext cx="775185" cy="775185"/>
      </dsp:txXfrm>
    </dsp:sp>
    <dsp:sp modelId="{E2FEE4E4-6D87-45B2-89EE-6142CD19F27D}">
      <dsp:nvSpPr>
        <dsp:cNvPr id="0" name=""/>
        <dsp:cNvSpPr/>
      </dsp:nvSpPr>
      <dsp:spPr>
        <a:xfrm>
          <a:off x="2631467" y="1823785"/>
          <a:ext cx="2363699"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lvl="0" algn="l" defTabSz="622300">
            <a:lnSpc>
              <a:spcPct val="90000"/>
            </a:lnSpc>
            <a:spcBef>
              <a:spcPct val="0"/>
            </a:spcBef>
            <a:spcAft>
              <a:spcPct val="35000"/>
            </a:spcAft>
            <a:defRPr cap="all"/>
          </a:pPr>
          <a:r>
            <a:rPr lang="en-US" sz="1400" b="1" i="0" kern="1200"/>
            <a:t>Feature Scaling:</a:t>
          </a:r>
          <a:r>
            <a:rPr lang="en-US" sz="1400" b="0" i="0" kern="1200"/>
            <a:t> Standardizing or normalizing numerical features to a common scale to prevent dominance by certain variables.</a:t>
          </a:r>
          <a:endParaRPr lang="en-US" sz="1400" kern="1200"/>
        </a:p>
      </dsp:txBody>
      <dsp:txXfrm>
        <a:off x="2631467" y="2216905"/>
        <a:ext cx="2363699" cy="1572480"/>
      </dsp:txXfrm>
    </dsp:sp>
    <dsp:sp modelId="{4F90CBE3-C677-4F2B-974B-732123E99D1D}">
      <dsp:nvSpPr>
        <dsp:cNvPr id="0" name=""/>
        <dsp:cNvSpPr/>
      </dsp:nvSpPr>
      <dsp:spPr>
        <a:xfrm>
          <a:off x="5257800" y="1110033"/>
          <a:ext cx="2363699" cy="72"/>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4AFCAE7-4EC9-4494-A62C-9CB16258FF16}">
      <dsp:nvSpPr>
        <dsp:cNvPr id="0" name=""/>
        <dsp:cNvSpPr/>
      </dsp:nvSpPr>
      <dsp:spPr>
        <a:xfrm>
          <a:off x="7684531" y="1021735"/>
          <a:ext cx="120811" cy="227143"/>
        </a:xfrm>
        <a:prstGeom prst="chevron">
          <a:avLst>
            <a:gd name="adj" fmla="val 9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AE1A48C-8A99-40EF-8101-45A66A6C5EF7}">
      <dsp:nvSpPr>
        <dsp:cNvPr id="0" name=""/>
        <dsp:cNvSpPr/>
      </dsp:nvSpPr>
      <dsp:spPr>
        <a:xfrm>
          <a:off x="5891511" y="561930"/>
          <a:ext cx="1096277" cy="1096277"/>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2542" tIns="42542" rIns="42542" bIns="42542" numCol="1" spcCol="1270" anchor="ctr" anchorCtr="0">
          <a:noAutofit/>
        </a:bodyPr>
        <a:lstStyle/>
        <a:p>
          <a:pPr lvl="0" algn="ctr" defTabSz="2133600">
            <a:lnSpc>
              <a:spcPct val="90000"/>
            </a:lnSpc>
            <a:spcBef>
              <a:spcPct val="0"/>
            </a:spcBef>
            <a:spcAft>
              <a:spcPct val="35000"/>
            </a:spcAft>
          </a:pPr>
          <a:r>
            <a:rPr lang="en-US" sz="4800" kern="1200"/>
            <a:t>3</a:t>
          </a:r>
        </a:p>
      </dsp:txBody>
      <dsp:txXfrm>
        <a:off x="6052057" y="722476"/>
        <a:ext cx="775185" cy="775185"/>
      </dsp:txXfrm>
    </dsp:sp>
    <dsp:sp modelId="{AD79AECB-A5CC-4FB9-B942-16C58E84EF6C}">
      <dsp:nvSpPr>
        <dsp:cNvPr id="0" name=""/>
        <dsp:cNvSpPr/>
      </dsp:nvSpPr>
      <dsp:spPr>
        <a:xfrm>
          <a:off x="5257800" y="1823824"/>
          <a:ext cx="2363699"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lvl="0" algn="l" defTabSz="622300">
            <a:lnSpc>
              <a:spcPct val="90000"/>
            </a:lnSpc>
            <a:spcBef>
              <a:spcPct val="0"/>
            </a:spcBef>
            <a:spcAft>
              <a:spcPct val="35000"/>
            </a:spcAft>
            <a:defRPr cap="all"/>
          </a:pPr>
          <a:r>
            <a:rPr lang="en-US" sz="1400" b="1" i="0" kern="1200" dirty="0"/>
            <a:t>Feature Engineering:</a:t>
          </a:r>
          <a:r>
            <a:rPr lang="en-US" sz="1400" b="0" i="0" kern="1200" dirty="0"/>
            <a:t> Creating new features or transforming existing ones to enhance the predictive power of the model.</a:t>
          </a:r>
          <a:endParaRPr lang="en-US" sz="1400" kern="1200" dirty="0"/>
        </a:p>
      </dsp:txBody>
      <dsp:txXfrm>
        <a:off x="5257800" y="2216944"/>
        <a:ext cx="2363699" cy="1572480"/>
      </dsp:txXfrm>
    </dsp:sp>
    <dsp:sp modelId="{98D4D33E-6DA2-469B-9116-7D372F8BF26F}">
      <dsp:nvSpPr>
        <dsp:cNvPr id="0" name=""/>
        <dsp:cNvSpPr/>
      </dsp:nvSpPr>
      <dsp:spPr>
        <a:xfrm>
          <a:off x="7884132" y="1110033"/>
          <a:ext cx="1181849" cy="72"/>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2A44155-F28F-411E-9F51-60EEADF45F9B}">
      <dsp:nvSpPr>
        <dsp:cNvPr id="0" name=""/>
        <dsp:cNvSpPr/>
      </dsp:nvSpPr>
      <dsp:spPr>
        <a:xfrm>
          <a:off x="8517843" y="561930"/>
          <a:ext cx="1096277" cy="109627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2542" tIns="42542" rIns="42542" bIns="42542" numCol="1" spcCol="1270" anchor="ctr" anchorCtr="0">
          <a:noAutofit/>
        </a:bodyPr>
        <a:lstStyle/>
        <a:p>
          <a:pPr lvl="0" algn="ctr" defTabSz="2133600">
            <a:lnSpc>
              <a:spcPct val="90000"/>
            </a:lnSpc>
            <a:spcBef>
              <a:spcPct val="0"/>
            </a:spcBef>
            <a:spcAft>
              <a:spcPct val="35000"/>
            </a:spcAft>
          </a:pPr>
          <a:r>
            <a:rPr lang="en-US" sz="4800" kern="1200"/>
            <a:t>4</a:t>
          </a:r>
        </a:p>
      </dsp:txBody>
      <dsp:txXfrm>
        <a:off x="8678389" y="722476"/>
        <a:ext cx="775185" cy="775185"/>
      </dsp:txXfrm>
    </dsp:sp>
    <dsp:sp modelId="{237A8E28-2537-48C6-A0C5-DF438E366686}">
      <dsp:nvSpPr>
        <dsp:cNvPr id="0" name=""/>
        <dsp:cNvSpPr/>
      </dsp:nvSpPr>
      <dsp:spPr>
        <a:xfrm>
          <a:off x="7884132" y="1823824"/>
          <a:ext cx="2363699"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lvl="0" algn="l" defTabSz="622300">
            <a:lnSpc>
              <a:spcPct val="90000"/>
            </a:lnSpc>
            <a:spcBef>
              <a:spcPct val="0"/>
            </a:spcBef>
            <a:spcAft>
              <a:spcPct val="35000"/>
            </a:spcAft>
            <a:defRPr cap="all"/>
          </a:pPr>
          <a:r>
            <a:rPr lang="en-US" sz="1400" b="1" i="0" kern="1200" dirty="0"/>
            <a:t>Data Splitting:</a:t>
          </a:r>
          <a:r>
            <a:rPr lang="en-US" sz="1400" b="0" i="0" kern="1200" dirty="0"/>
            <a:t> Partitioning the dataset into training and testing sets to evaluate the model's performance effectively.</a:t>
          </a:r>
          <a:endParaRPr lang="en-US" sz="1400" kern="1200" dirty="0"/>
        </a:p>
      </dsp:txBody>
      <dsp:txXfrm>
        <a:off x="7884132" y="2216944"/>
        <a:ext cx="2363699" cy="157248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A2681A-CBF7-5B2C-FEFA-8BF99F0B7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5CFF17E-7585-CAA5-45AF-A48DB11BF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1756442-F240-EC84-CC13-CEDA67B92D7B}"/>
              </a:ext>
            </a:extLst>
          </p:cNvPr>
          <p:cNvSpPr>
            <a:spLocks noGrp="1"/>
          </p:cNvSpPr>
          <p:nvPr>
            <p:ph type="dt" sz="half" idx="10"/>
          </p:nvPr>
        </p:nvSpPr>
        <p:spPr/>
        <p:txBody>
          <a:bodyPr/>
          <a:lstStyle/>
          <a:p>
            <a:fld id="{461F26DE-794C-4B45-B93D-9E45C4264497}" type="datetimeFigureOut">
              <a:rPr lang="en-US" smtClean="0"/>
              <a:t>4/7/2024</a:t>
            </a:fld>
            <a:endParaRPr lang="en-US"/>
          </a:p>
        </p:txBody>
      </p:sp>
      <p:sp>
        <p:nvSpPr>
          <p:cNvPr id="5" name="Footer Placeholder 4">
            <a:extLst>
              <a:ext uri="{FF2B5EF4-FFF2-40B4-BE49-F238E27FC236}">
                <a16:creationId xmlns:a16="http://schemas.microsoft.com/office/drawing/2014/main" xmlns="" id="{29D7F903-7FC0-233A-B4D9-5D0A13F36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FE51F-71F0-1A19-9ED6-A2909B5BE683}"/>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200750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A960FE-16CB-B8D0-A091-EB4F06C25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5C1E7A4-C841-5FCC-AA11-6899639DF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4A4898-BF0D-52A8-A95E-DCA1C672958D}"/>
              </a:ext>
            </a:extLst>
          </p:cNvPr>
          <p:cNvSpPr>
            <a:spLocks noGrp="1"/>
          </p:cNvSpPr>
          <p:nvPr>
            <p:ph type="dt" sz="half" idx="10"/>
          </p:nvPr>
        </p:nvSpPr>
        <p:spPr/>
        <p:txBody>
          <a:bodyPr/>
          <a:lstStyle/>
          <a:p>
            <a:fld id="{461F26DE-794C-4B45-B93D-9E45C4264497}" type="datetimeFigureOut">
              <a:rPr lang="en-US" smtClean="0"/>
              <a:t>4/7/2024</a:t>
            </a:fld>
            <a:endParaRPr lang="en-US"/>
          </a:p>
        </p:txBody>
      </p:sp>
      <p:sp>
        <p:nvSpPr>
          <p:cNvPr id="5" name="Footer Placeholder 4">
            <a:extLst>
              <a:ext uri="{FF2B5EF4-FFF2-40B4-BE49-F238E27FC236}">
                <a16:creationId xmlns:a16="http://schemas.microsoft.com/office/drawing/2014/main" xmlns="" id="{CA73C3B1-108D-CD18-56C6-3D37E5D59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38A2CA-6887-343C-202A-FAF5BD80D487}"/>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164284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1886EE4-653C-1C98-806A-BEF4CDBC2A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57569AC-B96C-6F22-A193-9A9F191458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4D6636A-ADDF-0F7F-1A84-C1FB3A5B8DDD}"/>
              </a:ext>
            </a:extLst>
          </p:cNvPr>
          <p:cNvSpPr>
            <a:spLocks noGrp="1"/>
          </p:cNvSpPr>
          <p:nvPr>
            <p:ph type="dt" sz="half" idx="10"/>
          </p:nvPr>
        </p:nvSpPr>
        <p:spPr/>
        <p:txBody>
          <a:bodyPr/>
          <a:lstStyle/>
          <a:p>
            <a:fld id="{461F26DE-794C-4B45-B93D-9E45C4264497}" type="datetimeFigureOut">
              <a:rPr lang="en-US" smtClean="0"/>
              <a:t>4/7/2024</a:t>
            </a:fld>
            <a:endParaRPr lang="en-US"/>
          </a:p>
        </p:txBody>
      </p:sp>
      <p:sp>
        <p:nvSpPr>
          <p:cNvPr id="5" name="Footer Placeholder 4">
            <a:extLst>
              <a:ext uri="{FF2B5EF4-FFF2-40B4-BE49-F238E27FC236}">
                <a16:creationId xmlns:a16="http://schemas.microsoft.com/office/drawing/2014/main" xmlns="" id="{944E1A62-B512-A33C-4EE8-409908710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19B7C43-42C5-3611-00B7-68C775917164}"/>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234983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943BDA-6C0C-E465-DDE3-854F25663F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4A720B7-C876-E89F-BE57-B9F3C38298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D619F4-73A3-E1E0-05E6-883AE9400300}"/>
              </a:ext>
            </a:extLst>
          </p:cNvPr>
          <p:cNvSpPr>
            <a:spLocks noGrp="1"/>
          </p:cNvSpPr>
          <p:nvPr>
            <p:ph type="dt" sz="half" idx="10"/>
          </p:nvPr>
        </p:nvSpPr>
        <p:spPr/>
        <p:txBody>
          <a:bodyPr/>
          <a:lstStyle/>
          <a:p>
            <a:fld id="{461F26DE-794C-4B45-B93D-9E45C4264497}" type="datetimeFigureOut">
              <a:rPr lang="en-US" smtClean="0"/>
              <a:t>4/7/2024</a:t>
            </a:fld>
            <a:endParaRPr lang="en-US"/>
          </a:p>
        </p:txBody>
      </p:sp>
      <p:sp>
        <p:nvSpPr>
          <p:cNvPr id="5" name="Footer Placeholder 4">
            <a:extLst>
              <a:ext uri="{FF2B5EF4-FFF2-40B4-BE49-F238E27FC236}">
                <a16:creationId xmlns:a16="http://schemas.microsoft.com/office/drawing/2014/main" xmlns="" id="{AAEFC6C8-C474-8436-6AA9-D20F0C60F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9D4F45-4D6B-58B8-5C46-E55EC98E4AE9}"/>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343793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ACAF2-2EEA-B726-01FB-CE9AAA6012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B2CE1B4-EB48-4A22-3C21-F22FA7020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A6A38C9-68C2-321C-3FF5-4C9CEE3A3D4A}"/>
              </a:ext>
            </a:extLst>
          </p:cNvPr>
          <p:cNvSpPr>
            <a:spLocks noGrp="1"/>
          </p:cNvSpPr>
          <p:nvPr>
            <p:ph type="dt" sz="half" idx="10"/>
          </p:nvPr>
        </p:nvSpPr>
        <p:spPr/>
        <p:txBody>
          <a:bodyPr/>
          <a:lstStyle/>
          <a:p>
            <a:fld id="{461F26DE-794C-4B45-B93D-9E45C4264497}" type="datetimeFigureOut">
              <a:rPr lang="en-US" smtClean="0"/>
              <a:t>4/7/2024</a:t>
            </a:fld>
            <a:endParaRPr lang="en-US"/>
          </a:p>
        </p:txBody>
      </p:sp>
      <p:sp>
        <p:nvSpPr>
          <p:cNvPr id="5" name="Footer Placeholder 4">
            <a:extLst>
              <a:ext uri="{FF2B5EF4-FFF2-40B4-BE49-F238E27FC236}">
                <a16:creationId xmlns:a16="http://schemas.microsoft.com/office/drawing/2014/main" xmlns="" id="{FFAD263E-0703-4EAC-2258-40E0E0C4D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00BBFE-71E9-4996-487F-107AFF40E8BE}"/>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84141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09605-C491-071E-8A6F-E088C0C0E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7BC8629-3EB9-5870-50BD-093B0D261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BBD4441-53F3-1DEB-FA50-038AB98472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8F3A4DA-FCD0-7225-0E44-1A463B164538}"/>
              </a:ext>
            </a:extLst>
          </p:cNvPr>
          <p:cNvSpPr>
            <a:spLocks noGrp="1"/>
          </p:cNvSpPr>
          <p:nvPr>
            <p:ph type="dt" sz="half" idx="10"/>
          </p:nvPr>
        </p:nvSpPr>
        <p:spPr/>
        <p:txBody>
          <a:bodyPr/>
          <a:lstStyle/>
          <a:p>
            <a:fld id="{461F26DE-794C-4B45-B93D-9E45C4264497}" type="datetimeFigureOut">
              <a:rPr lang="en-US" smtClean="0"/>
              <a:t>4/7/2024</a:t>
            </a:fld>
            <a:endParaRPr lang="en-US"/>
          </a:p>
        </p:txBody>
      </p:sp>
      <p:sp>
        <p:nvSpPr>
          <p:cNvPr id="6" name="Footer Placeholder 5">
            <a:extLst>
              <a:ext uri="{FF2B5EF4-FFF2-40B4-BE49-F238E27FC236}">
                <a16:creationId xmlns:a16="http://schemas.microsoft.com/office/drawing/2014/main" xmlns="" id="{5E8D1C2A-54FE-D928-15E7-759C4B0A4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CC5CDE2-800B-F5A9-4A30-46D6CFB581A5}"/>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337102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0B2EF-83DB-9620-BD03-8798747B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7A3F81D-1B54-E858-09F0-F31B02D92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3A43104-65B0-54EC-E06F-9EE5A3776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F58092D-7C08-18E3-DE7F-1C4E11E17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23E46D8-D9C7-796D-A182-65A70C3DE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8F0D7D0-296F-2CC6-6327-E96ECCB1C867}"/>
              </a:ext>
            </a:extLst>
          </p:cNvPr>
          <p:cNvSpPr>
            <a:spLocks noGrp="1"/>
          </p:cNvSpPr>
          <p:nvPr>
            <p:ph type="dt" sz="half" idx="10"/>
          </p:nvPr>
        </p:nvSpPr>
        <p:spPr/>
        <p:txBody>
          <a:bodyPr/>
          <a:lstStyle/>
          <a:p>
            <a:fld id="{461F26DE-794C-4B45-B93D-9E45C4264497}" type="datetimeFigureOut">
              <a:rPr lang="en-US" smtClean="0"/>
              <a:t>4/7/2024</a:t>
            </a:fld>
            <a:endParaRPr lang="en-US"/>
          </a:p>
        </p:txBody>
      </p:sp>
      <p:sp>
        <p:nvSpPr>
          <p:cNvPr id="8" name="Footer Placeholder 7">
            <a:extLst>
              <a:ext uri="{FF2B5EF4-FFF2-40B4-BE49-F238E27FC236}">
                <a16:creationId xmlns:a16="http://schemas.microsoft.com/office/drawing/2014/main" xmlns="" id="{05238A15-25FB-8717-9721-6E91008E82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78D23C6-CA92-8404-1254-15B2390E64E3}"/>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305907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AC8F10-1308-E932-13BB-5DA72B68CD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12C3216-7445-BA64-CC28-1FE33AC9011A}"/>
              </a:ext>
            </a:extLst>
          </p:cNvPr>
          <p:cNvSpPr>
            <a:spLocks noGrp="1"/>
          </p:cNvSpPr>
          <p:nvPr>
            <p:ph type="dt" sz="half" idx="10"/>
          </p:nvPr>
        </p:nvSpPr>
        <p:spPr/>
        <p:txBody>
          <a:bodyPr/>
          <a:lstStyle/>
          <a:p>
            <a:fld id="{461F26DE-794C-4B45-B93D-9E45C4264497}" type="datetimeFigureOut">
              <a:rPr lang="en-US" smtClean="0"/>
              <a:t>4/7/2024</a:t>
            </a:fld>
            <a:endParaRPr lang="en-US"/>
          </a:p>
        </p:txBody>
      </p:sp>
      <p:sp>
        <p:nvSpPr>
          <p:cNvPr id="4" name="Footer Placeholder 3">
            <a:extLst>
              <a:ext uri="{FF2B5EF4-FFF2-40B4-BE49-F238E27FC236}">
                <a16:creationId xmlns:a16="http://schemas.microsoft.com/office/drawing/2014/main" xmlns="" id="{CD3FAAB1-9DE1-85B5-9BA2-741DE409C6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F6FEE75-893B-A38B-B441-6214BF258D83}"/>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196369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0A16C75-BC53-3157-F43C-C4EFE125CB4C}"/>
              </a:ext>
            </a:extLst>
          </p:cNvPr>
          <p:cNvSpPr>
            <a:spLocks noGrp="1"/>
          </p:cNvSpPr>
          <p:nvPr>
            <p:ph type="dt" sz="half" idx="10"/>
          </p:nvPr>
        </p:nvSpPr>
        <p:spPr/>
        <p:txBody>
          <a:bodyPr/>
          <a:lstStyle/>
          <a:p>
            <a:fld id="{461F26DE-794C-4B45-B93D-9E45C4264497}" type="datetimeFigureOut">
              <a:rPr lang="en-US" smtClean="0"/>
              <a:t>4/7/2024</a:t>
            </a:fld>
            <a:endParaRPr lang="en-US"/>
          </a:p>
        </p:txBody>
      </p:sp>
      <p:sp>
        <p:nvSpPr>
          <p:cNvPr id="3" name="Footer Placeholder 2">
            <a:extLst>
              <a:ext uri="{FF2B5EF4-FFF2-40B4-BE49-F238E27FC236}">
                <a16:creationId xmlns:a16="http://schemas.microsoft.com/office/drawing/2014/main" xmlns="" id="{28ADC542-1CEA-3E10-042F-3D5A0BE84D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E34465F-AA3E-80AC-2BEB-6824E1B3894B}"/>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2916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FF47C-9355-4F58-0F34-9327A9C91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64217F9-E52D-B918-48E7-F2A56E5BF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68A3DC3-9423-6C0B-B263-84AE13667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1521B15-394D-5294-3834-7FCA25BACD3B}"/>
              </a:ext>
            </a:extLst>
          </p:cNvPr>
          <p:cNvSpPr>
            <a:spLocks noGrp="1"/>
          </p:cNvSpPr>
          <p:nvPr>
            <p:ph type="dt" sz="half" idx="10"/>
          </p:nvPr>
        </p:nvSpPr>
        <p:spPr/>
        <p:txBody>
          <a:bodyPr/>
          <a:lstStyle/>
          <a:p>
            <a:fld id="{461F26DE-794C-4B45-B93D-9E45C4264497}" type="datetimeFigureOut">
              <a:rPr lang="en-US" smtClean="0"/>
              <a:t>4/7/2024</a:t>
            </a:fld>
            <a:endParaRPr lang="en-US"/>
          </a:p>
        </p:txBody>
      </p:sp>
      <p:sp>
        <p:nvSpPr>
          <p:cNvPr id="6" name="Footer Placeholder 5">
            <a:extLst>
              <a:ext uri="{FF2B5EF4-FFF2-40B4-BE49-F238E27FC236}">
                <a16:creationId xmlns:a16="http://schemas.microsoft.com/office/drawing/2014/main" xmlns="" id="{A9A4F453-5A36-7471-22D5-C2951F7CF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1DDEFF5-45DF-CD16-944F-F3D7A92A0365}"/>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333819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074C02-318D-89FB-7830-B093C8025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039AC3E-B4BE-4AFA-D98F-813A2B505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21140E6-5B0F-B36A-FAFA-5DCCB4868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85F17F1-3FD0-AD68-9C9B-9B9510CB71BB}"/>
              </a:ext>
            </a:extLst>
          </p:cNvPr>
          <p:cNvSpPr>
            <a:spLocks noGrp="1"/>
          </p:cNvSpPr>
          <p:nvPr>
            <p:ph type="dt" sz="half" idx="10"/>
          </p:nvPr>
        </p:nvSpPr>
        <p:spPr/>
        <p:txBody>
          <a:bodyPr/>
          <a:lstStyle/>
          <a:p>
            <a:fld id="{461F26DE-794C-4B45-B93D-9E45C4264497}" type="datetimeFigureOut">
              <a:rPr lang="en-US" smtClean="0"/>
              <a:t>4/7/2024</a:t>
            </a:fld>
            <a:endParaRPr lang="en-US"/>
          </a:p>
        </p:txBody>
      </p:sp>
      <p:sp>
        <p:nvSpPr>
          <p:cNvPr id="6" name="Footer Placeholder 5">
            <a:extLst>
              <a:ext uri="{FF2B5EF4-FFF2-40B4-BE49-F238E27FC236}">
                <a16:creationId xmlns:a16="http://schemas.microsoft.com/office/drawing/2014/main" xmlns="" id="{1D400B43-29F5-E8F5-D0D3-B3CED2A37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3976155-FC14-674D-7A45-27C67F4F5AFD}"/>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223812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A12A79-CAFF-E9DF-4162-9D26CD25D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95BB8A3-3F96-ECDB-0653-91B71E94A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2140713-3FE4-CAEA-B9F2-4D65B46AF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F26DE-794C-4B45-B93D-9E45C4264497}" type="datetimeFigureOut">
              <a:rPr lang="en-US" smtClean="0"/>
              <a:t>4/7/2024</a:t>
            </a:fld>
            <a:endParaRPr lang="en-US"/>
          </a:p>
        </p:txBody>
      </p:sp>
      <p:sp>
        <p:nvSpPr>
          <p:cNvPr id="5" name="Footer Placeholder 4">
            <a:extLst>
              <a:ext uri="{FF2B5EF4-FFF2-40B4-BE49-F238E27FC236}">
                <a16:creationId xmlns:a16="http://schemas.microsoft.com/office/drawing/2014/main" xmlns="" id="{DE059E05-E392-FE8E-C398-B8BF5FAA12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3D80BD5-71EF-107F-E183-094E227CD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FA5F5-04FB-40C1-8A0A-93C271FBBA37}" type="slidenum">
              <a:rPr lang="en-US" smtClean="0"/>
              <a:t>‹#›</a:t>
            </a:fld>
            <a:endParaRPr lang="en-US"/>
          </a:p>
        </p:txBody>
      </p:sp>
    </p:spTree>
    <p:extLst>
      <p:ext uri="{BB962C8B-B14F-4D97-AF65-F5344CB8AC3E}">
        <p14:creationId xmlns:p14="http://schemas.microsoft.com/office/powerpoint/2010/main" val="2334716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amritaagarwalblog.wordpress.com/wp-content/uploads/2017/10/loan-repayment.jpg?w=702&amp;h=336&amp;crop=1"/>
          <p:cNvPicPr>
            <a:picLocks noChangeAspect="1" noChangeArrowheads="1"/>
          </p:cNvPicPr>
          <p:nvPr/>
        </p:nvPicPr>
        <p:blipFill rotWithShape="1">
          <a:blip r:embed="rId2">
            <a:extLst>
              <a:ext uri="{28A0092B-C50C-407E-A947-70E740481C1C}">
                <a14:useLocalDpi xmlns:a14="http://schemas.microsoft.com/office/drawing/2010/main" val="0"/>
              </a:ext>
            </a:extLst>
          </a:blip>
          <a:srcRect r="1491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xmlns="" id="{5FB65D98-502D-2947-BF5D-8659500ED768}"/>
              </a:ext>
            </a:extLst>
          </p:cNvPr>
          <p:cNvSpPr>
            <a:spLocks noGrp="1"/>
          </p:cNvSpPr>
          <p:nvPr>
            <p:ph type="subTitle" idx="1"/>
          </p:nvPr>
        </p:nvSpPr>
        <p:spPr>
          <a:xfrm>
            <a:off x="4248867" y="4764375"/>
            <a:ext cx="1938836" cy="421580"/>
          </a:xfrm>
          <a:effectLst>
            <a:outerShdw blurRad="50800" dist="38100" dir="2700000" algn="tl" rotWithShape="0">
              <a:prstClr val="black">
                <a:alpha val="40000"/>
              </a:prstClr>
            </a:outerShdw>
          </a:effectLst>
        </p:spPr>
        <p:txBody>
          <a:bodyPr>
            <a:normAutofit/>
          </a:bodyPr>
          <a:lstStyle/>
          <a:p>
            <a:r>
              <a:rPr lang="en-US" dirty="0" smtClean="0">
                <a:latin typeface="Bahnschrift" pitchFamily="34" charset="0"/>
              </a:rPr>
              <a:t>PREDICTION</a:t>
            </a:r>
            <a:endParaRPr lang="en-US" dirty="0">
              <a:latin typeface="Bahnschrift" pitchFamily="34" charset="0"/>
            </a:endParaRPr>
          </a:p>
        </p:txBody>
      </p:sp>
    </p:spTree>
    <p:extLst>
      <p:ext uri="{BB962C8B-B14F-4D97-AF65-F5344CB8AC3E}">
        <p14:creationId xmlns:p14="http://schemas.microsoft.com/office/powerpoint/2010/main" val="168476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xmlns="" id="{9427AF5F-9A0E-42B7-A252-FD64C9885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EB4C227-F90F-DEB1-1B1A-198B2190BF7D}"/>
              </a:ext>
            </a:extLst>
          </p:cNvPr>
          <p:cNvSpPr>
            <a:spLocks noGrp="1"/>
          </p:cNvSpPr>
          <p:nvPr>
            <p:ph type="title"/>
          </p:nvPr>
        </p:nvSpPr>
        <p:spPr>
          <a:xfrm>
            <a:off x="838200" y="365125"/>
            <a:ext cx="10515600" cy="675399"/>
          </a:xfrm>
        </p:spPr>
        <p:txBody>
          <a:bodyPr>
            <a:normAutofit/>
          </a:bodyPr>
          <a:lstStyle/>
          <a:p>
            <a:r>
              <a:rPr lang="en-US" sz="4000" b="1" i="0" dirty="0">
                <a:effectLst/>
                <a:latin typeface="Söhne"/>
              </a:rPr>
              <a:t>Models</a:t>
            </a:r>
            <a:r>
              <a:rPr lang="en-US" sz="4000" b="1" i="0" dirty="0" smtClean="0">
                <a:effectLst/>
                <a:latin typeface="Söhne"/>
              </a:rPr>
              <a:t>:</a:t>
            </a:r>
            <a:endParaRPr lang="en-US" sz="4000" dirty="0"/>
          </a:p>
        </p:txBody>
      </p:sp>
      <p:sp>
        <p:nvSpPr>
          <p:cNvPr id="3" name="Content Placeholder 2">
            <a:extLst>
              <a:ext uri="{FF2B5EF4-FFF2-40B4-BE49-F238E27FC236}">
                <a16:creationId xmlns:a16="http://schemas.microsoft.com/office/drawing/2014/main" xmlns="" id="{BDF7BD26-7486-BFE2-2459-ECF91833D25E}"/>
              </a:ext>
            </a:extLst>
          </p:cNvPr>
          <p:cNvSpPr>
            <a:spLocks noGrp="1"/>
          </p:cNvSpPr>
          <p:nvPr>
            <p:ph idx="1"/>
          </p:nvPr>
        </p:nvSpPr>
        <p:spPr>
          <a:xfrm>
            <a:off x="838199" y="1245477"/>
            <a:ext cx="10434146" cy="1623847"/>
          </a:xfrm>
        </p:spPr>
        <p:txBody>
          <a:bodyPr>
            <a:normAutofit/>
          </a:bodyPr>
          <a:lstStyle/>
          <a:p>
            <a:pPr marL="0" indent="0">
              <a:buNone/>
            </a:pPr>
            <a:r>
              <a:rPr lang="en-US" sz="2000" b="1" dirty="0" smtClean="0">
                <a:latin typeface="Söhne"/>
              </a:rPr>
              <a:t>ADABOOST</a:t>
            </a:r>
          </a:p>
          <a:p>
            <a:pPr marL="0" indent="0">
              <a:buNone/>
            </a:pPr>
            <a:r>
              <a:rPr lang="en-US" sz="2000" b="1" i="0" dirty="0" smtClean="0">
                <a:effectLst/>
                <a:latin typeface="Söhne"/>
              </a:rPr>
              <a:t>- </a:t>
            </a:r>
            <a:r>
              <a:rPr lang="en-GB" sz="2000" dirty="0" err="1"/>
              <a:t>Adaboost</a:t>
            </a:r>
            <a:r>
              <a:rPr lang="en-GB" sz="2000" dirty="0"/>
              <a:t> is an ensemble learning technique used to improve the predictive accuracy of any given model by combining multiple “weak” learners. </a:t>
            </a:r>
            <a:r>
              <a:rPr lang="en-GB" sz="2000" dirty="0" err="1"/>
              <a:t>Adaboost</a:t>
            </a:r>
            <a:r>
              <a:rPr lang="en-GB" sz="2000" dirty="0"/>
              <a:t> works by weighting incorrectly classified instances more heavily so that the subsequent weak learners focus more on the difficult cases</a:t>
            </a:r>
            <a:r>
              <a:rPr lang="en-GB" sz="2000" dirty="0" smtClean="0"/>
              <a:t>.</a:t>
            </a:r>
            <a:endParaRPr lang="en-US" sz="2000" b="1" i="0" dirty="0" smtClean="0">
              <a:effectLst/>
              <a:latin typeface="Söhne"/>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3370"/>
          <a:stretch/>
        </p:blipFill>
        <p:spPr>
          <a:xfrm>
            <a:off x="870277" y="2697714"/>
            <a:ext cx="6282740" cy="3372010"/>
          </a:xfrm>
          <a:prstGeom prst="rect">
            <a:avLst/>
          </a:prstGeom>
        </p:spPr>
      </p:pic>
      <p:sp>
        <p:nvSpPr>
          <p:cNvPr id="6" name="AutoShape 2"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9" name="Picture 11" descr="C:\Users\DEBABRATA\Download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058" y="2885973"/>
            <a:ext cx="3723768" cy="3041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73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xmlns="" id="{9427AF5F-9A0E-42B7-A252-FD64C9885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EA9E302-FBAC-E7D4-4BAB-003CFC2E5DFA}"/>
              </a:ext>
            </a:extLst>
          </p:cNvPr>
          <p:cNvSpPr>
            <a:spLocks noGrp="1"/>
          </p:cNvSpPr>
          <p:nvPr>
            <p:ph type="title"/>
          </p:nvPr>
        </p:nvSpPr>
        <p:spPr>
          <a:xfrm>
            <a:off x="838200" y="365125"/>
            <a:ext cx="10515600" cy="1306443"/>
          </a:xfrm>
        </p:spPr>
        <p:txBody>
          <a:bodyPr>
            <a:normAutofit/>
          </a:bodyPr>
          <a:lstStyle/>
          <a:p>
            <a:r>
              <a:rPr lang="en-US" sz="4000" b="1" i="0" dirty="0" err="1" smtClean="0">
                <a:effectLst/>
                <a:latin typeface="Söhne"/>
              </a:rPr>
              <a:t>Hyperparameter</a:t>
            </a:r>
            <a:r>
              <a:rPr lang="en-US" sz="4000" b="1" i="0" dirty="0" smtClean="0">
                <a:effectLst/>
                <a:latin typeface="Söhne"/>
              </a:rPr>
              <a:t> Tuning:</a:t>
            </a:r>
            <a:endParaRPr lang="en-US" sz="4000" dirty="0"/>
          </a:p>
        </p:txBody>
      </p:sp>
      <p:sp>
        <p:nvSpPr>
          <p:cNvPr id="3" name="Content Placeholder 2">
            <a:extLst>
              <a:ext uri="{FF2B5EF4-FFF2-40B4-BE49-F238E27FC236}">
                <a16:creationId xmlns:a16="http://schemas.microsoft.com/office/drawing/2014/main" xmlns="" id="{B6FEC3F6-4884-F56E-7216-108E19724A57}"/>
              </a:ext>
            </a:extLst>
          </p:cNvPr>
          <p:cNvSpPr>
            <a:spLocks noGrp="1"/>
          </p:cNvSpPr>
          <p:nvPr>
            <p:ph idx="1"/>
          </p:nvPr>
        </p:nvSpPr>
        <p:spPr>
          <a:xfrm>
            <a:off x="838200" y="1573369"/>
            <a:ext cx="10402614" cy="2730609"/>
          </a:xfrm>
        </p:spPr>
        <p:txBody>
          <a:bodyPr>
            <a:noAutofit/>
          </a:bodyPr>
          <a:lstStyle/>
          <a:p>
            <a:r>
              <a:rPr lang="en-GB" sz="1800" dirty="0"/>
              <a:t>Overall, </a:t>
            </a:r>
            <a:r>
              <a:rPr lang="en-GB" sz="1800" b="1" dirty="0" err="1"/>
              <a:t>XGBoost</a:t>
            </a:r>
            <a:r>
              <a:rPr lang="en-GB" sz="1800" dirty="0"/>
              <a:t> and </a:t>
            </a:r>
            <a:r>
              <a:rPr lang="en-GB" sz="1800" b="1" dirty="0" err="1"/>
              <a:t>AdaBoost</a:t>
            </a:r>
            <a:r>
              <a:rPr lang="en-GB" sz="1800" dirty="0"/>
              <a:t> has emerged as the most suitable models for predicting loan repayment </a:t>
            </a:r>
            <a:r>
              <a:rPr lang="en-GB" sz="1800" dirty="0" err="1" smtClean="0"/>
              <a:t>behavior</a:t>
            </a:r>
            <a:r>
              <a:rPr lang="en-GB" sz="1800" dirty="0" smtClean="0"/>
              <a:t> </a:t>
            </a:r>
            <a:r>
              <a:rPr lang="en-GB" sz="1800" dirty="0"/>
              <a:t>based on the given dataset. </a:t>
            </a:r>
            <a:endParaRPr lang="en-GB" sz="1800" dirty="0" smtClean="0"/>
          </a:p>
          <a:p>
            <a:r>
              <a:rPr lang="en-GB" sz="1800" dirty="0" smtClean="0"/>
              <a:t>Further we applied </a:t>
            </a:r>
            <a:r>
              <a:rPr lang="en-GB" sz="1800" b="1" dirty="0" err="1" smtClean="0"/>
              <a:t>hyperparameter</a:t>
            </a:r>
            <a:r>
              <a:rPr lang="en-GB" sz="1800" dirty="0" smtClean="0"/>
              <a:t> </a:t>
            </a:r>
            <a:r>
              <a:rPr lang="en-GB" sz="1800" b="1" dirty="0" smtClean="0"/>
              <a:t>tuning</a:t>
            </a:r>
            <a:r>
              <a:rPr lang="en-GB" sz="1800" dirty="0" smtClean="0"/>
              <a:t> using </a:t>
            </a:r>
            <a:r>
              <a:rPr lang="en-IN" sz="1800" b="1" dirty="0" err="1" smtClean="0"/>
              <a:t>StratifiedKFold</a:t>
            </a:r>
            <a:r>
              <a:rPr lang="en-IN" sz="1800" dirty="0" smtClean="0"/>
              <a:t>.</a:t>
            </a:r>
          </a:p>
          <a:p>
            <a:r>
              <a:rPr lang="en-GB" sz="1800" b="1" dirty="0"/>
              <a:t>Stratified </a:t>
            </a:r>
            <a:r>
              <a:rPr lang="en-GB" sz="1800" b="1" dirty="0" err="1"/>
              <a:t>kfold</a:t>
            </a:r>
            <a:r>
              <a:rPr lang="en-GB" sz="1800" b="1" dirty="0"/>
              <a:t> cross validation</a:t>
            </a:r>
            <a:r>
              <a:rPr lang="en-GB" sz="1800" dirty="0"/>
              <a:t> is an extension of regular </a:t>
            </a:r>
            <a:r>
              <a:rPr lang="en-GB" sz="1800" dirty="0" err="1"/>
              <a:t>kfold</a:t>
            </a:r>
            <a:r>
              <a:rPr lang="en-GB" sz="1800" dirty="0"/>
              <a:t> cross validation but specifically for classification problems where rather than the splits being completely random, the ratio between the target classes is the same in each fold as it is in the full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243" y="3767226"/>
            <a:ext cx="9918246" cy="2192173"/>
          </a:xfrm>
          <a:prstGeom prst="rect">
            <a:avLst/>
          </a:prstGeom>
        </p:spPr>
      </p:pic>
    </p:spTree>
    <p:extLst>
      <p:ext uri="{BB962C8B-B14F-4D97-AF65-F5344CB8AC3E}">
        <p14:creationId xmlns:p14="http://schemas.microsoft.com/office/powerpoint/2010/main" val="3660977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56E9B3E6-E277-4D68-BA48-9CB43FFBD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01872C-5188-1626-0BEE-439014D9DE4B}"/>
              </a:ext>
            </a:extLst>
          </p:cNvPr>
          <p:cNvSpPr>
            <a:spLocks noGrp="1"/>
          </p:cNvSpPr>
          <p:nvPr>
            <p:ph type="title"/>
          </p:nvPr>
        </p:nvSpPr>
        <p:spPr>
          <a:xfrm>
            <a:off x="782379" y="388992"/>
            <a:ext cx="10173010" cy="1554480"/>
          </a:xfrm>
        </p:spPr>
        <p:txBody>
          <a:bodyPr anchor="ctr">
            <a:normAutofit/>
          </a:bodyPr>
          <a:lstStyle/>
          <a:p>
            <a:r>
              <a:rPr lang="en-US" sz="4000" b="1" dirty="0">
                <a:latin typeface="Söhne"/>
              </a:rPr>
              <a:t>Conclusion: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073" y="1657833"/>
            <a:ext cx="9449853" cy="432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79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9427AF5F-9A0E-42B7-A252-FD64C9885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DC40565-5A22-0169-B8CF-04006DE06E0C}"/>
              </a:ext>
            </a:extLst>
          </p:cNvPr>
          <p:cNvSpPr>
            <a:spLocks noGrp="1"/>
          </p:cNvSpPr>
          <p:nvPr>
            <p:ph type="title"/>
          </p:nvPr>
        </p:nvSpPr>
        <p:spPr>
          <a:xfrm>
            <a:off x="838200" y="365125"/>
            <a:ext cx="10515600" cy="1306443"/>
          </a:xfrm>
        </p:spPr>
        <p:txBody>
          <a:bodyPr>
            <a:normAutofit/>
          </a:bodyPr>
          <a:lstStyle/>
          <a:p>
            <a:r>
              <a:rPr lang="en-US" sz="4000" b="1" i="0" dirty="0">
                <a:effectLst/>
                <a:latin typeface="Söhne"/>
              </a:rPr>
              <a:t>Overview:</a:t>
            </a:r>
            <a:endParaRPr lang="en-US" sz="4000" dirty="0"/>
          </a:p>
        </p:txBody>
      </p:sp>
      <p:sp>
        <p:nvSpPr>
          <p:cNvPr id="3" name="Content Placeholder 2">
            <a:extLst>
              <a:ext uri="{FF2B5EF4-FFF2-40B4-BE49-F238E27FC236}">
                <a16:creationId xmlns:a16="http://schemas.microsoft.com/office/drawing/2014/main" xmlns="" id="{33001337-2481-E6A8-D401-AE3A8B410E40}"/>
              </a:ext>
            </a:extLst>
          </p:cNvPr>
          <p:cNvSpPr>
            <a:spLocks noGrp="1"/>
          </p:cNvSpPr>
          <p:nvPr>
            <p:ph idx="1"/>
          </p:nvPr>
        </p:nvSpPr>
        <p:spPr>
          <a:xfrm>
            <a:off x="838199" y="1872570"/>
            <a:ext cx="4183744" cy="3510877"/>
          </a:xfrm>
        </p:spPr>
        <p:txBody>
          <a:bodyPr>
            <a:normAutofit/>
          </a:bodyPr>
          <a:lstStyle/>
          <a:p>
            <a:r>
              <a:rPr lang="en-US" sz="2000" dirty="0"/>
              <a:t>Welcome to the presentation on Loan Repayment Prediction, </a:t>
            </a:r>
            <a:r>
              <a:rPr lang="en-US" sz="2000" b="0" i="0" dirty="0">
                <a:effectLst/>
              </a:rPr>
              <a:t>where we explore the application of machine learning techniques to forecast the likelihood of borrowers repaying their loans on time. In today's financial landscape, accurate prediction of loan repayment is paramount for lending institutions to manage risks effectively and ensure sustainable operations.</a:t>
            </a:r>
            <a:endParaRPr lang="en-US" sz="2000" dirty="0"/>
          </a:p>
        </p:txBody>
      </p:sp>
      <p:pic>
        <p:nvPicPr>
          <p:cNvPr id="5122" name="Picture 2" descr="Top 20 Best Loan Brokers In India 2023 - Inventiv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5015" y="1872570"/>
            <a:ext cx="5448127" cy="340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637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5">
            <a:extLst>
              <a:ext uri="{FF2B5EF4-FFF2-40B4-BE49-F238E27FC236}">
                <a16:creationId xmlns:a16="http://schemas.microsoft.com/office/drawing/2014/main" xmlns="" id="{9427AF5F-9A0E-42B7-A252-FD64C9885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CE9CB5B-0F6C-72C5-A527-1F4B0FEB663D}"/>
              </a:ext>
            </a:extLst>
          </p:cNvPr>
          <p:cNvSpPr>
            <a:spLocks noGrp="1"/>
          </p:cNvSpPr>
          <p:nvPr>
            <p:ph type="title"/>
          </p:nvPr>
        </p:nvSpPr>
        <p:spPr>
          <a:xfrm>
            <a:off x="838200" y="365125"/>
            <a:ext cx="10515600" cy="1306443"/>
          </a:xfrm>
        </p:spPr>
        <p:txBody>
          <a:bodyPr>
            <a:normAutofit/>
          </a:bodyPr>
          <a:lstStyle/>
          <a:p>
            <a:r>
              <a:rPr lang="en-US" sz="4000" b="1" i="0">
                <a:effectLst/>
                <a:latin typeface="Söhne"/>
              </a:rPr>
              <a:t>Objective:</a:t>
            </a:r>
            <a:endParaRPr lang="en-US" sz="4000"/>
          </a:p>
        </p:txBody>
      </p:sp>
      <p:sp>
        <p:nvSpPr>
          <p:cNvPr id="3" name="Content Placeholder 2">
            <a:extLst>
              <a:ext uri="{FF2B5EF4-FFF2-40B4-BE49-F238E27FC236}">
                <a16:creationId xmlns:a16="http://schemas.microsoft.com/office/drawing/2014/main" xmlns="" id="{2E47F7C7-3B5D-1F93-030F-D41784CE76EF}"/>
              </a:ext>
            </a:extLst>
          </p:cNvPr>
          <p:cNvSpPr>
            <a:spLocks noGrp="1"/>
          </p:cNvSpPr>
          <p:nvPr>
            <p:ph idx="1"/>
          </p:nvPr>
        </p:nvSpPr>
        <p:spPr>
          <a:xfrm>
            <a:off x="869730" y="2308059"/>
            <a:ext cx="10686393" cy="2115754"/>
          </a:xfrm>
        </p:spPr>
        <p:txBody>
          <a:bodyPr>
            <a:normAutofit/>
          </a:bodyPr>
          <a:lstStyle/>
          <a:p>
            <a:r>
              <a:rPr lang="en-US" sz="2000" b="0" i="0" dirty="0">
                <a:effectLst/>
                <a:latin typeface="Söhne"/>
              </a:rPr>
              <a:t>Throughout this presentation, we will delve into the methodology, findings, and implications of our loan repayment prediction model. We'll provide insights into the dataset used, the machine learning algorithms employed, key performance metrics, and the practical applications of predictive modeling in lending practices. Our aim is to showcase the significance of predictive analytics in facilitating more efficient and equitable lending processes.</a:t>
            </a:r>
            <a:r>
              <a:rPr lang="en-US" sz="2000" dirty="0"/>
              <a:t/>
            </a:r>
            <a:br>
              <a:rPr lang="en-US" sz="2000" dirty="0"/>
            </a:br>
            <a:endParaRPr lang="en-US" sz="2000" dirty="0"/>
          </a:p>
        </p:txBody>
      </p:sp>
    </p:spTree>
    <p:extLst>
      <p:ext uri="{BB962C8B-B14F-4D97-AF65-F5344CB8AC3E}">
        <p14:creationId xmlns:p14="http://schemas.microsoft.com/office/powerpoint/2010/main" val="258293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9427AF5F-9A0E-42B7-A252-FD64C9885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xmlns="" id="{7EA7A07B-8401-C9BA-A5B1-6B02C66ED87A}"/>
              </a:ext>
            </a:extLst>
          </p:cNvPr>
          <p:cNvSpPr>
            <a:spLocks noGrp="1"/>
          </p:cNvSpPr>
          <p:nvPr>
            <p:ph type="title"/>
          </p:nvPr>
        </p:nvSpPr>
        <p:spPr>
          <a:xfrm>
            <a:off x="838200" y="365125"/>
            <a:ext cx="10515600" cy="1306443"/>
          </a:xfrm>
        </p:spPr>
        <p:txBody>
          <a:bodyPr>
            <a:normAutofit/>
          </a:bodyPr>
          <a:lstStyle/>
          <a:p>
            <a:r>
              <a:rPr lang="en-US" sz="4000" b="1" i="0">
                <a:effectLst/>
                <a:latin typeface="Söhne"/>
              </a:rPr>
              <a:t>Dataset Description:</a:t>
            </a:r>
            <a:endParaRPr lang="en-US" sz="4000"/>
          </a:p>
        </p:txBody>
      </p:sp>
      <p:sp>
        <p:nvSpPr>
          <p:cNvPr id="3" name="Content Placeholder 2">
            <a:extLst>
              <a:ext uri="{FF2B5EF4-FFF2-40B4-BE49-F238E27FC236}">
                <a16:creationId xmlns:a16="http://schemas.microsoft.com/office/drawing/2014/main" xmlns="" id="{162495B4-2222-B38B-B789-4342FF43C699}"/>
              </a:ext>
            </a:extLst>
          </p:cNvPr>
          <p:cNvSpPr>
            <a:spLocks noGrp="1"/>
          </p:cNvSpPr>
          <p:nvPr>
            <p:ph idx="1"/>
          </p:nvPr>
        </p:nvSpPr>
        <p:spPr>
          <a:xfrm>
            <a:off x="838200" y="1825625"/>
            <a:ext cx="3513083" cy="4303464"/>
          </a:xfrm>
        </p:spPr>
        <p:txBody>
          <a:bodyPr>
            <a:normAutofit/>
          </a:bodyPr>
          <a:lstStyle/>
          <a:p>
            <a:r>
              <a:rPr lang="en-US" sz="1800" b="0" i="0" dirty="0">
                <a:effectLst/>
                <a:latin typeface="Söhne"/>
              </a:rPr>
              <a:t>The analysis in this presentation is based on a comprehensive loan records dataset, encompassing various attributes related to borrowers and their loan profiles. The dataset includes features such as loan amount, loan term, interest rate, employment status, FICO credit score, and other relevant financial indicators.</a:t>
            </a:r>
            <a:endParaRPr lang="en-US" sz="1800"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43379"/>
          <a:stretch/>
        </p:blipFill>
        <p:spPr>
          <a:xfrm>
            <a:off x="4479473" y="1551835"/>
            <a:ext cx="7056419" cy="4406817"/>
          </a:xfrm>
          <a:prstGeom prst="rect">
            <a:avLst/>
          </a:prstGeom>
        </p:spPr>
      </p:pic>
    </p:spTree>
    <p:extLst>
      <p:ext uri="{BB962C8B-B14F-4D97-AF65-F5344CB8AC3E}">
        <p14:creationId xmlns:p14="http://schemas.microsoft.com/office/powerpoint/2010/main" val="2820690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9427AF5F-9A0E-42B7-A252-FD64C9885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xmlns="" id="{7EA7A07B-8401-C9BA-A5B1-6B02C66ED87A}"/>
              </a:ext>
            </a:extLst>
          </p:cNvPr>
          <p:cNvSpPr>
            <a:spLocks noGrp="1"/>
          </p:cNvSpPr>
          <p:nvPr>
            <p:ph type="title"/>
          </p:nvPr>
        </p:nvSpPr>
        <p:spPr>
          <a:xfrm>
            <a:off x="838200" y="365125"/>
            <a:ext cx="10515600" cy="1306443"/>
          </a:xfrm>
        </p:spPr>
        <p:txBody>
          <a:bodyPr>
            <a:normAutofit/>
          </a:bodyPr>
          <a:lstStyle/>
          <a:p>
            <a:r>
              <a:rPr lang="en-US" sz="4000" b="1" i="0">
                <a:effectLst/>
                <a:latin typeface="Söhne"/>
              </a:rPr>
              <a:t>Dataset Description:</a:t>
            </a:r>
            <a:endParaRPr lang="en-US" sz="4000"/>
          </a:p>
        </p:txBody>
      </p:sp>
      <p:sp>
        <p:nvSpPr>
          <p:cNvPr id="3" name="Content Placeholder 2">
            <a:extLst>
              <a:ext uri="{FF2B5EF4-FFF2-40B4-BE49-F238E27FC236}">
                <a16:creationId xmlns:a16="http://schemas.microsoft.com/office/drawing/2014/main" xmlns="" id="{162495B4-2222-B38B-B789-4342FF43C699}"/>
              </a:ext>
            </a:extLst>
          </p:cNvPr>
          <p:cNvSpPr>
            <a:spLocks noGrp="1"/>
          </p:cNvSpPr>
          <p:nvPr>
            <p:ph idx="1"/>
          </p:nvPr>
        </p:nvSpPr>
        <p:spPr>
          <a:xfrm>
            <a:off x="838200" y="1825625"/>
            <a:ext cx="3513083" cy="4303464"/>
          </a:xfrm>
        </p:spPr>
        <p:txBody>
          <a:bodyPr>
            <a:normAutofit/>
          </a:bodyPr>
          <a:lstStyle/>
          <a:p>
            <a:r>
              <a:rPr lang="en-US" sz="1800" b="0" i="0" dirty="0">
                <a:effectLst/>
                <a:latin typeface="Söhne"/>
              </a:rPr>
              <a:t>The analysis in this presentation is based on a comprehensive loan records dataset, encompassing various attributes related to borrowers and their loan profiles. The dataset includes features such as loan amount, loan term, interest rate, employment status, FICO credit score, and other relevant financial indicators.</a:t>
            </a:r>
            <a:endParaRPr lang="en-US" sz="1800"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5850"/>
          <a:stretch/>
        </p:blipFill>
        <p:spPr>
          <a:xfrm>
            <a:off x="4353349" y="1600553"/>
            <a:ext cx="7056419" cy="34361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7448" y="4974826"/>
            <a:ext cx="6911067" cy="921476"/>
          </a:xfrm>
          <a:prstGeom prst="rect">
            <a:avLst/>
          </a:prstGeom>
        </p:spPr>
      </p:pic>
    </p:spTree>
    <p:extLst>
      <p:ext uri="{BB962C8B-B14F-4D97-AF65-F5344CB8AC3E}">
        <p14:creationId xmlns:p14="http://schemas.microsoft.com/office/powerpoint/2010/main" val="2837498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77ECB-A504-9A7E-7DFF-3B66B7A8D17E}"/>
              </a:ext>
            </a:extLst>
          </p:cNvPr>
          <p:cNvSpPr>
            <a:spLocks noGrp="1"/>
          </p:cNvSpPr>
          <p:nvPr>
            <p:ph type="title"/>
          </p:nvPr>
        </p:nvSpPr>
        <p:spPr>
          <a:xfrm>
            <a:off x="838200" y="365125"/>
            <a:ext cx="10515600" cy="1325563"/>
          </a:xfrm>
        </p:spPr>
        <p:txBody>
          <a:bodyPr>
            <a:normAutofit/>
          </a:bodyPr>
          <a:lstStyle/>
          <a:p>
            <a:r>
              <a:rPr lang="en-US" sz="1800" b="1" i="0">
                <a:effectLst/>
                <a:latin typeface="Söhne"/>
              </a:rPr>
              <a:t/>
            </a:r>
            <a:br>
              <a:rPr lang="en-US" sz="1800" b="1" i="0">
                <a:effectLst/>
                <a:latin typeface="Söhne"/>
              </a:rPr>
            </a:br>
            <a:r>
              <a:rPr lang="en-US" sz="1800" b="1" i="0">
                <a:effectLst/>
                <a:latin typeface="Söhne"/>
              </a:rPr>
              <a:t>Preprocessing Steps: </a:t>
            </a:r>
            <a:r>
              <a:rPr lang="en-US" sz="1800" b="0" i="0">
                <a:effectLst/>
                <a:latin typeface="Söhne"/>
              </a:rPr>
              <a:t>Prior to model development, the dataset underwent rigorous preprocessing to ensure data quality and model robustness. This preprocessing involved steps such as:</a:t>
            </a:r>
            <a:br>
              <a:rPr lang="en-US" sz="1800" b="0" i="0">
                <a:effectLst/>
                <a:latin typeface="Söhne"/>
              </a:rPr>
            </a:br>
            <a:endParaRPr lang="en-US" sz="1800"/>
          </a:p>
        </p:txBody>
      </p:sp>
      <p:graphicFrame>
        <p:nvGraphicFramePr>
          <p:cNvPr id="18" name="Content Placeholder 2">
            <a:extLst>
              <a:ext uri="{FF2B5EF4-FFF2-40B4-BE49-F238E27FC236}">
                <a16:creationId xmlns:a16="http://schemas.microsoft.com/office/drawing/2014/main" xmlns="" id="{3B7E81F6-1A89-B4EF-74F1-254BF89FBBBA}"/>
              </a:ext>
            </a:extLst>
          </p:cNvPr>
          <p:cNvGraphicFramePr>
            <a:graphicFrameLocks noGrp="1"/>
          </p:cNvGraphicFramePr>
          <p:nvPr>
            <p:ph idx="1"/>
            <p:extLst>
              <p:ext uri="{D42A27DB-BD31-4B8C-83A1-F6EECF244321}">
                <p14:modId xmlns:p14="http://schemas.microsoft.com/office/powerpoint/2010/main" val="36089706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181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xmlns="" id="{9427AF5F-9A0E-42B7-A252-FD64C9885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EB4C227-F90F-DEB1-1B1A-198B2190BF7D}"/>
              </a:ext>
            </a:extLst>
          </p:cNvPr>
          <p:cNvSpPr>
            <a:spLocks noGrp="1"/>
          </p:cNvSpPr>
          <p:nvPr>
            <p:ph type="title"/>
          </p:nvPr>
        </p:nvSpPr>
        <p:spPr>
          <a:xfrm>
            <a:off x="838200" y="365125"/>
            <a:ext cx="10515600" cy="675399"/>
          </a:xfrm>
        </p:spPr>
        <p:txBody>
          <a:bodyPr>
            <a:normAutofit/>
          </a:bodyPr>
          <a:lstStyle/>
          <a:p>
            <a:r>
              <a:rPr lang="en-US" sz="4000" b="1" i="0" dirty="0">
                <a:effectLst/>
                <a:latin typeface="Söhne"/>
              </a:rPr>
              <a:t>Models</a:t>
            </a:r>
            <a:r>
              <a:rPr lang="en-US" sz="4000" b="1" i="0" dirty="0" smtClean="0">
                <a:effectLst/>
                <a:latin typeface="Söhne"/>
              </a:rPr>
              <a:t>:</a:t>
            </a:r>
            <a:endParaRPr lang="en-US" sz="4000" dirty="0"/>
          </a:p>
        </p:txBody>
      </p:sp>
      <p:sp>
        <p:nvSpPr>
          <p:cNvPr id="3" name="Content Placeholder 2">
            <a:extLst>
              <a:ext uri="{FF2B5EF4-FFF2-40B4-BE49-F238E27FC236}">
                <a16:creationId xmlns:a16="http://schemas.microsoft.com/office/drawing/2014/main" xmlns="" id="{BDF7BD26-7486-BFE2-2459-ECF91833D25E}"/>
              </a:ext>
            </a:extLst>
          </p:cNvPr>
          <p:cNvSpPr>
            <a:spLocks noGrp="1"/>
          </p:cNvSpPr>
          <p:nvPr>
            <p:ph idx="1"/>
          </p:nvPr>
        </p:nvSpPr>
        <p:spPr>
          <a:xfrm>
            <a:off x="838200" y="1245477"/>
            <a:ext cx="9598572" cy="1623847"/>
          </a:xfrm>
        </p:spPr>
        <p:txBody>
          <a:bodyPr>
            <a:normAutofit/>
          </a:bodyPr>
          <a:lstStyle/>
          <a:p>
            <a:pPr marL="0" indent="0">
              <a:buNone/>
            </a:pPr>
            <a:r>
              <a:rPr lang="en-US" sz="2000" b="1" dirty="0" smtClean="0">
                <a:latin typeface="Söhne"/>
              </a:rPr>
              <a:t>LOGISTIC REGRESSION</a:t>
            </a:r>
          </a:p>
          <a:p>
            <a:pPr marL="0" indent="0">
              <a:buNone/>
            </a:pPr>
            <a:r>
              <a:rPr lang="en-US" sz="2000" b="1" i="0" dirty="0" smtClean="0">
                <a:effectLst/>
                <a:latin typeface="Söhne"/>
              </a:rPr>
              <a:t>- </a:t>
            </a:r>
            <a:r>
              <a:rPr lang="en-GB" sz="2000" dirty="0"/>
              <a:t>Logistic regression is a process of </a:t>
            </a:r>
            <a:r>
              <a:rPr lang="en-GB" sz="2000" dirty="0" err="1"/>
              <a:t>modeling</a:t>
            </a:r>
            <a:r>
              <a:rPr lang="en-GB" sz="2000" dirty="0"/>
              <a:t> the probability of a discrete outcome given an input variable. The most common logistic regression models a binary outcome; something that can take two values such as true/false, yes/no, and so </a:t>
            </a:r>
            <a:r>
              <a:rPr lang="en-GB" sz="2000" dirty="0" smtClean="0"/>
              <a:t>on</a:t>
            </a:r>
            <a:r>
              <a:rPr lang="en-GB" sz="2000" dirty="0"/>
              <a:t>.</a:t>
            </a:r>
            <a:endParaRPr lang="en-US" sz="2000" b="1" i="0" dirty="0" smtClean="0">
              <a:effectLst/>
              <a:latin typeface="Söhne"/>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3370"/>
          <a:stretch/>
        </p:blipFill>
        <p:spPr>
          <a:xfrm>
            <a:off x="870277" y="2697714"/>
            <a:ext cx="6282740" cy="3372010"/>
          </a:xfrm>
          <a:prstGeom prst="rect">
            <a:avLst/>
          </a:prstGeom>
        </p:spPr>
      </p:pic>
      <p:sp>
        <p:nvSpPr>
          <p:cNvPr id="6" name="AutoShape 2"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9" name="Picture 11" descr="C:\Users\DEBABRATA\Download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058" y="2885973"/>
            <a:ext cx="3723768" cy="3041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743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xmlns="" id="{9427AF5F-9A0E-42B7-A252-FD64C9885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EB4C227-F90F-DEB1-1B1A-198B2190BF7D}"/>
              </a:ext>
            </a:extLst>
          </p:cNvPr>
          <p:cNvSpPr>
            <a:spLocks noGrp="1"/>
          </p:cNvSpPr>
          <p:nvPr>
            <p:ph type="title"/>
          </p:nvPr>
        </p:nvSpPr>
        <p:spPr>
          <a:xfrm>
            <a:off x="838200" y="365125"/>
            <a:ext cx="10515600" cy="675399"/>
          </a:xfrm>
        </p:spPr>
        <p:txBody>
          <a:bodyPr>
            <a:normAutofit/>
          </a:bodyPr>
          <a:lstStyle/>
          <a:p>
            <a:r>
              <a:rPr lang="en-US" sz="4000" b="1" i="0" dirty="0">
                <a:effectLst/>
                <a:latin typeface="Söhne"/>
              </a:rPr>
              <a:t>Models</a:t>
            </a:r>
            <a:r>
              <a:rPr lang="en-US" sz="4000" b="1" i="0" dirty="0" smtClean="0">
                <a:effectLst/>
                <a:latin typeface="Söhne"/>
              </a:rPr>
              <a:t>:</a:t>
            </a:r>
            <a:endParaRPr lang="en-US" sz="4000" dirty="0"/>
          </a:p>
        </p:txBody>
      </p:sp>
      <p:sp>
        <p:nvSpPr>
          <p:cNvPr id="3" name="Content Placeholder 2">
            <a:extLst>
              <a:ext uri="{FF2B5EF4-FFF2-40B4-BE49-F238E27FC236}">
                <a16:creationId xmlns:a16="http://schemas.microsoft.com/office/drawing/2014/main" xmlns="" id="{BDF7BD26-7486-BFE2-2459-ECF91833D25E}"/>
              </a:ext>
            </a:extLst>
          </p:cNvPr>
          <p:cNvSpPr>
            <a:spLocks noGrp="1"/>
          </p:cNvSpPr>
          <p:nvPr>
            <p:ph idx="1"/>
          </p:nvPr>
        </p:nvSpPr>
        <p:spPr>
          <a:xfrm>
            <a:off x="838199" y="1245477"/>
            <a:ext cx="10229193" cy="1623847"/>
          </a:xfrm>
        </p:spPr>
        <p:txBody>
          <a:bodyPr>
            <a:normAutofit/>
          </a:bodyPr>
          <a:lstStyle/>
          <a:p>
            <a:pPr marL="0" indent="0">
              <a:buNone/>
            </a:pPr>
            <a:r>
              <a:rPr lang="en-US" sz="2000" b="1" dirty="0" smtClean="0">
                <a:latin typeface="Söhne"/>
              </a:rPr>
              <a:t>DECISION TREE</a:t>
            </a:r>
          </a:p>
          <a:p>
            <a:pPr marL="0" indent="0">
              <a:buNone/>
            </a:pPr>
            <a:r>
              <a:rPr lang="en-US" sz="2000" i="0" dirty="0" smtClean="0">
                <a:effectLst/>
              </a:rPr>
              <a:t>- </a:t>
            </a:r>
            <a:r>
              <a:rPr lang="en-GB" sz="2000" dirty="0"/>
              <a:t>A decision tree is a decision support hierarchical model that uses a tree-like model of decisions and their possible consequences, including chance event outcomes, resource costs, and utility. It is one way to display an algorithm that only contains conditional control statements</a:t>
            </a:r>
            <a:r>
              <a:rPr lang="en-GB" sz="2000" dirty="0" smtClean="0"/>
              <a:t>.</a:t>
            </a:r>
            <a:endParaRPr lang="en-US" sz="2000" i="0" dirty="0" smtClean="0">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35" y="2697714"/>
            <a:ext cx="5852568" cy="3372010"/>
          </a:xfrm>
          <a:prstGeom prst="rect">
            <a:avLst/>
          </a:prstGeom>
        </p:spPr>
      </p:pic>
      <p:sp>
        <p:nvSpPr>
          <p:cNvPr id="6" name="AutoShape 2"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descr="C:\Users\DEBABRATA\Download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214" y="2970775"/>
            <a:ext cx="3786848" cy="309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73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xmlns="" id="{9427AF5F-9A0E-42B7-A252-FD64C9885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EB4C227-F90F-DEB1-1B1A-198B2190BF7D}"/>
              </a:ext>
            </a:extLst>
          </p:cNvPr>
          <p:cNvSpPr>
            <a:spLocks noGrp="1"/>
          </p:cNvSpPr>
          <p:nvPr>
            <p:ph type="title"/>
          </p:nvPr>
        </p:nvSpPr>
        <p:spPr>
          <a:xfrm>
            <a:off x="838200" y="365125"/>
            <a:ext cx="10515600" cy="675399"/>
          </a:xfrm>
        </p:spPr>
        <p:txBody>
          <a:bodyPr>
            <a:normAutofit/>
          </a:bodyPr>
          <a:lstStyle/>
          <a:p>
            <a:r>
              <a:rPr lang="en-US" sz="4000" b="1" i="0" dirty="0">
                <a:effectLst/>
                <a:latin typeface="Söhne"/>
              </a:rPr>
              <a:t>Models</a:t>
            </a:r>
            <a:r>
              <a:rPr lang="en-US" sz="4000" b="1" i="0" dirty="0" smtClean="0">
                <a:effectLst/>
                <a:latin typeface="Söhne"/>
              </a:rPr>
              <a:t>:</a:t>
            </a:r>
            <a:endParaRPr lang="en-US" sz="4000" dirty="0"/>
          </a:p>
        </p:txBody>
      </p:sp>
      <p:sp>
        <p:nvSpPr>
          <p:cNvPr id="3" name="Content Placeholder 2">
            <a:extLst>
              <a:ext uri="{FF2B5EF4-FFF2-40B4-BE49-F238E27FC236}">
                <a16:creationId xmlns:a16="http://schemas.microsoft.com/office/drawing/2014/main" xmlns="" id="{BDF7BD26-7486-BFE2-2459-ECF91833D25E}"/>
              </a:ext>
            </a:extLst>
          </p:cNvPr>
          <p:cNvSpPr>
            <a:spLocks noGrp="1"/>
          </p:cNvSpPr>
          <p:nvPr>
            <p:ph idx="1"/>
          </p:nvPr>
        </p:nvSpPr>
        <p:spPr>
          <a:xfrm>
            <a:off x="838200" y="1245477"/>
            <a:ext cx="10166131" cy="1623847"/>
          </a:xfrm>
        </p:spPr>
        <p:txBody>
          <a:bodyPr>
            <a:normAutofit/>
          </a:bodyPr>
          <a:lstStyle/>
          <a:p>
            <a:pPr marL="0" indent="0">
              <a:buNone/>
            </a:pPr>
            <a:r>
              <a:rPr lang="en-US" sz="2000" b="1" dirty="0" smtClean="0">
                <a:latin typeface="Söhne"/>
              </a:rPr>
              <a:t>XGBOOST</a:t>
            </a:r>
          </a:p>
          <a:p>
            <a:pPr marL="0" indent="0">
              <a:buNone/>
            </a:pPr>
            <a:r>
              <a:rPr lang="en-GB" sz="2000" dirty="0"/>
              <a:t>- </a:t>
            </a:r>
            <a:r>
              <a:rPr lang="en-GB" sz="2000" dirty="0" err="1"/>
              <a:t>XGBoost</a:t>
            </a:r>
            <a:r>
              <a:rPr lang="en-GB" sz="2000" dirty="0"/>
              <a:t>, which stands for Extreme Gradient Boosting, is a scalable, distributed gradient-boosted decision tree (GBDT) machine learning library. It provides parallel tree boosting and is the leading machine learning library for regression, classification, and ranking problems.</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632" y="2697714"/>
            <a:ext cx="6092030" cy="3372010"/>
          </a:xfrm>
          <a:prstGeom prst="rect">
            <a:avLst/>
          </a:prstGeom>
        </p:spPr>
      </p:pic>
      <p:sp>
        <p:nvSpPr>
          <p:cNvPr id="6" name="AutoShape 2"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data:image/png;base64,iVBORw0KGgoAAAANSUhEUgAAAi0AAAHHCAYAAABz3mgLAAAAOXRFWHRTb2Z0d2FyZQBNYXRwbG90bGliIHZlcnNpb24zLjcuMSwgaHR0cHM6Ly9tYXRwbG90bGliLm9yZy/bCgiHAAAACXBIWXMAAA9hAAAPYQGoP6dpAABsSklEQVR4nO3dd3xN9/8H8NfNuolEFplGhBhRarakZkgTm1bVlhDULGK3RSjSUlWjpBRRo1U1vsRq7CKCEDsRmoiVGFkS2ffz+8Mvp64ECee6ufF6fh/n8XXP53M/531ub3jns45CCCFAREREVMLpaTsAIiIioqJg0kJEREQ6gUkLERER6QQmLURERKQTmLQQERGRTmDSQkRERDqBSQsRERHpBCYtREREpBOYtBAREZFOYNJCAIDWrVujdevWsrVXpUoV+Pj4yNYeAQqFAv7+/toOQytOnz6Njz76CKamplAoFIiIiJC1/cOHD0OhUODw4cOytqvL+DNMJRGTlhImKCgICoUCZ86c0XYor3TixAn4+/sjOTlZo9epUqUKFAqFdJiamuLDDz/Eb7/9ptHrkrqIiAj069cPlSpVglKphLW1NTw8PLBmzRrk5eVp7Lo5OTno0aMHEhMTsXDhQqxbtw5OTk4au97b1rp1aygUClSvXr3Q8pCQEOm7/9dffxW7/StXrsDf3x+xsbFvGCmR9hloOwAqGf7+++9iv+fEiROYOXMmfHx8YGlpqVYWFRUFPT35cuL69etj/PjxAIB79+7h119/hbe3N7KysjBkyBDZrlOSZWRkwMBAOz+yv/76K4YNGwY7Ozv0798f1atXx+PHj3HgwAH4+vri3r17+OqrrzRy7Rs3buDmzZtYuXIlBg8erJFrtGzZEhkZGTAyMtJI+69ibGyM69ev49SpU/jwww/VyjZs2ABjY2NkZma+VttXrlzBzJkz0bp1a1SpUqXI75P7Z5hIDkxaCABk/8taqVTK2l6FChXQr18/6bWPjw+qVq2KhQsXvvWkJT09Haampm/1msDTf9i04eTJkxg2bBjc3Nywe/dulC1bViobO3Yszpw5g0uXLmns+vfv3weAAomxnPT09LT2+QJAtWrVkJubi99//10tacnMzMS2bdvQsWNHbNmyReNxCCGQmZkJExMT2X+GieTANFpHnTt3Du3bt4e5uTnMzMzQtm1bnDx5skC9CxcuoFWrVjAxMUHFihUxe/ZsrFmzBgqFQq27uLA5LUuWLMF7772HMmXKwMrKCo0bN8bGjRsBAP7+/pg4cSIAwNnZWeq+zm+zsPHw5ORkjBs3DlWqVIFSqUTFihUxYMAAPHz4sNj3b2Njg1q1auHGjRtq51UqFX766Se89957MDY2hp2dHb744gskJSUVqOfv7w9HR0eUKVMG7u7uuHLlSoG484frjhw5ghEjRsDW1hYVK1aUyvfs2YMWLVrA1NQUZcuWRceOHXH58mW1a8XHx2PgwIGoWLEilEolHBwc0LVrV7XP/8yZM/Dy8kL58uVhYmICZ2dnDBo0SK2dwua0FOV7kH8Px48fh5+fH2xsbGBqaopPPvkEDx48eOVnPXPmTCgUCmzYsEEtYcnXuHFjtc8sPT0d48ePl4aRatasiR9++AHPP1BeoVBg1KhR2L59O+rUqQOlUon33nsPe/fuler4+PigVatWAIAePXpAoVBI39MXzcPy8fEp0KPwxx9/oFGjRihbtizMzc1Rt25dLFq0SCp/0ZyWzZs3o1GjRjAxMUH58uXRr18/3Llzp8D1zMzMcOfOHXTr1g1mZmawsbHBhAkTijVs1rt3b2zatAkqlUo6t3PnTjx58gSff/55gfo3b97EiBEjULNmTZiYmKBcuXLo0aOH2vcqKCgIPXr0AAC4u7tLP6f591mlShV06tQJ+/btQ+PGjWFiYoJffvlFKsv/7yqEgLu7O2xsbKQkEgCys7NRt25dVKtWDenp6UW+V6LXxZ4WHXT58mW0aNEC5ubmmDRpEgwNDfHLL7+gdevWOHLkCJo0aQIAuHPnjvQX1dSpU2Fqaopff/21SL9BrVy5El9++SU+++wzjBkzBpmZmbhw4QLCwsLQp08ffPrpp7h27Rp+//13LFy4EOXLlwfwNJkoTFpaGlq0aIGrV69i0KBBaNiwIR4+fIgdO3bg9u3b0vuLKjc3F7dv34aVlZXa+S+++AJBQUEYOHAgvvzyS8TExGDp0qU4d+4cjh8/DkNDQwDA1KlTMW/ePHTu3BleXl44f/48vLy8XtgFP2LECNjY2GD69OnSX87r1q2Dt7c3vLy88P333+PJkydYvnw5mjdvjnPnzkn/cHbv3h2XL1/G6NGjUaVKFdy/fx8hISGIi4uTXnt6esLGxgZTpkyBpaUlYmNjsXXr1pd+BkX9HuQbPXo0rKysMGPGDMTGxuKnn37CqFGjsGnTphde48mTJzhw4ABatmyJypUrvzQe4Ok/bl26dMGhQ4fg6+uL+vXrY9++fZg4cSLu3LmDhQsXqtU/duwYtm7dihEjRqBs2bJYvHgxunfvjri4OJQrVw5ffPEFKlSogLlz5+LLL7/EBx98ADs7u1fG8ayQkBD07t0bbdu2xffffw8AuHr1Ko4fP44xY8a88H3536MPPvgAAQEBSEhIwKJFi3D8+HGcO3dOrecnLy8PXl5eaNKkCX744Qfs378fCxYsQLVq1TB8+PAixdmnTx/4+/vj8OHDaNOmDQBg48aNaNu2LWxtbQvUP336NE6cOIFevXqhYsWKiI2NxfLly9G6dWtcuXIFZcqUQcuWLfHll19i8eLF+Oqrr+Dq6goA0v8DT4eBevfujS+++AJDhgxBzZo1C1xLoVBg9erVeP/99zFs2DDpuzljxgxcvnwZhw8f1krvI72DBJUoa9asEQDE6dOnX1inW7duwsjISNy4cUM6d/fuXVG2bFnRsmVL6dzo0aOFQqEQ586dk849evRIWFtbCwAiJiZGOt+qVSvRqlUr6XXXrl3Fe++999JY58+fX6CdfE5OTsLb21t6PX36dAFAbN26tUBdlUr10us4OTkJT09P8eDBA/HgwQNx8eJF0b9/fwFAjBw5Uqr3zz//CABiw4YNau/fu3ev2vn4+HhhYGAgunXrplbP399fAFCLO/+/R/PmzUVubq50/vHjx8LS0lIMGTJErY34+HhhYWEhnU9KShIAxPz58194f9u2bXvlf3MhhAAgZsyYIb0u6vcg/x48PDzUPutx48YJfX19kZyc/MJrnj9/XgAQY8aMeWls+bZv3y4AiNmzZ6ud/+yzz4RCoRDXr19Xux8jIyO1c/nXW7JkiXTu0KFDAoDYvHmzWpvPf2fzeXt7CycnJ+n1mDFjhLm5udp/v+flX+PQoUNCCCGys7OFra2tqFOnjsjIyJDqBQcHCwBi+vTpatcDIGbNmqXWZoMGDUSjRo1eeM1n7yP/Z61x48bC19dXCPH0u2NkZCTWrl1b6Gfw5MmTAm2FhoYKAOK3336Tzm3evFnt3p7l5OQkAIi9e/cWWvbsz4IQQvzyyy8CgFi/fr04efKk0NfXF2PHjn3lPRLJhcNDOiYvLw9///03unXrhqpVq0rnHRwc0KdPHxw7dgypqakAgL1798LNzQ3169eX6llbW6Nv376vvI6lpSVu376N06dPyxL3li1bUK9ePXzyyScFyhQKxSvf//fff8PGxgY2NjaoW7cu1q1bh4EDB2L+/PlSnc2bN8PCwgIff/wxHj58KB2NGjWCmZkZDh06BAA4cOAAcnNzMWLECLVrjB49+oXXHzJkCPT19aXXISEhSE5ORu/evdWupa+vjyZNmkjXMjExgZGREQ4fPlxgiCpf/m/swcHByMnJeeVnARTve5Bv6NChap91ixYtkJeXh5s3b77wOvltFDYsVJjdu3dDX18fX375pdr58ePHQwiBPXv2qJ338PBAtWrVpNfvv/8+zM3N8e+//xbpekVhaWmJ9PR0hISEFPk9Z86cwf379zFixAi1uS4dO3ZErVq1sGvXrgLvGTZsmNrrFi1aFPs++vTpg61btyI7Oxt//fUX9PX1C/2ZAZ5+t/Ll5OTg0aNHcHFxgaWlJc6ePVvkazo7O8PLy6tIdYcOHQovLy+MHj0a/fv3R7Vq1TB37twiX4voTTFp0TEPHjzAkydPCu3CdXV1hUqlwq1btwA8HfN2cXEpUK+wc8+bPHkyzMzM8OGHH6J69eoYOXIkjh8//tpx37hxA3Xq1Hnt9zdp0gQhISHYu3cvfvjhB1haWiIpKUltAnF0dDRSUlJga2srJTj5R1pamjQWn/+P9POfg7W1dYHhpnzOzs5qr6OjowEAbdq0KXCtv//+W7qWUqnE999/jz179sDOzg4tW7bEvHnzEB8fL7XVqlUrdO/eHTNnzkT58uXRtWtXrFmzBllZWS/8PIrzPcj3/PBO/r2+KJkCAHNzcwDA48ePX1jnWTdv3oSjo2OBJCd/OOL5BKmwIScrK6uXxlRcI0aMQI0aNdC+fXtUrFgRgwYNUps3U5j8OAv7fGvVqlXgPoyNjQsMjb7OffTq1QspKSnYs2cPNmzYgE6dOr0wYczIyMD06dOluUPly5eHjY0NkpOTkZKSUuRrPv/dfpVVq1bhyZMniI6ORlBQkFryRKRpnNNChXJ1dUVUVBSCg4Oxd+9ebNmyBcuWLcP06dMxc+bMtx5P+fLl4eHhAQDw8vJCrVq10KlTJyxatAh+fn4Ank6utbW1xYYNGwpt40XzbYri+b+Y8ydLrlu3Dvb29gXqP7s0eezYsejcuTO2b9+Offv2Ydq0aQgICMDBgwfRoEEDaf+NkydPYufOndi3bx8GDRqEBQsW4OTJkzAzM3vtuJ/1bE/Rs8RzE2Sf5eLiAgMDA1y8eFGWGOSIKZ9CoSi03vOTX21tbREREYF9+/Zhz5492LNnD9asWYMBAwZg7dq1rxf4c150H8Xl4OCA1q1bY8GCBTh+/PhLVwyNHj0aa9aswdixY+Hm5gYLCwsoFAr06tVLbTLvqxQ36Th8+LCUUF+8eBFubm7Fej/Rm2DSomNsbGxQpkwZREVFFSiLjIyEnp4eKlWqBABwcnLC9evXC9Qr7FxhTE1N0bNnT/Ts2RPZ2dn49NNPMWfOHEydOhXGxsZFGtbJV61aNVmXxXbs2BGtWrXC3Llz8cUXX8DU1BTVqlXD/v370axZs5f+RZy/Mdn169fVfst89OhRkX8zzh/SsLW1lZKpV9UfP348xo8fj+joaNSvXx8LFizA+vXrpTpNmzZF06ZNMWfOHGzcuBF9+/bFH3/8UejeJMX5HryJMmXKoE2bNjh48CBu3br1yjadnJywf/9+PH78WK2HIDIyUiqXi5WVVaHDL4UNdxkZGaFz587o3LkzVCoVRowYgV9++QXTpk0rtOcxP86oqChpUmy+qKgojW5u16dPHwwePBiWlpbo0KHDC+v99ddf8Pb2xoIFC6RzmZmZBTZ7LM7P6avcu3cPo0ePhqenJ4yMjDBhwgR4eXmVqs3+qGTj8JCO0dfXh6enJ/73v/+pLW1MSEjAxo0b0bx5c6lL38vLC6GhoWpbnicmJr6wJ+JZjx49UnttZGSE2rVrQwghzbvIXy1QlB1xu3fvjvPnz2Pbtm0FyoryW3VhJk+ejEePHmHlypUAgM8//xx5eXn49ttvC9TNzc2V4mzbti0MDAywfPlytTpLly4t8rW9vLxgbm6OuXPnFjoPJX8p8ZMnTwqsSKpWrRrKli0r/baalJRU4DPIn4f0oiGi4nwP3tSMGTMghED//v2RlpZWoDw8PFzqsejQoQPy8vIKfJYLFy6EQqFA+/btZYkJePo5RkZGqi3bPn/+fIFhzOe/y3p6enj//fcBvPjzbdy4MWxtbREYGKhWZ8+ePbh69So6duwo120U8Nlnn2HGjBlYtmzZS/dP0tfXL/C9WbJkSYGepuL8nL7KkCFDoFKpsGrVKqxYsQIGBgbw9fV97Z9houJiT0sJtXr16kLH3ceMGYPZs2cjJCQEzZs3x4gRI2BgYIBffvkFWVlZmDdvnlR30qRJWL9+PT7++GOMHj1aWvJcuXJlJCYmvvQ3ME9PT9jb26NZs2aws7PD1atXsXTpUnTs2FH6DbpRo0YAgK+//hq9evWCoaEhOnfuXOjSx4kTJ+Kvv/5Cjx49MGjQIDRq1AiJiYnYsWMHAgMDUa9evWJ/Ru3bt0edOnXw448/YuTIkWjVqhW++OILBAQEICIiAp6enjA0NER0dDQ2b96MRYsW4bPPPoOdnR3GjBmDBQsWoEuXLmjXrh3Onz+PPXv2oHz58kX6zdTc3BzLly9H//790bBhQ/Tq1Qs2NjaIi4vDrl270KxZMyxduhTXrl1D27Zt8fnnn6N27dowMDDAtm3bkJCQgF69egEA1q5di2XLluGTTz5BtWrV8PjxY6xcuRLm5uYv/U27qN+DN/XRRx/h559/xogRI1CrVi21HXEPHz6MHTt2YPbs2QCAzp07w93dHV9//TViY2NRr149/P333/jf//6HsWPHqk26fVODBg3Cjz/+CC8vL/j6+uL+/fsIDAzEe++9pzYJefDgwUhMTESbNm1QsWJF3Lx5E0uWLEH9+vXVlv4+y9DQEN9//z0GDhyIVq1aoXfv3tKS5ypVqmDcuHGy3cfzLCwsivSMqU6dOmHdunWwsLBA7dq1ERoaiv3796NcuXJq9erXrw99fX18//33SElJgVKpRJs2bQpdRv0ya9aswa5duxAUFCTtVbRkyRL069cPy5cvLzCxnUgjtLVsiQqXvzz1RcetW7eEEEKcPXtWeHl5CTMzM1GmTBnh7u4uTpw4UaC9c+fOiRYtWgilUikqVqwoAgICxOLFiwUAER8fL9V7fvnoL7/8Ilq2bCnKlSsnlEqlqFatmpg4caJISUlRa//bb78VFSpUEHp6emrLnwtbLvno0SMxatQoUaFCBWFkZCQqVqwovL29xcOHD1/6mTg5OYmOHTsWWhYUFCQAiDVr1kjnVqxYIRo1aiRMTExE2bJlRd26dcWkSZPE3bt3pTq5ubli2rRpwt7eXpiYmIg2bdqIq1evinLlyolhw4YV+O/xouXIhw4dEl5eXsLCwkIYGxuLatWqCR8fH3HmzBkhhBAPHz4UI0eOFLVq1RKmpqbCwsJCNGnSRPz5559SG2fPnhW9e/cWlStXFkqlUtja2opOnTpJbeTDc0ue89/7qu/Bi+7h+WW+rxIeHi769OkjHB0dhaGhobCyshJt27YVa9euFXl5eVK9x48fi3Hjxkn1qlevLubPn19gaTueW7Ke7/nvzouWPAshxPr160XVqlWFkZGRqF+/vti3b1+BJc9//fWX8PT0FLa2tsLIyEhUrlxZfPHFF+LevXuv/Cw2bdokGjRoIJRKpbC2thZ9+/YVt2/fVqvj7e0tTE1NC8Q2Y8YMUZS/Yp9d8vwihX0GSUlJYuDAgaJ8+fLCzMxMeHl5icjIyEJ/9lauXCmqVq0q9PX11e7zZT9bz7Zz69YtYWFhITp37lyg3ieffCJMTU3Fv//++8p7JXpTCiHYr/euGTt2LH755RekpaXJNoGwNEhOToaVlRVmz56Nr7/+WtvhEBHRczinpZTLyMhQe/3o0SOsW7cOzZs3f6cTluc/FwD46aefAKDQreGJiEj7OKellHNzc0Pr1q3h6uqKhIQErFq1CqmpqZg2bZq2Q9OqTZs2ISgoCB06dICZmRmOHTuG33//HZ6enmjWrJm2wyMiokIwaSnlOnTogL/++gsrVqyAQqFAw4YNsWrVKrRs2VLboWnV+++/DwMDA8ybNw+pqanS5Nz8CaVERFTycE4LERER6QTOaSEiIiKdwKSFiIiIdAKTFiIiItIJpXIibppfF22HQFQijduq1HYIRCXOytjNGr9GzsOCz8l6HYblq8rSjq5iTwsRERHphFLZ00JERFSiqPJeXYdeiUkLERGRpgmVtiMoFZi0EBERaZqKSYscOKeFiIiIdAJ7WoiIiDRMcHhIFkxaiIiINI3DQ7Lg8BARERHpBPa0EBERaRqHh2TBpIWIiEjTuE+LLDg8RERERDqBPS1ERESaxuEhWTBpISIi0jSuHpIFh4eIiIhIJ7CnhYiISMO4uZw8mLQQERFpGoeHZMGkhYiISNPY0yILzmkhIiIincCeFiIiIk3j5nKyYNJCRESkaRwekgWHh4iIiEqpo0ePonPnznB0dIRCocD27dvVyv39/VGrVi2YmprCysoKHh4eCAsLU6uTmJiIvn37wtzcHJaWlvD19UVaWppanQsXLqBFixYwNjZGpUqVMG/evAKxbN68GbVq1YKxsTHq1q2L3bt3F/t+mLQQERFpmkolz1FM6enpqFevHn7++edCy2vUqIGlS5fi4sWLOHbsGKpUqQJPT088ePBAqtO3b19cvnwZISEhCA4OxtGjRzF06FCpPDU1FZ6ennByckJ4eDjmz58Pf39/rFixQqpz4sQJ9O7dG76+vjh37hy6deuGbt264dKlS8W6H4UQQhTzMyjx0vy6aDsEohJp3FaltkMgKnFWxm7W+DWyLoXI0o6yzsev/V6FQoFt27ahW7duL6yTmpoKCwsL7N+/H23btsXVq1dRu3ZtnD59Go0bNwYA7N27Fx06dMDt27fh6OiI5cuX4+uvv0Z8fDyMjIwAAFOmTMH27dsRGRkJAOjZsyfS09MRHBwsXatp06aoX78+AgMDi3wP7GkhIiLSEVlZWUhNTVU7srKyZGk7OzsbK1asgIWFBerVqwcACA0NhaWlpZSwAICHhwf09PSkYaTQ0FC0bNlSSlgAwMvLC1FRUUhKSpLqeHh4qF3Py8sLoaGhxYqRSQsREZGmyTQ8FBAQAAsLC7UjICDgjUILDg6GmZkZjI2NsXDhQoSEhKB8+fIAgPj4eNja2qrVNzAwgLW1NeLj46U6dnZ2anXyX7+qTn55UXH1EBERkYYJIc+S56lTp8LPz0/tnFL5ZsO+7u7uiIiIwMOHD7Fy5Up8/vnnCAsLK5CslATsaSEiItIRSqUS5ubmasebJi2mpqZwcXFB06ZNsWrVKhgYGGDVqlUAAHt7e9y/f1+tfm5uLhITE2Fvby/VSUhIUKuT//pVdfLLi4pJCxERkaYJlTzHW6BSqaR5Mm5ubkhOTkZ4eLhUfvDgQahUKjRp0kSqc/ToUeTk5Eh1QkJCULNmTVhZWUl1Dhw4oHadkJAQuLm5FSs2Ji1ERESapqUlz2lpaYiIiEBERAQAICYmBhEREYiLi0N6ejq++uornDx5Ejdv3kR4eDgGDRqEO3fuoEePHgAAV1dXtGvXDkOGDMGpU6dw/PhxjBo1Cr169YKjoyMAoE+fPjAyMoKvry8uX76MTZs2YdGiRWrDWGPGjMHevXuxYMECREZGwt/fH2fOnMGoUaOKdT+c00JERKRpWtoR98yZM3B3d5de5ycS3t7eCAwMRGRkJNauXYuHDx+iXLly+OCDD/DPP//gvffek96zYcMGjBo1Cm3btoWenh66d++OxYsXS+UWFhb4+++/MXLkSDRq1Ajly5fH9OnT1fZy+eijj7Bx40Z88803+Oqrr1C9enVs374dderUKdb9cJ8WoncI92khKuht7NOSGb5dlnaMG3WTpR1dxZ4WIiIiTeMDE2XBpIWIiEjT+MBEWXAiLhEREekE9rQQERFp2mus/KGCmLQQERFpGoeHZMHhISIiItIJ7GkhIiLSNA4PyYJJCxERkaYxaZEFh4eIiIhIJ7CnhYiISMOE4OZycmDSQkREpGkcHpIFkxYiIiJN45JnWXBOCxEREekE9rQQERFpGoeHZMGkhYiISNM4PCQLDg8RERGRTmBPCxERkaZxeEgWTFqIiIg0jcNDsuDwEBEREekE9rQQERFpGoeHZMGkhYiISNOYtMiCw0NERESkE9jTQkREpGmciCsLJi1ERESaxuEhWTBpISIi0jT2tMiCc1qIiIhIJ7CnhYiISNM4PCQLJi1ERESaxuEhWXB4iIiIiHQCe1qIiIg0jcNDstBa0pKamlrkuubm5hqMhIiISMOYtMhCa0mLpaUlFApFkerm5eVpOBoiIiIq6bSWtBw6dEj6c2xsLKZMmQIfHx+4ubkBAEJDQ7F27VoEBARoK0QiIiJ5CKHtCEoFrSUtrVq1kv48a9Ys/Pjjj+jdu7d0rkuXLqhbty5WrFgBb29vbYRIREQkDw4PyaJErB4KDQ1F48aNC5xv3LgxTp06pYWIiIiIqKQpEUlLpUqVsHLlygLnf/31V1SqVEkLEREREclIpZLneMeViCXPCxcuRPfu3bFnzx40adIEAHDq1ClER0djy5YtWo6OiIjoDXFzOVmUiJ6WDh064Nq1a+jcuTMSExORmJiIzp0749q1a+jQoYO2wyMiInozWuppOXr0KDp37gxHR0coFAps375dKsvJycHkyZNRt25dmJqawtHREQMGDMDdu3fV2khMTETfvn1hbm4OS0tL+Pr6Ii0tTa3OhQsX0KJFCxgbG6NSpUqYN29egVg2b96MWrVqwdjYGHXr1sXu3buLfT8loqcFeDpENHfuXG2HQUREVGqkp6ejXr16GDRoED799FO1sidPnuDs2bOYNm0a6tWrh6SkJIwZMwZdunTBmTNnpHp9+/bFvXv3EBISgpycHAwcOBBDhw7Fxo0bATzdd83T0xMeHh4IDAzExYsXMWjQIFhaWmLo0KEAgBMnTqB3794ICAhAp06dsHHjRnTr1g1nz55FnTp1inw/CiFKxjqsf/75B7/88gv+/fdfbN68GRUqVMC6devg7OyM5s2bF6utNL8uGoqSSLeN26rUdghEJc7K2M0av0bG2imytGPi/d1rv1ehUGDbtm3o1q3bC+ucPn0aH374IW7evInKlSvj6tWrqF27Nk6fPi0tmNm7dy86dOiA27dvw9HREcuXL8fXX3+N+Ph4GBkZAQCmTJmC7du3IzIyEgDQs2dPpKenIzg4WLpW06ZNUb9+fQQGBhb5HkrE8NCWLVvg5eUFExMTnD17FllZWQCAlJQU9r4QEZHuk2l4KCsrC6mpqWpH/r+ZckhJSYFCoYClpSWAp6t7LS0t1Vb4enh4QE9PD2FhYVKdli1bSgkLAHh5eSEqKgpJSUlSHQ8PD7VreXl5ITQ0tFjxlYikZfbs2QgMDMTKlSthaGgonW/WrBnOnj2rxciIiIhKjoCAAFhYWKgdcm3CmpmZicmTJ6N3797S43Pi4+Nha2urVs/AwADW1taIj4+X6tjZ2anVyX/9qjr55UVVIua0REVFoWXLlgXOW1hYIDk5+e0HREREJCeZlitPnToVfn5+aueUyjcf9s3JycHnn38OIQSWL1/+xu1pSolIWuzt7XH9+nVUqVJF7fyxY8dQtWpV7QRFREQkF5mWPCuVSlmSlGflJyw3b97EwYMH1R5SbG9vj/v376vVz83NRWJiIuzt7aU6CQkJanXyX7+qTn55UZWI4aEhQ4ZgzJgxCAsLg0KhwN27d7FhwwZMmDABw4cP13Z4REREpVJ+whIdHY39+/ejXLlyauVubm5ITk5GeHi4dO7gwYNQqVTSvmpubm44evQocnJypDohISGoWbMmrKyspDoHDhxQazskJER63mBRlYielilTpkClUqFt27Z48uQJWrZsCaVSiQkTJmD06NHaDo+IiOiNCJV2FuqmpaXh+vXr0uuYmBhERETA2toaDg4O+Oyzz3D27FkEBwcjLy9PmmNibW0NIyMjuLq6ol27dhgyZAgCAwORk5ODUaNGoVevXnB0dAQA9OnTBzNnzoSvry8mT56MS5cuYdGiRVi4cKF03TFjxqBVq1ZYsGABOnbsiD/++ANnzpzBihUrinU/JWbJMwBkZ2fj+vXrSEtLQ+3atWFmZvZa7XDJM1HhuOSZqKC3seT5SeAYWdopM2xRseofPnwY7u7uBc57e3vD398fzs7Ohb7v0KFDaN26NYCnm8uNGjUKO3fuhJ6eHrp3747Fixer/Rt94cIFjBw5EqdPn0b58uUxevRoTJ48Wa3NzZs345tvvkFsbCyqV6+OefPmFXsD2RKRtAwaNAiLFi1C2bJl1c6np6dj9OjRWL16dbHaY9JCVDgmLUQFleakpbQpEXNa1q5di4yMjALnMzIy8Ntvv2khIiIiIhkJlTzHO06rc1pSU1MhhIAQAo8fP4axsbFUlpeXh927dxdYH05ERKRztDSnpbTRatJiaWkJhUIBhUKBGjVqFChXKBSYOXOmFiIjIiKSkUz7tLzrtJq0HDp0CEIItGnTBlu2bIG1tbVUZmRkBCcnJ2l2MhEREb3btJq0tGrVCsDTJViVK1eGQqHQZjhERESawZ4WWWgtablw4YLa64sXL76w7vvvv6/pcIiIiDRH+wt1SwWtJS3169eHQqHAq1ZcKxQK5OXlvaWoiIiIqKTSWtISExOjrUvTS+hVfQ9G7p9Ar2I16FmUQ8bqOci7FCaV69d1g+FH7aBfsRoUpuZ48sMYqO4+89+yjBmMvPrAoGZ9KKxsINJSkXvpJLL3bAAyn/x/nbIw7jceeg5OUJiaQzxORu7lU8je9RuQ9d/Sd/1qdWDU1Rd69pUhkh8iO2QTck8ffFsfBdELBRz7GeUrFlzZeOi3vdg4fRXMbSzx2dT+qN3ifRibGiP+37vYvXQrzu7972dp5MrJqFS7CszLmyM9JR1Xj13Elu/WI+V+EgDAQGmI/nOGonKdqnBwqYALB8OxbOj8t3aPJDMOD8lCa0mLk5OTti5NL6EwUkJ1NwY5p/bDZOBXhZbnxVxBbsQxGPcs+IgFPXNr6FlYI2vHGqgSbkHPyhbKz4ZDz9wamWu/f1pJqJB7KQyq3esh0lOgV94Byk+HQdFjBLLWL3h6HWs7GA+ejpzQvchcvwAGNepB+floiNQk5EWd0+hnQPQqc7pMhZ7+f9tcVahRCX4bpuPM7lAAwKAFo1DG3BRLB3+PtMRUNOnaHF/87IfZXSbj1uVYAEDUyUvYs2wrku8nwcrOGp99PQDDlo/H992/AQDo6ekhOzMbB4N2o2H7pm/9HklmXPIsixLx7KFXbSA3YMCAtxQJ5UWeRV7k2ReW54YfBgAorArfP0cVH4fMoO/+a+9RPLL2rIdxXz9AT+/pbxsZ6cg9see/OkkPkHNiNwxbfyKdM/yoHVSJCcje8XQ35Jz7t6Hn7ArDVl2ZtJDWpSWmqr1uP7wb7sfG49rJKwCAao1qYsM3KxF7/ukzX3Yt3QoP305wqlNVSlr2r9olvT/xzkPsXb4dI1ZMhL6BPvJy85CdkYUN36wEALg0rgUT8zJv4c6ISrYSkbSMGaO+vXFOTg6ePHkCIyMjlClThkmLjlMYl3k6NPSC7lGFuTUM6roh79/L0jl9p1rIiz6vVi8v8hyU3QZrNFai4tI3NECTbi2w/9dg6dyN8Ch80OkjXDh4Fhmp6WjcyQ2GSkNE/X9S87wyFmZo0q0FboRfQ14u5/CVStzNVhYlImlJSkoqcC46OhrDhw/HxIkTtRARyca0LIw+7omc0H0FipT9JsCgThMojJTIvRSGrE1LpDJFWUuIx8lq9UVaMhQmpoChEZCTrenIiYqkgecHKGNuiuN/HZbO/TLqR3yxdBwWnV+D3JxcZGdkY9kX8/HgZrzae7tP6Qv3Ae2gLGOMG2evYcmggLccPb01HB6SRYl49lBhqlevju+++65AL8zzsrKykJqaqnZk8TeVkkFpApPB06FKuIXsfb8XKM7+36948uNYZKyaDUV5Byi7+mohSKI307xnG1w6fE6aQAsA3fx6wcTcFAv6zMScLlOwf9VOfPGzHyrUrKz23n2/7MC3HSfhx37fQpWnwqAfC84TI6L/lNikBQAMDAxw9+7dl9YJCAiAhYWF2rHg9PW3FCG9kNIEJkP9IbIykLlmLqAqmEiKx8kQ9+8g7/IpZG3+GYbNOkBR1koqU5S1VKuvMLOEyEhnLwuVGNYVysO12fv4Z9MB6ZxNZTu08WmPtROXIfLEJdy+ehM7F/2F2As34D7AS+39aUmPkRBzD1ePXcDK0QvxfpuGqNqw4CNNSPcJlUqW411XIoaHduzYofZaCIF79+5h6dKlaNas2UvfO3XqVPj5+amdy/mmt+wxUjEoTWDyxUwgNweZq2YDuTmvfo/i//NnA0MAQN7NSOi7NlKrol+zPvJuRskdLdFra9bDHamPUnDx4H+T141MlAAA1XPDAUKlgkLx4t8TFXpPywyMSsRfyyQ3Dg/JokT8dHTr1k3ttUKhgI2NDdq0aYMFCxa89L1KpRJKpVLtXJqBvtwhvjuMjKFX3kF6qWdtB+HoDPHkMUTyQ6CMGfQsbaCwePqcKD3bCgAA8Tjp6RwUpQlMhs0CDJXI3PDj00m4xk9XPYi0VECooO/aCAozS6huRUNkZULPvjKUnX2Q9+8ViKT7AICcE3th2KwjjDr5IOdUCPRd3odBvebI/HXW2/08iF5AoVCg2WfuCN1yBKq8/34Djr9xBwkx99B/7lBsnrsO6UmPUd/zA7g2fx9LBj1dWedc3wVV3nfB9TORSE9Jg21le3Qd3xP3Y+Px79lrUlsOLhVhYGSAMhZmMDYzRqXaVQAAt67Evs1bJTlwIq4sSkTSomKXV4mhX8kFJiPnSq/zV+vknDqArD8WweC9D2Hce6xUbjxgEgAge9/vyN73O/QrVoO+U00AgOnXK9TaTv928NOkJCcbhk09odfNFzAwhEh6iNyLocg+sEWqKxITkPnrLBh1HQzDlp0hkh8i688lXO5MJYZr87ooV9EGx/9U3/AwLzcPiwfOxaeT+2L0r5OhNDXG/ZvxWDP+Z1w6/PT7m52RjYbtmqDLuM+hLKNEyv1kXDoSgV1LFiI3O1dq68ugqWqb2E3f/XRzuSFVeryFOyQqeRTiVfvo66A0vy7aDoGoRBq3VfnqSkTvmJWxmzV+jfRZfWVpx3T6Blna0VUloqcFAG7fvo0dO3YgLi4O2dnqEy1//PFHLUVFREQkA44oyKJEJC0HDhxAly5dULVqVURGRqJOnTqIjY2FEAINGzbUdnhERERUApSIJc9Tp07FhAkTcPHiRRgbG2PLli24desWWrVqhR49OHZLREQ6TiXkOd5xJSJpuXr1qrRVv4GBATIyMmBmZoZZs2bh+++/13J0REREb0io5DnecSUiaTE1NZXmsTg4OODGjRtS2cOHD7UVFhEREZUgJWJOS9OmTXHs2DG4urqiQ4cOGD9+PC5evIitW7eiaVM+kp2IiHQch3ZkUSKSlh9//BFpaWkAgJkzZyItLQ2bNm1C9erVuXKIiIh0Hrfgl4fWkpbFixdj6NChMDY2hoGBAerWrQvg6VBRYGCgtsIiIiKiEkprc1r8/PyQmpoKAHB2dsaDBw+0FQoREZFmcfWQLLTW0+Lo6IgtW7agQ4cOEELg9u3byMzMLLRu5cqVCz1PRESkE5hwyEJrScs333yD0aNHY9SoUVAoFPjggw8K1BFCQKFQIC8vTwsREhERyYTLlWWhtaRl6NCh6N27N27evIn3338f+/fvR7ly5bQVDhEREZVwWl09VLZsWdSpUwdr1qxBs2bNoFTyYW5ERFQKcXhIFiViczlvb29kZGTg119/xdSpU5GYmAgAOHv2LO7cuaPl6IiIiN6MUAlZjnddidin5cKFC/Dw8ICFhQViY2MxZMgQWFtbY+vWrYiLi8Nvv/2m7RCJiIhIy0pET8u4cePg4+OD6OhoGBsbS+c7dOiAo0ePajEyIiIiGXDJsyxKRE/LmTNnsGLFigLnK1SogPj4eC1EREREJCPuiCuLEtHTolQqpY3mnnXt2jXY2NhoISIiIiIqaUpE0tKlSxfMmjULOTk5AACFQoG4uDhMnjwZ3bt313J0REREb4jDQ7IoEUnLggULkJaWBhsbG2RkZKBVq1ZwcXFB2bJlMWfOHG2HR0RE9Ga0lLQcPXoUnTt3hqOjIxQKBbZv365WvnXrVnh6eqJcuXJQKBSIiIgo0EZmZiZGjhyJcuXKwczMDN27d0dCQoJanbi4OHTs2BFlypSBra0tJk6ciNzcXLU6hw8fRsOGDaFUKuHi4oKgoKBi30+JSFosLCwQEhKCXbt2YfHixRg1ahR2796NI0eOwNTUVNvhERER6aT09HTUq1cPP//88wvLmzdvju+///6FbYwbNw47d+7E5s2bceTIEdy9exeffvqpVJ6Xl4eOHTsiOzsbJ06cwNq1axEUFITp06dLdWJiYtCxY0e4u7sjIiICY8eOxeDBg7Fv375i3Y/WJ+KqVCoEBQVh69atiI2NhUKhgLOzM+zt7aVt/ImIiHSZENoZ2mnfvj3at2//wvL+/fsDAGJjYwstT0lJwapVq7Bx40a0adMGALBmzRq4urri5MmTaNq0Kf7++29cuXIF+/fvh52dHerXr49vv/0WkydPhr+/P4yMjBAYGAhnZ2csWLAAAODq6opjx45h4cKF8PLyKvL9aLWnRQiBLl26YPDgwbhz5w7q1q2L9957Dzdv3oSPjw8++eQTbYZHREQkD5mGh7KyspCamqp2ZGVlaSzs8PBw5OTkwMPDQzpXq1YtVK5cGaGhoQCA0NBQ1K1bF3Z2dlIdLy8vpKam4vLly1KdZ9vIr5PfRlFpNWkJCgrC0aNHceDAAZw7dw6///47/vjjD5w/fx779+/HwYMHubEcERHpPpmSloCAAFhYWKgdAQEBGgs7Pj4eRkZGsLS0VDtvZ2cnbUkSHx+vlrDkl+eXvaxOamoqMjIyihyPVpOW33//HV999RXc3d0LlLVp0wZTpkzBhg0btBAZERFRyTN16lSkpKSoHVOnTtV2WG+NVpOWCxcuoF27di8sb9++Pc6fP/8WIyIiIpKfXM8eUiqVMDc3Vzs0+bBhe3t7ZGdnIzk5We18QkIC7O3tpTrPrybKf/2qOubm5jAxMSlyPFpNWhITEwt0Fz3Lzs4OSUlJbzEiIiIiDdDRfVoaNWoEQ0NDHDhwQDoXFRWFuLg4uLm5AQDc3Nxw8eJF3L9/X6oTEhICc3Nz1K5dW6rzbBv5dfLbKCqtrh7Ky8uDgcGLQ9DX1y+wzpuIiIiKJi0tDdevX5dex8TEICIiAtbW1qhcuTISExMRFxeHu3fvAniakABPe0bs7e1hYWEBX19f+Pn5wdraGubm5hg9ejTc3NzQtGlTAICnpydq166N/v37Y968eYiPj8c333yDkSNHSr1Aw4YNw9KlSzFp0iQMGjQIBw8exJ9//oldu3YV6360mrQIIeDj4/PCri1NzogmIiJ6a7T06KEzZ86ozRv18/MDAHh7eyMoKAg7duzAwIEDpfJevXoBAGbMmAF/f38AwMKFC6Gnp4fu3bsjKysLXl5eWLZsmfQefX19BAcHY/jw4XBzc4OpqSm8vb0xa9YsqY6zszN27dqFcePGYdGiRahYsSJ+/fXXYi13BgCF0NbicUDtg3qZNWvWFKvdNL8urxMOUak3bqvmxr6JdNXK2M0av0Zy3zaytGO54aAs7egqrfa0FDcZISIioneX1nfEJSIiKvX4sENZMGkhIiLSNC3NaSltSsQDE4mIiIhehT0tREREGiY4PCQLJi1ERESaxuEhWTBpISIi0jD2tMiDc1qIiIhIJ7CnhYiISNM4PCQLJi1EREQaJpi0yILDQ0RERKQT2NNCRESkaexpkQWTFiIiIg3j8JA8ODxEREREOoE9LURERJrGnhZZMGkhIiLSMA4PyYNJCxERkYYxaZEH57QQERGRTmBPCxERkYaxp0UeTFqIiIg0TSi0HUGpwOEhIiIi0gnsaSEiItIwDg/Jg0kLERGRhgkVh4fkUKSk5cKFC0Vu8P3333/tYIiIiIhepEhJS/369aFQKCCEKLQ8v0yhUCAvL0/WAImIiHQdh4fkUaSkJSYmRtNxEBERlVqCq4dkUaSkxcnJSdNxEBEREb3Uay15XrduHZo1awZHR0fcvHkTAPDTTz/hf//7n6zBERERlQZCJc/xrit20rJ8+XL4+fmhQ4cOSE5OluawWFpa4qeffpI7PiIiIp0nVApZjnddsZOWJUuWYOXKlfj666+hr68vnW/cuDEuXrwoa3BERESlgRDyHO+6YictMTExaNCgQYHzSqUS6enpsgRFRERE9LxiJy3Ozs6IiIgocH7v3r1wdXWVIyYiIqJShcND8ij2jrh+fn4YOXIkMjMzIYTAqVOn8PvvvyMgIAC//vqrJmIkIiLSaUw45FHspGXw4MEwMTHBN998gydPnqBPnz5wdHTEokWL0KtXL03ESERERPR6zx7q27cv+vbtiydPniAtLQ22trZyx0VERFRqcBKtPF77gYn3799HVFQUgKfb+NvY2MgWFBERUWnC4SF5FHsi7uPHj9G/f384OjqiVatWaNWqFRwdHdGvXz+kpKRoIkYiIiKi4ictgwcPRlhYGHbt2oXk5GQkJycjODgYZ86cwRdffKGJGImIiHSaEApZjuI6evQoOnfuDEdHRygUCmzfvv25uASmT58OBwcHmJiYwMPDA9HR0Wp1EhMT0bdvX5ibm8PS0hK+vr5IS0tTq3PhwgW0aNECxsbGqFSpEubNm1cgls2bN6NWrVowNjZG3bp1sXv37mLfT7GTluDgYKxevRpeXl4wNzeHubk5vLy8sHLlSuzcubPYARAREZV22trGPz09HfXq1cPPP/9caPm8efOwePFiBAYGIiwsDKampvDy8kJmZqZUp2/fvrh8+TJCQkIQHByMo0ePYujQoVJ5amoqPD094eTkhPDwcMyfPx/+/v5YsWKFVOfEiRPo3bs3fH19ce7cOXTr1g3dunXDpUuXinU/CiGKNz2ocuXK2LVrF+rWrat2/sKFC+jQoQNu375drAA0Ic2vi7ZDICqRxm1VajsEohJnZexmjV/jem0vWdpxubLvtd+rUCiwbds2dOvWDcDTXhZHR0eMHz8eEyZMAACkpKTAzs4OQUFB6NWrF65evYratWvj9OnTaNy4MYCn+7Ll/3vv6OiI5cuX4+uvv0Z8fDyMjIwAAFOmTMH27dsRGRkJAOjZsyfS09MRHBwsxdO0aVPUr18fgYGBRb6HYve0fPPNN/Dz80N8fLx0Lj4+HhMnTsS0adOK2xwREVGppxIKWY6srCykpqaqHVlZWa8VU0xMDOLj4+Hh4SGds7CwQJMmTRAaGgoACA0NhaWlpZSwAICHhwf09PQQFhYm1WnZsqWUsACAl5cXoqKikJSUJNV59jr5dfKvU1RFWj3UoEEDKBT/jaVFR0ejcuXKqFy5MgAgLi4OSqUSDx484LwWIiKi57zOfJTCBAQEYObMmWrnZsyYAX9//2K3ld/5YGdnp3bezs5OKouPjy+wrYmBgQGsra3V6jg7OxdoI7/MysoK8fHxL71OURUpacnvSiIiIqLik2vJ89SpU+Hn56d2Tql8d4Z9i5S0zJgxQ9NxEBER0SsolUrZkhR7e3sAQEJCAhwcHKTzCQkJqF+/vlTn/v37au/Lzc1FYmKi9H57e3skJCSo1cl//ao6+eVFVew5LURERFQ8QshzyMnZ2Rn29vY4cOCAdC41NRVhYWFwc3MDALi5uSE5ORnh4eFSnYMHD0KlUqFJkyZSnaNHjyInJ0eqExISgpo1a8LKykqq8+x18uvkX6eoip205OXl4YcffsCHH34Ie3t7WFtbqx1ERESkTltPeU5LS0NERAQiIiIAPJ18GxERgbi4OCgUCowdOxazZ8/Gjh07cPHiRQwYMACOjo7StBBXV1e0a9cOQ4YMwalTp3D8+HGMGjUKvXr1gqOjIwCgT58+MDIygq+vLy5fvoxNmzZh0aJFasNYY8aMwd69e7FgwQJERkbC398fZ86cwahRo4p1P8VOWmbOnIkff/wRPXv2REpKCvz8/PDpp59CT0/vtSYCERERkWacOXMGDRo0QIMGDQAAfn5+aNCgAaZPnw4AmDRpEkaPHo2hQ4figw8+QFpaGvbu3QtjY2OpjQ0bNqBWrVpo27YtOnTogObNm6vtwWJhYYG///4bMTExaNSoEcaPH4/p06er7eXy0UcfYePGjVixYgXq1auHv/76C9u3b0edOnWKdT/F3qelWrVqWLx4MTp27IiyZcsiIiJCOnfy5Els3LixWAFoAvdpISoc92khKuht7NNyqWonWdqp82/wqyuVYsXuaYmPj5c2ljMzM5OeN9SpUyfs2rVL3uiIiIhKAW1t41/aFDtpqVixIu7duwfgaa/L33//DQA4ffr0O7XsioiIiN6uYictn3zyiTQDePTo0Zg2bRqqV6+OAQMGYNCgQbIHSEREpOtK4uohXVSkfVqe9d1330l/7tmzJ5ycnHDixAlUr14dnTt3ljU4IiKi0kDFoR1ZvPE+LU2bNoWfnx+aNGmCuXPnyhETERERUQGybS537949PjCRiIioEJyIK49iDw8RERFR8XA+ijyYtBAREWkY57TIg88eIiIiIp1Q5J6W5x+F/bwHDx68cTBysVwa/upKRO+gjLv/aDsEoncS56PIo8hJy7lz515Zp2XLlm8UDBERUWnE4SF5FDlpOXTokCbjICIiInopTsQlIiLSMC4ekgeTFiIiIg3j8JA8uHqIiIiIdAJ7WoiIiDSMq4fkwaSFiIhIw1TaDqCUeK3hoX/++Qf9+vWDm5sb7ty5AwBYt24djh07JmtwRERERPmKnbRs2bIFXl5eMDExwblz55CVlQUASElJ4VOeiYiICiGgkOV41xU7aZk9ezYCAwOxcuVKGBoaSuebNWuGs2fPyhocERFRaaAS8hzvumLPaYmKiip051sLCwskJyfLERMREVGpomIviSyK3dNib2+P69evFzh/7NgxVK1aVZagiIiIiJ5X7KRlyJAhGDNmDMLCwqBQKHD37l1s2LABEyZMwPDhwzURIxERkU7jnBZ5FHt4aMqUKVCpVGjbti2ePHmCli1bQqlUYsKECRg9erQmYiQiItJpXPIsD4UQ4rWm9mRnZ+P69etIS0tD7dq1YWZmJndsr83AqIK2QyAqkTLu/qPtEIhKHMPymp/aEGLXU5Z2Pk7YJEs7uuq1N5czMjJC7dq15YyFiIioVOLQjjyKnbS4u7tDoXjxh3/w4ME3CoiIiKi04fCQPIqdtNSvX1/tdU5ODiIiInDp0iV4e3vLFRcRERGRmmInLQsXLiz0vL+/P9LS0t44ICIiotKGPS3yeK1nDxWmX79+WL16tVzNERERlRpc8iwP2ZKW0NBQGBsby9UcERERkZpiDw99+umnaq+FELh37x7OnDmDadOmyRYYERFRaaFiJ4ksip20WFhYqL3W09NDzZo1MWvWLHh6esoWGBERUWnBZw/Jo1hJS15eHgYOHIi6devCyspKUzERERGVKnxAszyKNadFX18fnp6efJozERERvXXFnohbp04d/Pvvv5qIhYiIqFRSyXS864qdtMyePRsTJkxAcHAw7t27h9TUVLWDiIiI1KkUClmOd12Rk5ZZs2YhPT0dHTp0wPnz59GlSxdUrFgRVlZWsLKygqWlJee5EBERlSCPHz/G2LFj4eTkBBMTE3z00Uc4ffq0VC6EwPTp0+Hg4AATExN4eHggOjparY3ExET07dsX5ubmsLS0hK+vb4HNZC9cuIAWLVrA2NgYlSpVwrx58zRyP0WeiDtz5kwMGzYMhw4d0kggREREpZW2JuIOHjwYly5dwrp16+Do6Ij169fDw8MDV65cQYUKFTBv3jwsXrwYa9euhbOzM6ZNmwYvLy9cuXJF2nutb9++uHfvHkJCQpCTk4OBAwdi6NCh2LhxIwAgNTUVnp6e8PDwQGBgIC5evIhBgwbB0tISQ4cOlfV+FEKIIn2Wenp6iI+Ph62trawBaIKBUQVth0BUImXc/UfbIRCVOIblq2r8Gpsc+srSTs97G4pcNyMjA2XLlsX//vc/dOzYUTrfqFEjtG/fHt9++y0cHR0xfvx4TJgwAQCQkpICOzs7BAUFoVevXrh69Spq166N06dPo3HjxgCAvXv3okOHDrh9+zYcHR2xfPlyfP3114iPj4eRkREAYMqUKdi+fTsiIyNlue98xZrT8rKnOxMREVHJkZubi7y8vAK71ZuYmODYsWOIiYlBfHw8PDw8pDILCws0adIEoaGhAJ7udm9paSklLADg4eEBPT09hIWFSXVatmwpJSwA4OXlhaioKCQlJcl6T8Xap6VGjRqvTFwSExPfKCAiIqLSRq4dcbOyspCVlaV2TqlUQqlUFqhbtmxZuLm54dtvv4Wrqyvs7Ozw+++/IzQ0FC4uLoiPjwcA2NnZqb3Pzs5OKitshMXAwADW1tZqdZydnQu0kV8m53zXYiUtM2fOLLAjLhEREb2cXDviBgQEYObMmWrnZsyYAX9//0Lrr1u3DoMGDUKFChWgr6+Phg0bonfv3ggPD5clnretWElLr169dGJOCxERUWk0depU+Pn5qZ0rrJclX7Vq1XDkyBGkp6cjNTUVDg4O6NmzJ6pWrQp7e3sAQEJCAhwcHKT3JCQkoH79+gAAe3t73L9/X63N3NxcJCYmSu+3t7dHQkKCWp381/l15FLkOS2cz0JERPR6hEyHUqmEubm52vGypCWfqakpHBwckJSUhH379qFr165wdnaGvb09Dhw4INVLTU1FWFgY3NzcAABubm5ITk5W65k5ePAgVCoVmjRpItU5evQocnJypDohISGoWbOm7FuhFDlpKeIiIyIiInqOSiHPUVz79u3D3r17ERMTg5CQELi7u6NWrVoYOHAgFAoFxo4di9mzZ2PHjh24ePEiBgwYAEdHR3Tr1g0A4Orqinbt2mHIkCE4deoUjh8/jlGjRqFXr15wdHQEAPTp0wdGRkbw9fXF5cuXsWnTJixatKhAj5Acijw8pFJxA2EiIqLXoa1/QVNSUjB16lTcvn0b1tbW6N69O+bMmQNDQ0MAwKRJk5Ceno6hQ4ciOTkZzZs3x969e9VWHG3YsAGjRo1C27Ztoaenh+7du2Px4sVSuYWFBf7++2+MHDkSjRo1Qvny5TF9+nTZ92gBirFPiy7hPi1EheM+LUQFvY19WoIq9JOlHZ8762VpR1cVayIuERERFV+p6x3QEiYtREREGibXPi3vumI/5ZmIiIhIG9jTQkREpGFcyiIPJi1EREQaxqRFHhweIiIiIp3AnhYiIiINE5yIKwsmLURERBrG4SF5cHiIiIiIdAJ7WoiIiDSMPS3yYNJCRESkYdwRVx5MWoiIiDSMO+LKg3NaiIiISCewp4WIiEjDOKdFHkxaiIiINIxJizw4PEREREQ6gT0tREREGsbVQ/Jg0kJERKRhXD0kDw4PERERkU5gTwsREZGGcSKuPJi0EBERaRjntMiDw0NERESkE9jTQkREpGEq9rXIgkkLERGRhnFOizyYtBAREWkY+1nkwTktREREpBPY00JERKRhHB6SB5MWIiIiDeOOuPLg8BARERHpBPa0EBERaRiXPMuDSQsREZGGMWWRB4eHiIiISCewp4WIiEjDuHpIHkxaiIiINIxzWuTB4SEiIiLSCexpISIi0jD2s8iDSQsREZGGcU6LPDg8REREpGEqCFmO4sjLy8O0adPg7OwMExMTVKtWDd9++y2E+K8dIQSmT58OBwcHmJiYwMPDA9HR0WrtJCYmom/fvjA3N4elpSV8fX2RlpamVufChQto0aIFjI2NUalSJcybN+/1P6yXYNJCRERUCn3//fdYvnw5li5diqtXr+L777/HvHnzsGTJEqnOvHnzsHjxYgQGBiIsLAympqbw8vJCZmamVKdv3764fPkyQkJCEBwcjKNHj2Lo0KFSeWpqKjw9PeHk5ITw8HDMnz8f/v7+WLFihez3pBDPplylhIFRBW2HQFQiZdz9R9shEJU4huWravwa46r0kqWdhbF/FLlup06dYGdnh1WrVknnunfvDhMTE6xfvx5CCDg6OmL8+PGYMGECACAlJQV2dnYICgpCr169cPXqVdSuXRunT59G48aNAQB79+5Fhw4dcPv2bTg6OmL58uX4+uuvER8fDyMjIwDAlClTsH37dkRGRspy3/nY00JERKRhKpmO4vjoo49w4MABXLt2DQBw/vx5HDt2DO3btwcAxMTEID4+Hh4eHtJ7LCws0KRJE4SGhgIAQkNDYWlpKSUsAODh4QE9PT2EhYVJdVq2bCklLADg5eWFqKgoJCUlFTPql+NEXCIiIh2RlZWFrKwstXNKpRJKpbJA3SlTpiA1NRW1atWCvr4+8vLyMGfOHPTt2xcAEB8fDwCws7NTe5+dnZ1UFh8fD1tbW7VyAwMDWFtbq9VxdnYu0EZ+mZWV1evebgHsaSEiItIwIdP/AgICYGFhoXYEBAQUes0///wTGzZswMaNG3H27FmsXbsWP/zwA9auXfuW714+WutpadCgARQKRZHqnj17VsPREBERaY5cS56nTp0KPz8/tXOF9bIAwMSJEzFlyhT06vV0Pk3dunVx8+ZNBAQEwNvbG/b29gCAhIQEODg4SO9LSEhA/fr1AQD29va4f/++Wru5ublITEyU3m9vb4+EhAS1Ovmv8+vIRWs9Ld26dUPXrl3RtWtXeHl54caNG1AqlWjdujVat24NY2Nj3LhxA15eXtoKkYiIqERRKpUwNzdXO16UtDx58gR6eur/zOvr60OleppCOTs7w97eHgcOHJDKU1NTERYWBjc3NwCAm5sbkpOTER4eLtU5ePAgVCoVmjRpItU5evQocnJypDohISGoWbOmrENDgBZ7WmbMmCH9efDgwfjyyy/x7bffFqhz69attx0aERGRrLTx7KHOnTtjzpw5qFy5Mt577z2cO3cOP/74IwYNGgQAUCgUGDt2LGbPno3q1avD2dkZ06ZNg6OjI7p16wYAcHV1Rbt27TBkyBAEBgYiJycHo0aNQq9eveDo6AgA6NOnD2bOnAlfX19MnjwZly5dwqJFi7Bw4ULZ76lELHm2sLDAmTNnUL16dbXz0dHRaNy4MVJSUorVHpc8ExWOS56JCnobS56HV/lclnaWx/5Z5LqPHz/GtGnTsG3bNty/fx+Ojo7o3bs3pk+fLq30EUJgxowZWLFiBZKTk9G8eXMsW7YMNWrUkNpJTEzEqFGjsHPnTujp6aF79+5YvHgxzMzMpDoXLlzAyJEjcfr0aZQvXx6jR4/G5MmTZbnnZ5WIpMXe3h7fffcdfHx81M4HBQVh8uTJBcbKXoVJC1HhmLQQFVRak5bSqEQseR47diyGDx+Os2fP4sMPPwQAhIWFYfXq1Zg2bZqWo3u3TZ/mh+nTxqudi4y6jjp1WwEA7Oxs8P130+DRtgXKljVD1LUbCPhuMbZt2y3V37Z1Deq9/x5sbcshKSkFBw4ew9Sv5uDePfVk1G/cFxg8uB+cKlfAw4eJCPzlNwR8t1jzN0n0CmciLmLNxr9wJfI6HjxKxKKAaWjb8iOp/OdV67F3/xHE338AQ0ND1K7pgi+HeuP992pJdTy7e+NuvPqExrHDBmJw/6f/mJ06ewHrNm3DxatRSE9/gsoVK2Bgn+7o5NVGqn/935tY+us6XImKxt34+5j85VD07/mJhu+e5KCN4aHSqEQkLVOmTEHVqlWxaNEirF+/HsDTcbQ1a9bg88/lyU7p9V26HAmvdv/t5pibmyv9OWj1IlhamuOTTwfi4aNE9O71Cf7YGIgmbu0REXEZAHD48Al8990S3ItPQAVHB8z7fhr+/GMFWrTqKrWz8MdZ+PjjVpg0eRYuXYqEtZUlrK0t39o9Er1MRkYmarpUxScdPTH2q9kFyqtUqoCv/EagoqM9srKy8dumbRg67mvs3rQK1laWUr1Rg/vjsy7tpNdlypSR/hxx8QpqVHPGoH49UM7KEkdOnMJXsxfAzMwUrZs9nfCYkZWJio728GzTHPMWy79FOmkOH5gojxKRtADA559/zgSlhMrNzUNCwoNCy9zcGmPk6Kk4fSYCADA3YBHGfDkEDRu8LyUtixavlOrHxd3B9/OXYutfq2FgYIDc3FzUquWCYV8MQL0GbXHt2g0AQGwsJ2BTydHC7QO0cPvgheUdPd3VXk/6cgi2Bu/DtRsxaNq4gXTetIwJypezLrSNod7q27z3/7wbTpw6i/1HjktJS13XmqjrWhMA8NPyNa91L6Qdgj0tsuDmcvRK1V2cERcbjmuRJ/Db2iWoVMlRKgsNPYPPP+sCKytLKBQKfP55FxgbK3HkaGihbVlZWaJP708RGnpG6rHp1PFj/BsTh44dPBAdFYrr107il8D5sHrmN1QiXZGTk4PN/9uDsmamqOmiPlfi1/Wb0az95/jMZyRWb/gLubl5L20rLT0dFuZlNRkukU7RWk+LtbU1rl27hvLly8PKyuqlG80lJia+sKywLY2FEEXeuI5e7tSpcxg0eByuXbsBB3tbTPvGD4cPbkO9Bm2QlpaOXn2G4fcNy/Eg4TJycnLw5EkGPuvhixs3YtXaCZj7FUYMHwhT0zI4eTIcXbp5S2XOzk5wqlwBn3XvhIGDxkBfXx8//OCPP/9YgY+92PtGuuHw8TBMnPEdMjOzYFPOGit+mgMrSwupvG+PrnCt4QIL87KIuHgFi34JwsNHiZj05dBC29t74CguXb2GGRO/fFu3QBrE4SF5aC1pWbhwIcqWffobxE8//fTa7QQEBGDmzJlq5xR6ZlDom79JePT/9u47JP354sWrCDt1Dv9eD0OPzzpjTdAfmOk/EZaW5vD06omHjxLRtYsXft8YiNZtPsWlS/893fOHBcuxes0fcKpcAdO+8UPQ6kXo0m0AAEBPTwFjY2P4DBqD6Oh/AQBDh47H6VP7UKNGNWnIiKgk+7BhPWwJ+hlJySn4a+deTJgWgI0rf0K5/+8x9O71qVS3poszDA0NMGveEowd5qP2oDkAOBV+HtPm/gj/yWPgUtXpbd4GaQiHh+ShtaTF29u70D8XV2FbGluVq/WC2vSmUlJScS36X7i4VEHVqk4YNXIQ3q/vjitXnj5F9MKFK2jerAmGD/PByFFTpPc9epSER4+SEB39L65GXsfNmDNo2qQRToaFIz7+PnJycqSEBQCuRl4HAFSu5MikhXRCGRNjVK7oiMoVHVGvjis69PTF1p37MGRAz0Lrv1+7FnLz8nDn3n04O1WUzp8+dwEjJ/tj0pdD0bW9R6HvJXpXlbg5LZmZmUhNTVU7XqawLY05NKQ5pqZlUK2qE+7du48yZUwAQNoSOl9eXh709F783yC/TKl8+tvliROnYWhoiKrP/EZZo8bTuQA34+7IGj/R26JSqZD9zLbmz4uMvgE9PT1YW/03hHTq7AWMmDgDfsMHoUfXDm8jTHpLVDId77oSsXooPT0dkydPxp9//olHjx4VKM/Le/lkNdKced9NQ/CuENyMuw1HB3vMmD4eeXkq/LFpO5KTUxEdHYPlP3+PSZO/xaPEJHTt0g4eHi3R9f/nrHz4QQM0blwPx0+cRlJSMqpVrYKZ/hNx/XoMQk8+fZbF/gP/IPzsBfy6YgH8JsyAnkIPSxbPRUjIEbXeFyJtefIkA3G370qv79xNQOS1G7AwLwsLC3OsWPsH3Js3gU15ayQlp+L3rTtx/+EjeLm3AABEXLqKi5cj8UHDejAtY4Lzl65i3uIV6OTpLk20PRV+HiMnzUDfHt3wcetmePjo6Vw+Q0NDqU5OTg5uxMT9/59zkfDgESKv3UCZMiaoXNERVHKptL+Pa6lQIpKWSZMm4dChQ1i+fDn69++Pn3/+GXfu3MEvv/yC7777TtvhvdMqVHTA+nU/o1w5Kzx4kIjjJ06hWYvOePjw6V+onbv2x9w5U7F9WxDMzExx/UYsBvqOxZ69BwEATzIy8Em3DpgxfQJMTU1w79597Pv7MOYGLEJ2djaApxOnu33ig0U/fYtDB7YiPf0J9u47hImTZmntvomedSkyGoNG/7cl+bwlT/dI6dreA9MnjkbMzVvYsWc/klJSYGlujjquNbB22XxpPoqRoSH27D+CZas3IDs7BxUc7dC/5yfw7vXfxnD/27MfGZlZ+HXdJvy6bpN0vnGDughaOg8AcP9hIj4bOEoqC/p9C4J+36JWh6g0KxHb+FeuXBm//fYbWrduDXNzc5w9exYuLi5Yt24dfv/9d+zevfvVjTyD2/gTFY7b+BMV9Da28e/n9OmrKxXB+ptbZWlHV5WIOS2JiYmoWvXpl8bc3Fxa4ty8eXMcPXpUm6ERERG9MRWELMe7rkQkLVWrVkVMTAwAoFatWvjzz6cPhNq5cycsLS21GBkRERGVFCUiaRk4cCDOnz8P4OlziH7++WcYGxtj3LhxmDhxopajIyIiejNCpv+967Q6EVelUmH+/PnYsWMHsrOzcffuXcyYMQORkZEIDw+Hi4sL3n//fW2GSERE9Ma4XFkeWk1a5syZA39/f3h4eMDExASLFi3C/fv3sXr1ajg5cRdIIiIqHTgfRR5aHR767bffsGzZMuzbtw/bt2/Hzp07sWHDhgKblRERERFpNWmJi4tDhw7/7fro4eEBhUKBu3fvvuRdREREuoVzWuSh1eGh3NxcGBsbq50zNDREzku2viYiItI1HD+Qh1aTFiEEfHx8oFQqpXOZmZkYNmwYTE1NpXNbt77bm+kQERGRlpOWwp7u3K9fPy1EQkREpDklYPP5UkGrScuaNWu0eXkiIqK3gquH5FEiNpcjIiIiepUS8ZRnIiKi0owTceXBpIWIiEjDuFxZHhweIiIiIp3AnhYiIiIN40RceTBpISIi0jAueZYHkxYiIiIN40RceXBOCxEREekE9rQQERFpGFcPyYNJCxERkYZxIq48ODxEREREOoE9LURERBrG1UPyYNJCRESkYRwekgeHh4iIiEgnsKeFiIhIw7h6SB7saSEiItIwlRCyHMVRpUoVKBSKAsfIkSMBAJmZmRg5ciTKlSsHMzMzdO/eHQkJCWptxMXFoWPHjihTpgxsbW0xceJE5ObmqtU5fPgwGjZsCKVSCRcXFwQFBb3RZ/UyTFqIiIhKodOnT+PevXvSERISAgDo0aMHAGDcuHHYuXMnNm/ejCNHjuDu3bv49NNPpffn5eWhY8eOyM7OxokTJ7B27VoEBQVh+vTpUp2YmBh07NgR7u7uiIiIwNixYzF48GDs27dPI/ekEKVwSrOBUQVth0BUImXc/UfbIRCVOIblq2r8Gi0qtJWlnX/uHHjt944dOxbBwcGIjo5GamoqbGxssHHjRnz22WcAgMjISLi6uiI0NBRNmzbFnj170KlTJ9y9exd2dnYAgMDAQEyePBkPHjyAkZERJk+ejF27duHSpUvSdXr16oXk5GTs3bv3zW62EOxpISIi0jAVhCzH68rOzsb69esxaNAgKBQKhIeHIycnBx4eHlKdWrVqoXLlyggNDQUAhIaGom7dulLCAgBeXl5ITU3F5cuXpTrPtpFfJ78NuXEiLhERkYbJteQ5KysLWVlZaueUSiWUSuVL37d9+3YkJyfDx8cHABAfHw8jIyNYWlqq1bOzs0N8fLxU59mEJb88v+xldVJTU5GRkQETE5Ni3d+rsKeFiIhIRwQEBMDCwkLtCAgIeOX7Vq1ahfbt28PR0fEtRKk57GkhIiLSMLmmj06dOhV+fn5q517Vy3Lz5k3s378fW7dulc7Z29sjOzsbycnJar0tCQkJsLe3l+qcOnVKra381UXP1nl+xVFCQgLMzc1l72UB2NNCRESkcXLNaVEqlTA3N1c7XpW0rFmzBra2tujYsaN0rlGjRjA0NMSBA/9N7I2KikJcXBzc3NwAAG5ubrh48SLu378v1QkJCYG5uTlq164t1Xm2jfw6+W3IjUkLERFRKaVSqbBmzRp4e3vDwOC/wRULCwv4+vrCz88Phw4dQnh4OAYOHAg3Nzc0bdoUAODp6YnatWujf//+OH/+PPbt24dvvvkGI0eOlBKlYcOG4d9//8WkSZMQGRmJZcuW4c8//8S4ceM0cj8cHiIiItIwbe2Iu3//fsTFxWHQoEEFyhYuXAg9PT10794dWVlZ8PLywrJly6RyfX19BAcHY/jw4XBzc4OpqSm8vb0xa9YsqY6zszN27dqFcePGYdGiRahYsSJ+/fVXeHl5aeR+uE8L0TuE+7QQFfQ29mlp7NBClnbO3Hu3f4Y5PEREREQ6gcNDREREGibXPi3vOiYtREREGlYKZ2JoBYeHiIiISCewp4WIiEjDODwkDyYtREREGqatJc+lDZMWIiIiDVNxTossOKeFiIiIdAJ7WoiIiDSMw0PyYNJCRESkYRwekgeHh4iIiEgnsKeFiIhIwzg8JA8mLURERBrG4SF5cHiIiIiIdAJ7WoiIiDSMw0PyYNJCRESkYRwekgeHh4iIiEgnsKeFiIhIwzg8JA8mLURERBomhErbIZQKTFqIiIg0TMWeFllwTgsRERHpBPa0EBERaZjg6iFZMGkhIiLSMA4PyYPDQ0RERKQT2NNCRESkYRwekgeTFiIiIg3jjrjy4PAQERER6QT2tBAREWkYd8SVB5MWIiIiDeOcFnlweIiIiIh0AntaiIiINIz7tMiDSQsREZGGcXhIHkxaiIiINIxLnuXBOS1ERESkE9jTQkREpGEcHpIHkxYiIiIN40RceXB4iIiIiHQCe1qIiIg0jMND8mBPCxERkYaphJDlKK47d+6gX79+KFeuHExMTFC3bl2cOXNGKhdCYPr06XBwcICJiQk8PDwQHR2t1kZiYiL69u0Lc3NzWFpawtfXF2lpaWp1Lly4gBYtWsDY2BiVKlXCvHnzXu+DegUmLURERKVQUlISmjVrBkNDQ+zZswdXrlzBggULYGVlJdWZN28eFi9ejMDAQISFhcHU1BReXl7IzMyU6vTt2xeXL19GSEgIgoODcfToUQwdOlQqT01NhaenJ5ycnBAeHo758+fD398fK1askP2eFKIU9lkZGFXQdghEJVLG3X+0HQJRiWNYvqrGr2Fapoos7aQ/iS1y3SlTpuD48eP455/Cf+6FEHB0dMT48eMxYcIEAEBKSgrs7OwQFBSEXr164erVq6hduzZOnz6Nxo0bAwD27t2LDh064Pbt23B0dMTy5cvx9ddfIz4+HkZGRtK1t2/fjsjIyDe74eewp4WIiEjD5BoeysrKQmpqqtqRlZVV6DV37NiBxo0bo0ePHrC1tUWDBg2wcuVKqTwmJgbx8fHw8PCQzllYWKBJkyYIDQ0FAISGhsLS0lJKWADAw8MDenp6CAsLk+q0bNlSSlgAwMvLC1FRUUhKSpL1c2TSQkREpCMCAgJgYWGhdgQEBBRa999//8Xy5ctRvXp17Nu3D8OHD8eXX36JtWvXAgDi4+MBAHZ2dmrvs7Ozk8ri4+Nha2urVm5gYABra2u1OoW18ew15MLVQ0RERBom10yMqVOnws/PT+2cUqkstK5KpULjxo0xd+5cAECDBg1w6dIlBAYGwtvbW5Z43jb2tBAREWmYkOl/SqUS5ubmaseLkhYHBwfUrl1b7Zyrqyvi4uIAAPb29gCAhIQEtToJCQlSmb29Pe7fv69Wnpubi8TERLU6hbXx7DXkwqSFiIhIw4QQshzF0axZM0RFRamdu3btGpycnAAAzs7OsLe3x4EDB6Ty1NRUhIWFwc3NDQDg5uaG5ORkhIeHS3UOHjwIlUqFJk2aSHWOHj2KnJwcqU5ISAhq1qyptlJJDkxaiIiISqFx48bh5MmTmDt3Lq5fv46NGzdixYoVGDlyJABAoVBg7NixmD17Nnbs2IGLFy9iwIABcHR0RLdu3QA87Zlp164dhgwZglOnTuH48eMYNWoUevXqBUdHRwBAnz59YGRkBF9fX1y+fBmbNm3CokWLCgxjyYFLnoneIVzyTFTQ21jybCjTv0s52XeKVT84OBhTp05FdHQ0nJ2d4efnhyFDhkjlQgjMmDEDK1asQHJyMpo3b45ly5ahRo0aUp3ExESMGjUKO3fuhJ6eHrp3747FixfDzMxMqnPhwgWMHDkSp0+fRvny5TF69GhMnjz5zW/4OUxaiN4hTFqICnobSYtc/y7lFjNpKW04PEREREQ6oVT2tFDJkJWVhYCAAEydOvWFs9uJ3kX82SB6PUxaSGNSU1NhYWGBlJQUmJubazscohKDPxtEr4fDQ0RERKQTmLQQERGRTmDSQkRERDqBSQtpjFKpxIwZMzjRkOg5/Nkgej2ciEtEREQ6gT0tREREpBOYtBAREZFOYNJCREREOoFJCxXZihUrUKlSJejp6eGnn36Spc3Y2FgoFApERETI0t6zDh8+DIVCgeTkZNnbJpJLUFAQLC0tX1rH398f9evXfyvxEJVkTFpKOR8fHygUCigUChgaGsLOzg4ff/wxVq9eDZVKVeR2UlNTMWrUKEyePBl37tzB0KFDNRIvEw3SRc/+nBkZGcHFxQWzZs1Cbm7uK9/bs2dPXLt27S1ESaT7mLS8A9q1a4d79+4hNjYWe/bsgbu7O8aMGYNOnToV6S9VAIiLi0NOTg46duwIBwcHlClTRsNRE+mW/J+z6OhojB8/Hv7+/pg/f/4r32diYgJbW9u3ECGR7mPS8g5QKpWwt7dHhQoV0LBhQ3z11Vf43//+hz179iAoKAgAkJycjMGDB8PGxgbm5uZo06YNzp8/D+Bp93XdunUBAFWrVoVCoUBsbCxu3LiBrl27ws7ODmZmZvjggw+wf/9+tWsrFAps375d7ZylpaV03WfFxsbC3d0dAGBlZQWFQgEfHx8AgEqlQkBAAJydnWFiYoJ69erhr7/+Unv/7t27UaNGDZiYmMDd3R2xsbFv9sERFUP+z5mTkxOGDx8ODw8P7NixAz/++CPq1q0LU1NTVKpUCSNGjEBaWpr0vsKGh7777jvY2dmhbNmy8PX1RWZm5lu+G6KSiUnLO6pNmzaoV68etm7dCgDo0aMH7t+/jz179iA8PBwNGzZE27ZtkZiYiJ49e0rJyKlTp3Dv3j1UqlQJaWlp6NChAw4cOIBz586hXbt26Ny5M+Li4l4rpkqVKmHLli0AgKioKNy7dw+LFi0CAAQEBOC3335DYGAgLl++jHHjxqFfv344cuQIAODWrVv49NNP0blzZ0RERGDw4MGYMmXKm35MRK/NxMQE2dnZ0NPTw+LFi3H58mWsXbsWBw8exKRJk174vj///BP+/v6YO3cuzpw5AwcHByxbtuwtRk5Uggkq1by9vUXXrl0LLevZs6dwdXUV//zzjzA3NxeZmZlq5dWqVRO//PKLEEKIc+fOCQAiJibmpdd77733xJIlS6TXAMS2bdvU6lhYWIg1a9YIIYSIiYkRAMS5c+eEEEIcOnRIABBJSUlS/czMTFGmTBlx4sQJtXZ8fX1F7969hRBCTJ06VdSuXVutfPLkyQXaItKEZ3/OVCqVCAkJEUqlUkyYMKFA3c2bN4ty5cpJr9esWSMsLCyk125ubmLEiBFq72nSpImoV6+eJkIn0ikGWs2YSKuEEFAoFDh//jzS0tJQrlw5tfKMjAzcuHHjhe9PS0uDv78/du3ahXv37iE3NxcZGRmv3dPyItevX8eTJ0/w8ccfq53Pzs5GgwYNAABXr15FkyZN1Mrd3NxkjYPoZYKDg2FmZoacnByoVCr06dMH/v7+2L9/PwICAhAZGYnU1FTk5uYiMzMTT548KXRu2NWrVzFs2DC1c25ubjh06NDbuhWiEotJyzvs6tWrcHZ2RlpaGhwcHHD48OECdV62FHPChAkICQnBDz/8ABcXF5iYmOCzzz5Ddna2VEehUEA896SInJycYsWZP/6/a9cuVKhQQa2Mz26hksLd3R3Lly+HkZERHB0dYWBggNjYWHTq1AnDhw/HnDlzYG1tjWPHjsHX1xfZ2dmc0E5UTExa3lEHDx7ExYsXMW7cOFSsWBHx8fEwMDBAlSpVitzG8ePH4ePjg08++QTA0+Ti+cmvNjY2uHfvnvQ6OjoaT548eWGbRkZGAIC8vDzpXO3ataFUKhEXF4dWrVoV+j5XV1fs2LFD7dzJkyeLfC9Eb8rU1BQuLi5q58LDw6FSqbBgwQLo6T2dQvjnn3++tB1XV1eEhYVhwIAB0jl+l4meYtLyDsjKykJ8fDzy8vKQkJCAvXv3IiAgAJ06dcKAAQOgp6cHNzc3dOvWDfPmzUONGjVw9+5d7Nq1C5988gkaN25caLvVq1fH1q1b0blzZygUCkybNq3A3i9t2rTB0qVL4ebmhry8PEyePBmGhoYvjNXJyQkKhQLBwcHo0KEDTExMULZsWUyYMAHjxo2DSqVC8+bNkZKSguPHj8Pc3Bze3t4YNmwYFixYgIkTJ2Lw4MEIDw8vdIUS0dvk4uKCnJwcLFmyBJ07d8bx48cRGBj40veMGTMGPj4+aNy4MZo1a4YNGzbg8uXLqFq16luKmqgE0/akGtIsb29vAUAAEAYGBsLGxkZ4eHiI1atXi7y8PKleamqqGD16tHB0dBSGhoaiUqVKom/fviIuLk4IUfhE3JiYGOHu7i5MTExEpUqVxNKlS0WrVq3EmDFjpDp37twRnp6ewtTUVFSvXl3s3r37pRNxhRBi1qxZwt7eXigUCuHt7S2EeDq58aeffhI1a9YUhoaGwsbGRnh5eYkjR45I79u5c6dwcXERSqVStGjRQqxevZoTcemteNmE9x9//FE4ODgIExMT4eXlJX777Te17+XzE3GFEGLOnDmifPnywszMTHh7e4tJkyZxIi6REEIhxHMTDoiIiIhKIO7TQkRERDqBSQsRERHpBCYtREREpBOYtBAREZFOYNJCREREOoFJCxEREekEJi1ERESkE5i0EJUAPj4+6Natm/S6devWGDt27FuP4/Dhw1AoFEhOTtbYNZ6/19fxNuIkopKHSQvRC/j4+EChUEChUMDIyAguLi6YNWsWcnNzNX7trVu34ttvvy1S3bf9D3iVKlXw008/vZVrERE9i88eInqJdu3aYc2aNcjKysLu3bsxcuRIGBoaYurUqQXqZmdnSw98fFPW1taytENEVJqwp4XoJZRKJezt7eHk5IThw4fDw8NDepp0/jDHnDlz4OjoiJo1awIAbt26hc8//xyWlpawtrZG165d1Z5+nZeXBz8/P1haWqJcuXKYNGkSnn+axvPDQ1lZWZg8eTIqVaoEpVIJFxcXrFq1CrGxsXB3dwcAWFlZQaFQwMfHBwCgUqkQEBAAZ2dnmJiYoF69evjrr7/UrrN7927UqFEDJiYmcHd3L/CU7uLKy8uDr6+vdM2aNWti0aJFhdadOXMmbGxsYG5ujmHDhiE7O1sqK0rsRPTuYU8LUTGYmJjg0aNH0usDBw7A3NwcISEhAICcnBx4eXnBzc0N//zzDwwMDDB79my0a9cOFy5cgJGRERYsWICgoCCsXr0arq6uWLBgAbZt24Y2bdq88LoDBgxAaGgoFi9ejHr16iEmJgYPHz5EpUqVsGXLFnTv3h1RUVEwNzeHiYkJACAgIADr169HYGAgqlevjqNHj6Jfv36wsbFBq1atcOvWLXz66acYOXIkhg4dijNnzmD8+PFv9PmoVCpUrFgRmzdvRrly5XDixAkMHToUDg4O+Pzzz9U+N2NjYxw+fBixsbEYOHAgypUrhzlz5hQpdiJ6R2n5gY1EJdazT+5VqVQiJCREKJVKMWHCBKnczs5OZGVlSe9Zt26dqFmzplCpVNK5rKwsYWJiIvbt2yeEEMLBwUHMmzdPKs/JyREVK1ZUe0rws0/LjoqKEgBESEhIoXEeOnSowNOsMzMzRZkyZcSJEyfU6vr6+orevXsLIYSYOnWqqF27tlr55MmTX/lkbCcnJ7Fw4cIXlj9v5MiRonv37tJrb29vYW1tLdLT06Vzy5cvF2ZmZiIvL69IsRd2z0RU+rGnheglgoODYWZmhpycHKhUKvTp0wf+/v5Sed26ddXmsZw/fx7Xr19H2bJl1drJzMzEjRs3kJKSgnv37qFJkyZSmYGBARo3blxgiChfREQE9PX1i9XDcP36dTx58gQff/yx2vns7Gw0aNAAAHD16lW1OADAzc2tyNd4kZ9//hmrV69GXFwcMjIykJ2djfr166vVqVevHsqUKaN23bS0NNy6dQtpaWmvjJ2I3k1MWohewt3dHcuXL4eRkREcHR1hYKD+I2Nqaqr2Oi0tDY0aNcKGDRsKtGVjY/NaMeQP9xRHWloaAGDXrl2oUKGCWplSqXytOIrijz/+wIQJE7BgwQK4ubmhbNmymD9/PsLCworchrZiJ6KSj0kL0UuYmprCxcWlyPUbNmyITZs2wdbWFubm5oXWcXBwQFhYGFq2bAkAyM3NRXh4OBo2bFho/bp160KlUuHIkSPw8PAoUJ7f05OXlyedq127NpRKJeLi4l7YQ+Pq6ipNKs538uTJV9/kSxw/fhwfffQRRowYIZ27ceNGgXrnz59HRkaGlJCdPHkSZmZmqFSpEqytrV8ZOxG9m7h6iEhGffv2Rfny5dG1a1f8888/iImJweHDh/Hll1/i9u3bAIAxY8bgu+++w/bt2xEZGYkRI0a8dI+VKlWqwNvbG4MGDcL27dulNv/8808AgJOTExQKBYKDg/HgwQOkpaWhbNmymDBhAsaNG4e1a9fixo0bOHv2LJYsWYK1a9cCAIYNG4bo6GhMnDgRUVFR2LhxI4KCgop0n3fu3EFERITakZSUhOrVq+PMmTPYt28frl27hmnTpuH06dMF3p+dnQ1fX19cuXIFu3fvxowZMzBq1Cjo6ekVKXYiekdpe1INUUn17ETc4pTfu3dPDBgwQJQvX14olUpRtWpVMWTIEJGSkiKEeDrxdsyYMcLc3FxYWloKPz8/MWDAgBdOxBVCiIyMDDFu3Djh4OAgjIyMhIuLi1i9erVUPmvWLGFvby8UCoXw9vYWQjydPPzTTz+JmjVrCkNDQ2FjYyO8vLzEkSNHpPft3LlTuLi4CKVSKVq0aCFWr15dpIm4AAoc69atE5mZmcLHx0dYWFgIS0tLMXz4cDFlyhRRr169Ap/b9OnTRbly5YSZmZkYMmSIyMzMlOq8KnZOxCV6NymEeMHsPyIiIqIShMNDREREpBOYtBAREZFOYNJCREREOoFJCxEREekEJi1ERESkE5i0EBERkU5g0kJEREQ6gUkLERER6QQmLURERKQTmLQQERGRTmDSQkRERDqBSQsRERHphP8Dx4szPD7gWM0AAAAASUVORK5CYI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9" name="Picture 1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058" y="2885973"/>
            <a:ext cx="3723767" cy="3041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73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365</Words>
  <Application>Microsoft Office PowerPoint</Application>
  <PresentationFormat>Custom</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Overview:</vt:lpstr>
      <vt:lpstr>Objective:</vt:lpstr>
      <vt:lpstr>Dataset Description:</vt:lpstr>
      <vt:lpstr>Dataset Description:</vt:lpstr>
      <vt:lpstr> Preprocessing Steps: Prior to model development, the dataset underwent rigorous preprocessing to ensure data quality and model robustness. This preprocessing involved steps such as: </vt:lpstr>
      <vt:lpstr>Models:</vt:lpstr>
      <vt:lpstr>Models:</vt:lpstr>
      <vt:lpstr>Models:</vt:lpstr>
      <vt:lpstr>Models:</vt:lpstr>
      <vt:lpstr>Hyperparameter Tuning:</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Repayment Prediction</dc:title>
  <dc:creator>aryan kumar</dc:creator>
  <cp:lastModifiedBy>DEBABRATA</cp:lastModifiedBy>
  <cp:revision>11</cp:revision>
  <dcterms:created xsi:type="dcterms:W3CDTF">2024-03-17T06:12:09Z</dcterms:created>
  <dcterms:modified xsi:type="dcterms:W3CDTF">2024-04-07T10:29:22Z</dcterms:modified>
</cp:coreProperties>
</file>