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"/>
  </p:notesMasterIdLst>
  <p:sldIdLst>
    <p:sldId id="52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832D4-B3DD-4277-B9DB-00A4926C99BD}" v="10" dt="2021-05-19T13:54:1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6" autoAdjust="0"/>
    <p:restoredTop sz="97440" autoAdjust="0"/>
  </p:normalViewPr>
  <p:slideViewPr>
    <p:cSldViewPr snapToGrid="0">
      <p:cViewPr varScale="1">
        <p:scale>
          <a:sx n="56" d="100"/>
          <a:sy n="56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AEAF-BAC8-45CB-83E1-7C25F5FE0908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5026-23FD-46BF-8528-5DB13E107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477838"/>
            <a:ext cx="5727701" cy="3222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853E8-D85F-5D49-95D2-E1D96ABFE2B9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5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7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2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9F6-EB4D-4052-BCE1-CD4A3D6C822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7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 hidden="1"/>
          <p:cNvSpPr txBox="1"/>
          <p:nvPr/>
        </p:nvSpPr>
        <p:spPr>
          <a:xfrm>
            <a:off x="6261058" y="804688"/>
            <a:ext cx="2018774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itchFamily="34" charset="0"/>
                <a:ea typeface="+mn-ea"/>
              </a:rPr>
              <a:t>FY14 Efficiencies Goal: </a:t>
            </a:r>
          </a:p>
        </p:txBody>
      </p:sp>
      <p:sp>
        <p:nvSpPr>
          <p:cNvPr id="10" name="TextBox 9" hidden="1"/>
          <p:cNvSpPr txBox="1"/>
          <p:nvPr/>
        </p:nvSpPr>
        <p:spPr>
          <a:xfrm>
            <a:off x="8149126" y="766597"/>
            <a:ext cx="852455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itchFamily="34" charset="0"/>
              <a:ea typeface="+mn-ea"/>
            </a:endParaRPr>
          </a:p>
        </p:txBody>
      </p:sp>
      <p:sp>
        <p:nvSpPr>
          <p:cNvPr id="11" name="TextBox 10" hidden="1"/>
          <p:cNvSpPr txBox="1"/>
          <p:nvPr/>
        </p:nvSpPr>
        <p:spPr>
          <a:xfrm>
            <a:off x="6273756" y="1102350"/>
            <a:ext cx="1330268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itchFamily="34" charset="0"/>
                <a:ea typeface="+mn-ea"/>
              </a:rPr>
              <a:t>FY14 Flash: 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7389953" y="1089653"/>
            <a:ext cx="943843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itchFamily="34" charset="0"/>
              <a:ea typeface="+mn-ea"/>
            </a:endParaRPr>
          </a:p>
        </p:txBody>
      </p:sp>
      <p:pic>
        <p:nvPicPr>
          <p:cNvPr id="41" name="Picture 40" descr="C:\BEST\COMM\5. Guidelines\2012\ICON_DATABASE\ICON_DATABASE\Basic_Shape_Icons\Monitor\Monitor_gray_positive_NT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4" y="164735"/>
            <a:ext cx="446920" cy="3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9185" y="63607"/>
            <a:ext cx="7386002" cy="452161"/>
          </a:xfrm>
          <a:prstGeom prst="rect">
            <a:avLst/>
          </a:prstGeom>
          <a:noFill/>
        </p:spPr>
        <p:txBody>
          <a:bodyPr vert="horz" wrap="square" lIns="47988" rIns="47988" rtlCol="0" anchor="ctr">
            <a:noAutofit/>
          </a:bodyPr>
          <a:lstStyle>
            <a:defPPr>
              <a:defRPr lang="en-US"/>
            </a:defPPr>
            <a:lvl1pPr defTabSz="430213">
              <a:lnSpc>
                <a:spcPct val="80000"/>
              </a:lnSpc>
              <a:buSzPct val="100000"/>
              <a:defRPr sz="1400">
                <a:solidFill>
                  <a:srgbClr val="000000"/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</a:rPr>
              <a:t>Stellar BI – Indirect Business</a:t>
            </a:r>
          </a:p>
        </p:txBody>
      </p:sp>
      <p:sp>
        <p:nvSpPr>
          <p:cNvPr id="45" name="Oval 44"/>
          <p:cNvSpPr/>
          <p:nvPr/>
        </p:nvSpPr>
        <p:spPr>
          <a:xfrm>
            <a:off x="2967269" y="135397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73228" y="13539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83208" y="135397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04285" y="13539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9" name="TextBox 28"/>
          <p:cNvSpPr txBox="1"/>
          <p:nvPr/>
        </p:nvSpPr>
        <p:spPr>
          <a:xfrm>
            <a:off x="2642413" y="1436201"/>
            <a:ext cx="2464470" cy="23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34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HP Simplified" pitchFamily="34" charset="0"/>
              </a:rPr>
              <a:t>On Track | Low Risk | Critical | Complete | Not Started </a:t>
            </a:r>
          </a:p>
        </p:txBody>
      </p:sp>
      <p:sp>
        <p:nvSpPr>
          <p:cNvPr id="50" name="Oval 49"/>
          <p:cNvSpPr/>
          <p:nvPr/>
        </p:nvSpPr>
        <p:spPr>
          <a:xfrm>
            <a:off x="4656979" y="1353973"/>
            <a:ext cx="9144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58666"/>
              </p:ext>
            </p:extLst>
          </p:nvPr>
        </p:nvGraphicFramePr>
        <p:xfrm>
          <a:off x="8210746" y="55786"/>
          <a:ext cx="3836869" cy="811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Business Lead</a:t>
                      </a:r>
                    </a:p>
                  </a:txBody>
                  <a:tcPr marL="121888" marR="121888" marT="24378" marB="24378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Cameron Vine</a:t>
                      </a:r>
                    </a:p>
                  </a:txBody>
                  <a:tcPr marL="121888" marR="121888" marT="24378" marB="24378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HP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ShineTech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Robin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Omni360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Pablo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2264"/>
                  </a:ext>
                </a:extLst>
              </a:tr>
            </a:tbl>
          </a:graphicData>
        </a:graphic>
      </p:graphicFrame>
      <p:pic>
        <p:nvPicPr>
          <p:cNvPr id="33" name="Picture 8" descr="C:\BEST\COMM\5. Guidelines\2012\ICON_DATABASE\ICON_DATABASE\Enterprise_Icons\Process\Process_gray_positive_NT.png" hidden="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" y="158832"/>
            <a:ext cx="424787" cy="4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BEST\COMM\5. Guidelines\2012\ICON_DATABASE\ICON_DATABASE\Enterprise_Icons\Money\Money_gray_positive_NT.png" hidden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5" y="185614"/>
            <a:ext cx="348085" cy="3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C:\BEST\COMM\5. Guidelines\2012\ICON_DATABASE\ICON_DATABASE\Enterprise_Icons\Productivity\Productivity_gray_positive_NT.png" hidden="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" y="155264"/>
            <a:ext cx="422835" cy="4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1" y="97987"/>
            <a:ext cx="235363" cy="528509"/>
          </a:xfrm>
          <a:prstGeom prst="rect">
            <a:avLst/>
          </a:prstGeom>
        </p:spPr>
      </p:pic>
      <p:pic>
        <p:nvPicPr>
          <p:cNvPr id="37" name="Picture 36" descr="C:\BEST\COMM\5. Guidelines\2012\ICON_DATABASE\ICON_DATABASE\Web_Based-Misc_Icons\Learning_and_support\Learning_and_support_gray_positive_NT.png" hidden="1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7" y="163113"/>
            <a:ext cx="404081" cy="4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C:\BEST\COMM\5. Guidelines\2012\ICON_DATABASE\ICON_DATABASE\Enterprise_Icons\Network\Network_gray_positive_NT.png" hidden="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5" y="176387"/>
            <a:ext cx="447954" cy="3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hidden="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5" y="193472"/>
            <a:ext cx="419789" cy="373483"/>
          </a:xfrm>
          <a:prstGeom prst="rect">
            <a:avLst/>
          </a:prstGeom>
        </p:spPr>
      </p:pic>
      <p:pic>
        <p:nvPicPr>
          <p:cNvPr id="40" name="Picture 39" descr="C:\BEST\COMM\5. Guidelines\2012\ICON_DATABASE\ICON_DATABASE\Enterprise_Icons\HP_Converged_Cloud\HP_Converged_Cloud_gray_positive_NT.png" hidden="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4" y="191041"/>
            <a:ext cx="431598" cy="3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C:\BEST\COMM\5. Guidelines\2012\ICON_DATABASE\ICON_DATABASE\Feature_Icons\Automatic_document_feeder\Automatic_document_feeder_gray_positive_NT.png" hidden="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6" y="168621"/>
            <a:ext cx="422009" cy="38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3" descr="C:\BEST\COMM\5. Guidelines\2012\ICON_DATABASE\ICON_DATABASE\Basic_Shape_Icons\Monitor\Monitor_gray_positive_NT.png" hidden="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" y="144240"/>
            <a:ext cx="859928" cy="7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hidden="1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" y="89592"/>
            <a:ext cx="765569" cy="75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 descr="C:\BEST\COMM\5. Guidelines\2012\ICON_DATABASE\ICON_DATABASE\Enterprise_Icons\Money\Money_gray_positive_NT.png" hidden="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" y="89592"/>
            <a:ext cx="765569" cy="7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BEST\COMM\5. Guidelines\2012\ICON_DATABASE\ICON_DATABASE\Enterprise_Icons\Productivity\Productivity_gray_positive_NT.png" hidden="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6" y="72580"/>
            <a:ext cx="735478" cy="7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hidden="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" y="72580"/>
            <a:ext cx="413443" cy="760378"/>
          </a:xfrm>
          <a:prstGeom prst="rect">
            <a:avLst/>
          </a:prstGeom>
        </p:spPr>
      </p:pic>
      <p:pic>
        <p:nvPicPr>
          <p:cNvPr id="58" name="Picture 3" descr="C:\BEST\COMM\5. Guidelines\2012\ICON_DATABASE\ICON_DATABASE\Web_Based-Misc_Icons\Learning_and_support\Learning_and_support_gray_positive_NT.png" hidden="1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2" y="89592"/>
            <a:ext cx="652179" cy="6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7" descr="C:\BEST\COMM\5. Guidelines\2012\ICON_DATABASE\ICON_DATABASE\Enterprise_Icons\Network\Network_gray_positive_NT.png" hidden="1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6" y="79371"/>
            <a:ext cx="814315" cy="7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BEST\COMM\5. Guidelines\2012\ICON_DATABASE\ICON_DATABASE\Feature_Icons\Media_Quarter-fold\Media_Quarter-fold_gray_positive_NT.png" hidden="1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" y="107033"/>
            <a:ext cx="832600" cy="7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C:\BEST\COMM\5. Guidelines\2012\ICON_DATABASE\ICON_DATABASE\Enterprise_Icons\HP_Converged_Cloud\HP_Converged_Cloud_gray_positive_NT.png" hidden="1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" y="71600"/>
            <a:ext cx="811251" cy="7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54501" y="712624"/>
            <a:ext cx="1346708" cy="269333"/>
          </a:xfrm>
          <a:prstGeom prst="rect">
            <a:avLst/>
          </a:prstGeom>
          <a:noFill/>
        </p:spPr>
        <p:txBody>
          <a:bodyPr vert="horz" wrap="none" lIns="47988" tIns="47988" rIns="47988" bIns="47988" rtlCol="0" anchor="ctr">
            <a:normAutofit/>
          </a:bodyPr>
          <a:lstStyle>
            <a:defPPr>
              <a:defRPr lang="en-US"/>
            </a:defPPr>
            <a:lvl1pPr algn="r" defTabSz="430213">
              <a:buSzPct val="100000"/>
              <a:defRPr sz="800" b="1">
                <a:solidFill>
                  <a:prstClr val="black">
                    <a:lumMod val="75000"/>
                    <a:lumOff val="25000"/>
                  </a:prstClr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Updated: Jun 10</a:t>
            </a:r>
            <a:r>
              <a:rPr kumimoji="0" lang="en-US" altLang="zh-CN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th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 ,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</a:rPr>
              <a:t> 2021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88149" y="888705"/>
            <a:ext cx="5859466" cy="55670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Purpose: Improve reports with more accurate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defTabSz="91440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Objectives: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HP Simplified" panose="020B0604020204020204" pitchFamily="34" charset="0"/>
              </a:rPr>
              <a:t>Daily basis feeds thru streaming solution for Stellar Indirect Business BI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9FFB1B7-6BD0-4890-B1B7-A0DA31EC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20597"/>
              </p:ext>
            </p:extLst>
          </p:nvPr>
        </p:nvGraphicFramePr>
        <p:xfrm>
          <a:off x="6205728" y="1436201"/>
          <a:ext cx="5809127" cy="38118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861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prstClr val="white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Key Milestones</a:t>
                      </a:r>
                    </a:p>
                  </a:txBody>
                  <a:tcPr marL="95975" marR="47988" marT="23994" marB="23994">
                    <a:lnL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45720" marR="0" marT="23994" marB="23994"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</a:rPr>
                        <a:t>Start Date</a:t>
                      </a:r>
                    </a:p>
                  </a:txBody>
                  <a:tcPr marL="0" marR="0" marT="23994" marB="23994"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</a:rPr>
                        <a:t>End Date</a:t>
                      </a:r>
                    </a:p>
                  </a:txBody>
                  <a:tcPr marL="0" marR="0" marT="23994" marB="23994">
                    <a:lnR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 Closing and Sign Off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Kick-Off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2061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Magento Infrastructure - Stellar team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9338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preparation - Stellar team &amp; Replicas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896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Encrtp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Decrp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Stellar team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60699"/>
                  </a:ext>
                </a:extLst>
              </a:tr>
              <a:tr h="2157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Table Structure - 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70%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8830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Reports Structure –IN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50%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1421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 Tables Load historical data – 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 Tables PII data identification - 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1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811121"/>
                  </a:ext>
                </a:extLst>
              </a:tr>
              <a:tr h="23290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 – Tokenization process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Tables Load Tokenize historical data– 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2862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Reports Monitoring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297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668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76941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51159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76171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717177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35388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2532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A9E03E1-C5AE-49BE-9170-C48FE7575D9E}"/>
              </a:ext>
            </a:extLst>
          </p:cNvPr>
          <p:cNvSpPr/>
          <p:nvPr/>
        </p:nvSpPr>
        <p:spPr>
          <a:xfrm>
            <a:off x="328682" y="1679056"/>
            <a:ext cx="5833648" cy="229084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975" tIns="23994" rIns="47988" bIns="23994" rtlCol="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Accomplishments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C87106-0EC9-4EAC-8482-DD154C0B8848}"/>
              </a:ext>
            </a:extLst>
          </p:cNvPr>
          <p:cNvSpPr txBox="1"/>
          <p:nvPr/>
        </p:nvSpPr>
        <p:spPr>
          <a:xfrm>
            <a:off x="334628" y="1934549"/>
            <a:ext cx="5833648" cy="2154787"/>
          </a:xfrm>
          <a:prstGeom prst="rect">
            <a:avLst/>
          </a:prstGeom>
          <a:noFill/>
          <a:ln w="12700">
            <a:solidFill>
              <a:srgbClr val="0096D6"/>
            </a:solidFill>
          </a:ln>
        </p:spPr>
        <p:txBody>
          <a:bodyPr vert="horz" wrap="square" lIns="47988" tIns="23994" rIns="47988" bIns="23994" rtlCol="0">
            <a:noAutofit/>
          </a:bodyPr>
          <a:lstStyle>
            <a:defPPr>
              <a:defRPr lang="en-US"/>
            </a:defPPr>
            <a:lvl1pPr>
              <a:spcAft>
                <a:spcPts val="100"/>
              </a:spcAft>
              <a:defRPr sz="1000">
                <a:latin typeface="HP Simplified Light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13 New schema tables in O360 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Data flowing for the 13 tables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3 views(“Reports”) structure completed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DA9B0E-43D3-4773-9DD2-4332FAE65935}"/>
              </a:ext>
            </a:extLst>
          </p:cNvPr>
          <p:cNvSpPr txBox="1"/>
          <p:nvPr/>
        </p:nvSpPr>
        <p:spPr>
          <a:xfrm>
            <a:off x="321072" y="4376798"/>
            <a:ext cx="5828332" cy="1405693"/>
          </a:xfrm>
          <a:prstGeom prst="rect">
            <a:avLst/>
          </a:prstGeom>
          <a:noFill/>
          <a:ln w="12700">
            <a:solidFill>
              <a:srgbClr val="0096D6"/>
            </a:solidFill>
          </a:ln>
        </p:spPr>
        <p:txBody>
          <a:bodyPr vert="horz" wrap="square" lIns="47988" tIns="23994" rIns="47988" bIns="23994" rtlCol="0">
            <a:noAutofit/>
          </a:bodyPr>
          <a:lstStyle/>
          <a:p>
            <a:pPr marL="171450" lvl="0" indent="-171450" defTabSz="914400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HP Simplified" panose="020B0604020204020204" pitchFamily="34" charset="0"/>
              </a:rPr>
              <a:t>5 Remainer Table Structure</a:t>
            </a:r>
          </a:p>
          <a:p>
            <a:pPr marL="171450" lvl="0" indent="-171450" defTabSz="914400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HP Simplified" panose="020B0604020204020204" pitchFamily="34" charset="0"/>
              </a:rPr>
              <a:t>3 Remainer Views(“Reports”)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5CAE0D-4640-42D2-BC08-EDCD533FCAEA}"/>
              </a:ext>
            </a:extLst>
          </p:cNvPr>
          <p:cNvSpPr/>
          <p:nvPr/>
        </p:nvSpPr>
        <p:spPr>
          <a:xfrm>
            <a:off x="321035" y="4115296"/>
            <a:ext cx="5841295" cy="235544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975" tIns="23994" rIns="47988" bIns="2399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Next Steps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2546D04-4B42-4634-820A-24E139218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75204"/>
              </p:ext>
            </p:extLst>
          </p:nvPr>
        </p:nvGraphicFramePr>
        <p:xfrm>
          <a:off x="328682" y="960933"/>
          <a:ext cx="2308950" cy="6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29">
                  <a:extLst>
                    <a:ext uri="{9D8B030D-6E8A-4147-A177-3AD203B41FA5}">
                      <a16:colId xmlns:a16="http://schemas.microsoft.com/office/drawing/2014/main" val="3592096515"/>
                    </a:ext>
                  </a:extLst>
                </a:gridCol>
                <a:gridCol w="731921">
                  <a:extLst>
                    <a:ext uri="{9D8B030D-6E8A-4147-A177-3AD203B41FA5}">
                      <a16:colId xmlns:a16="http://schemas.microsoft.com/office/drawing/2014/main" val="2602210653"/>
                    </a:ext>
                  </a:extLst>
                </a:gridCol>
              </a:tblGrid>
              <a:tr h="131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Overall Status</a:t>
                      </a:r>
                      <a:endParaRPr lang="en-GB" sz="110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560" marR="71560" marT="35780" marB="35780"/>
                </a:tc>
                <a:extLst>
                  <a:ext uri="{0D108BD9-81ED-4DB2-BD59-A6C34878D82A}">
                    <a16:rowId xmlns:a16="http://schemas.microsoft.com/office/drawing/2014/main" val="2183541440"/>
                  </a:ext>
                </a:extLst>
              </a:tr>
              <a:tr h="127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P Simplified" panose="020B0604020204020204" pitchFamily="34" charset="0"/>
                        </a:rPr>
                        <a:t>Development</a:t>
                      </a:r>
                      <a:endParaRPr lang="en-GB" sz="110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45461"/>
                  </a:ext>
                </a:extLst>
              </a:tr>
              <a:tr h="127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P Simplified" panose="020B0604020204020204" pitchFamily="34" charset="0"/>
                        </a:rPr>
                        <a:t>Testing </a:t>
                      </a:r>
                      <a:endParaRPr lang="en-GB" sz="110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263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B42FE4D-A85B-4079-8ABE-B85FFD071EA9}"/>
              </a:ext>
            </a:extLst>
          </p:cNvPr>
          <p:cNvSpPr txBox="1"/>
          <p:nvPr/>
        </p:nvSpPr>
        <p:spPr>
          <a:xfrm>
            <a:off x="354501" y="483030"/>
            <a:ext cx="3294553" cy="269333"/>
          </a:xfrm>
          <a:prstGeom prst="rect">
            <a:avLst/>
          </a:prstGeom>
          <a:noFill/>
        </p:spPr>
        <p:txBody>
          <a:bodyPr vert="horz" wrap="none" lIns="47988" tIns="47988" rIns="47988" bIns="47988" rtlCol="0" anchor="ctr">
            <a:noAutofit/>
          </a:bodyPr>
          <a:lstStyle>
            <a:defPPr>
              <a:defRPr lang="en-US"/>
            </a:defPPr>
            <a:lvl1pPr algn="r" defTabSz="430213">
              <a:buSzPct val="100000"/>
              <a:defRPr sz="800" b="1">
                <a:solidFill>
                  <a:prstClr val="black">
                    <a:lumMod val="75000"/>
                    <a:lumOff val="25000"/>
                  </a:prstClr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 Light" panose="020B0404020204020204" pitchFamily="34" charset="0"/>
                <a:ea typeface="宋体" panose="02010600030101010101" pitchFamily="2" charset="-122"/>
              </a:rPr>
              <a:t>Overall Status: Development (Streaming) WIP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P Simplified Light" panose="020B0404020204020204" pitchFamily="34" charset="0"/>
              <a:ea typeface="+mn-ea"/>
            </a:endParaRP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5CD19BEC-7DB6-4568-B2A0-1BE6CF70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01190"/>
              </p:ext>
            </p:extLst>
          </p:nvPr>
        </p:nvGraphicFramePr>
        <p:xfrm>
          <a:off x="88434" y="5876330"/>
          <a:ext cx="11950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97">
                  <a:extLst>
                    <a:ext uri="{9D8B030D-6E8A-4147-A177-3AD203B41FA5}">
                      <a16:colId xmlns:a16="http://schemas.microsoft.com/office/drawing/2014/main" val="3506504655"/>
                    </a:ext>
                  </a:extLst>
                </a:gridCol>
                <a:gridCol w="531898">
                  <a:extLst>
                    <a:ext uri="{9D8B030D-6E8A-4147-A177-3AD203B41FA5}">
                      <a16:colId xmlns:a16="http://schemas.microsoft.com/office/drawing/2014/main" val="324450899"/>
                    </a:ext>
                  </a:extLst>
                </a:gridCol>
                <a:gridCol w="583359">
                  <a:extLst>
                    <a:ext uri="{9D8B030D-6E8A-4147-A177-3AD203B41FA5}">
                      <a16:colId xmlns:a16="http://schemas.microsoft.com/office/drawing/2014/main" val="1085043469"/>
                    </a:ext>
                  </a:extLst>
                </a:gridCol>
                <a:gridCol w="7363097">
                  <a:extLst>
                    <a:ext uri="{9D8B030D-6E8A-4147-A177-3AD203B41FA5}">
                      <a16:colId xmlns:a16="http://schemas.microsoft.com/office/drawing/2014/main" val="1564916949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7200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78356534"/>
                    </a:ext>
                  </a:extLst>
                </a:gridCol>
                <a:gridCol w="846668">
                  <a:extLst>
                    <a:ext uri="{9D8B030D-6E8A-4147-A177-3AD203B41FA5}">
                      <a16:colId xmlns:a16="http://schemas.microsoft.com/office/drawing/2014/main" val="871944969"/>
                    </a:ext>
                  </a:extLst>
                </a:gridCol>
              </a:tblGrid>
              <a:tr h="232077">
                <a:tc gridSpan="7"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prstClr val="white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Issues/Risks</a:t>
                      </a:r>
                      <a:endParaRPr lang="en-GB" sz="1200" b="0" kern="1200" dirty="0">
                        <a:solidFill>
                          <a:prstClr val="white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5726"/>
                  </a:ext>
                </a:extLst>
              </a:tr>
              <a:tr h="19339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Status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Types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Severity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Description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Mitigation/Next Steps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Owner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Due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37559"/>
                  </a:ext>
                </a:extLst>
              </a:tr>
              <a:tr h="223588"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i="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i="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Stellar team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  <a:latin typeface="HP Simplified" panose="020B0604020204020204" pitchFamily="34" charset="0"/>
                        </a:rPr>
                        <a:t>: Check Hong-Kong store data migration  / could be affected by China hosting change.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prstClr val="black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Robin</a:t>
                      </a: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0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19171</TotalTime>
  <Words>247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HP Simplified</vt:lpstr>
      <vt:lpstr>HP Simplified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Mobile App &amp;  Wechat Applet</dc:title>
  <dc:creator>Low, Pauline</dc:creator>
  <cp:lastModifiedBy>Esparza, Pablo</cp:lastModifiedBy>
  <cp:revision>312</cp:revision>
  <dcterms:created xsi:type="dcterms:W3CDTF">2020-02-27T03:52:48Z</dcterms:created>
  <dcterms:modified xsi:type="dcterms:W3CDTF">2021-06-09T21:06:54Z</dcterms:modified>
</cp:coreProperties>
</file>