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75" r:id="rId10"/>
    <p:sldId id="276" r:id="rId11"/>
    <p:sldId id="277" r:id="rId12"/>
    <p:sldId id="28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1B89C-D732-4117-AF0D-6CA9103DF16F}" v="130" dt="2024-02-07T11:10:03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02:36.557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1243,'0'-1189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1:10.916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0,'594'482,"-575"-467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2:12.466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1,'420'340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1:26.635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1,'3'1,"6"7,13 10,4 3,4 4,3 1,3 3,4 3,-2-1,0 0,-3-2,6 4,4 3,-3-2,-3-2,-8-7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1:44.080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0 439,'585'-425,"-566"411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1:51.344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0 367,'488'-354,"-471"341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2:12.465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1 362,'8'-5,"11"-9,8-6,2-1,-1 0,4-1,1-3,3 0,-4 1,-3 3,1-1,3-2,-12 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2:10.965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0 434,'425'-309</inkml:trace>
  <inkml:trace contextRef="#ctx0" brushRef="#br0" timeOffset="1">425 126,'-371'269,"673"-489,-272 199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3:00.982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1 248,'5'-3,"9"-3,9-5,12-5,8-5,3 0,2-1,3-2,-3 1,3 0,-7 2,-5 3,-7 3,-3 2,-15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2:39.215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2:41.130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0,'1016'0,"-992"0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00:47.847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0,'0'1183,"0"-1153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3:00.981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1,'547'167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1:03:42.880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1,'2841'0</inkml:trace>
  <inkml:trace contextRef="#ctx0" brushRef="#br0" timeOffset="1">2842 1,'-38'0,"19"0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1:03:21.358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1,'2907'0,"-2887"0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1:08:46.986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445 0,'1223'0,"-1178"0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1:04:07.987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0,'4'2,"3"2,7 4,11 7,5 2,1 1,2 1,7 4,0 1,10 4,8 5,4 3,-5-3,-6-3,-11-7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1:04:24.762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0 303,'4'-2,"5"-4,5-1,3-4,8-3,5-3,1-1,1-1,6-3,2-1,-2 1,3-1,0-1,-2 2,-5 2,0 1,-2 0,-7 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1:04:31.799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1 353,'4'-2,"4"-4,6-2,8-4,4-3,1-1,8-4,14-8,1-1,-1 1,-4 2,7-4,-2 1,-3 2,-5 2,-5 4,-6 3,-8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1:04:40.002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0 207,'8'-4,"6"-4,5-3,1-1,7-4,4-1,1-2,0 1,-2 0,0 1,-1 0,1 0,0-1,-3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1:04:49.632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0,'586'339,"-560"-324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1:04:54.701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0,'9'5,"8"5,6 3,4 3,8 4,2 2,-2-2,0 0,0 0,-1 0,1 0,0 0,1 1,-1-1,-1 0,-4-3,-6-3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00:52.329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1,'0'5,"0"7,0 21,0 11,0-3,0-3,0-3,0-8,0-3,0-1,0 1,0 2,0 0,0 2,0 1,0-5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00:55.790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1 825,'0'-799,"0"774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0:15.493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1,'2854'0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0:10.551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0,'2911'0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0:13.081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1,'13869'0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0:14.321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1,'13811'0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0:10:57.463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1 0,'593'481,"-570"-462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4C7E3-D679-4BD5-81AF-402B90D7EA5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0AACD-1C02-4395-BDA5-40E552409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7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February 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84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55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February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February 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eedstudio.com/Radar_MR60BHA1/#application" TargetMode="External"/><Relationship Id="rId2" Type="http://schemas.openxmlformats.org/officeDocument/2006/relationships/hyperlink" Target="https://wiki.seeedstudio.com/Radar_MR60BHA1/#introdu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ki.seeedstudio.com/Radar_MR60BHA1/#feat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4.png"/><Relationship Id="rId40" Type="http://schemas.openxmlformats.org/officeDocument/2006/relationships/customXml" Target="../ink/ink19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4" Type="http://schemas.openxmlformats.org/officeDocument/2006/relationships/image" Target="../media/image28.png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customXml" Target="../ink/ink14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25.xml"/><Relationship Id="rId18" Type="http://schemas.openxmlformats.org/officeDocument/2006/relationships/image" Target="../media/image36.png"/><Relationship Id="rId3" Type="http://schemas.openxmlformats.org/officeDocument/2006/relationships/image" Target="../media/image7.png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33.png"/><Relationship Id="rId17" Type="http://schemas.openxmlformats.org/officeDocument/2006/relationships/customXml" Target="../ink/ink27.xml"/><Relationship Id="rId2" Type="http://schemas.openxmlformats.org/officeDocument/2006/relationships/image" Target="../media/image29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32.png"/><Relationship Id="rId19" Type="http://schemas.openxmlformats.org/officeDocument/2006/relationships/customXml" Target="../ink/ink28.xml"/><Relationship Id="rId4" Type="http://schemas.openxmlformats.org/officeDocument/2006/relationships/image" Target="../media/image28.png"/><Relationship Id="rId9" Type="http://schemas.openxmlformats.org/officeDocument/2006/relationships/customXml" Target="../ink/ink23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eedstudio.com/Radar_MR24HPC1/#application" TargetMode="External"/><Relationship Id="rId2" Type="http://schemas.openxmlformats.org/officeDocument/2006/relationships/hyperlink" Target="https://wiki.seeedstudio.com/Radar_MR24HPC1/#introdu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ki.seeedstudio.com/Radar_MR24HPC1/#fea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60D5C-E24E-4C1B-C2B5-22113EB3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71" y="1051551"/>
            <a:ext cx="4267311" cy="2384898"/>
          </a:xfrm>
        </p:spPr>
        <p:txBody>
          <a:bodyPr anchor="b">
            <a:normAutofit fontScale="90000"/>
          </a:bodyPr>
          <a:lstStyle/>
          <a:p>
            <a:pPr algn="just"/>
            <a:r>
              <a:rPr lang="en-US" sz="4800" dirty="0"/>
              <a:t>Human </a:t>
            </a:r>
            <a:r>
              <a:rPr lang="en-IN" sz="4800" b="0" i="0" dirty="0">
                <a:effectLst/>
                <a:latin typeface="Inter"/>
              </a:rPr>
              <a:t>Detection</a:t>
            </a:r>
            <a:br>
              <a:rPr lang="en-IN" sz="4800" b="0" i="0" dirty="0">
                <a:effectLst/>
                <a:latin typeface="Inter"/>
              </a:rPr>
            </a:br>
            <a:r>
              <a:rPr lang="en-IN" sz="4800" b="0" i="0" dirty="0">
                <a:effectLst/>
                <a:latin typeface="Inter"/>
              </a:rPr>
              <a:t>Sensor And </a:t>
            </a:r>
            <a:r>
              <a:rPr lang="en-US" sz="4800" b="0" i="0" dirty="0">
                <a:effectLst/>
                <a:latin typeface="Inter"/>
              </a:rPr>
              <a:t>Fall Detection Sensor</a:t>
            </a:r>
            <a:br>
              <a:rPr lang="en-IN" sz="1200" b="0" i="0" dirty="0">
                <a:solidFill>
                  <a:srgbClr val="333E48"/>
                </a:solidFill>
                <a:effectLst/>
                <a:latin typeface="Inter"/>
              </a:rPr>
            </a:br>
            <a:endParaRPr lang="en-IN" sz="4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941E5C-AECD-74B3-2016-0BAA9A193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0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D90097-C708-7A83-5B9E-57226910CB30}"/>
              </a:ext>
            </a:extLst>
          </p:cNvPr>
          <p:cNvSpPr txBox="1"/>
          <p:nvPr/>
        </p:nvSpPr>
        <p:spPr>
          <a:xfrm>
            <a:off x="1422775" y="165198"/>
            <a:ext cx="974121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60GHz mm-Wave Sensor - Human Static Sleep Breathing Monitoring (MR60BHA1)</a:t>
            </a:r>
          </a:p>
          <a:p>
            <a:pPr algn="l"/>
            <a:endParaRPr lang="en-US" b="1" i="0" dirty="0">
              <a:solidFill>
                <a:srgbClr val="E3E3E3"/>
              </a:solidFill>
              <a:effectLst/>
              <a:latin typeface="system-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AED74-3EB9-427C-42FA-42AC1CF1C1F5}"/>
              </a:ext>
            </a:extLst>
          </p:cNvPr>
          <p:cNvSpPr txBox="1"/>
          <p:nvPr/>
        </p:nvSpPr>
        <p:spPr>
          <a:xfrm>
            <a:off x="187036" y="488364"/>
            <a:ext cx="11887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Introduction</a:t>
            </a:r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  <a:hlinkClick r:id="rId2" tooltip="Direct link to Introduction"/>
              </a:rPr>
              <a:t>​</a:t>
            </a:r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:</a:t>
            </a:r>
          </a:p>
          <a:p>
            <a:pPr algn="just"/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The MR60BHA1 60GHz radar module applies FMCW detected theory to implement simultaneous personal breathing rate and heart rate detention in high accuracy, providing a fully total private and secure environment, independently from other noisy influences. It is a standard biotic radar system in consumer electronics, healthcare as well as industrial applications. In this wiki, we will introduce you how to utilize it.</a:t>
            </a:r>
          </a:p>
          <a:p>
            <a:pPr algn="l"/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Application</a:t>
            </a:r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  <a:hlinkClick r:id="rId3" tooltip="Direct link to Application"/>
              </a:rPr>
              <a:t>​</a:t>
            </a:r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Smart home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Health care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Breathing rate detection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Heartbeat rate detection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Smart hotel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Medical assistants</a:t>
            </a:r>
          </a:p>
          <a:p>
            <a:pPr algn="l"/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Feature</a:t>
            </a:r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  <a:hlinkClick r:id="rId4" tooltip="Direct link to Feature"/>
              </a:rPr>
              <a:t>​</a:t>
            </a:r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Enabled theory: Implement radar detection based on FMCW FM continuous wave signals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Standard algorithm: Sense and output simultaneously human respiratory rate and heart rhythm in the self-adaption environment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Perfect privacy protection: Apply FMCW monitoring technology to provide surveillance capabilities without identification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Health-friendly working status: Output power as low as harmless to the human body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High stability: Independ from temperature, humidity, noise, airflow, dust, light, and other environmental influences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High measured accuracy: Achieve heartbeat accuracy up to 85% and achieve breathing accuracy up to 90 %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High flexibility hardware design radar: Support secondary development, adapt to various scenarios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363876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688ABD-15EC-AD6E-6359-CC69FA2C70A8}"/>
              </a:ext>
            </a:extLst>
          </p:cNvPr>
          <p:cNvSpPr txBox="1"/>
          <p:nvPr/>
        </p:nvSpPr>
        <p:spPr>
          <a:xfrm>
            <a:off x="301336" y="597307"/>
            <a:ext cx="11713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3E3E3"/>
                </a:solidFill>
                <a:latin typeface="system-ui"/>
              </a:rPr>
              <a:t>9.  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High stability: Independent from temperature, humidity, noise, airflow, dust, light, and other environmental           influences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10.  High measured accuracy: Achieve heartbeat accuracy up to 85% and achieve breathing accuracy up to 90 %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High flexibility hardware design radar: Support secondary development, adapt to various scenarios applications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F10DD85-BDAB-C749-871D-24E0A995F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5" y="2244436"/>
            <a:ext cx="11713029" cy="43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0FCE4BA4-59D6-0546-8C92-264AF0323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5999" cy="6858000"/>
          </a:xfrm>
          <a:prstGeom prst="rect">
            <a:avLst/>
          </a:prstGeom>
        </p:spPr>
      </p:pic>
      <p:pic>
        <p:nvPicPr>
          <p:cNvPr id="5" name="Picture 4" descr="A table with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1EEE84A0-75B2-7EF2-8D97-8122FB0B8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6095998" cy="69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977F7-C82A-09B4-FB73-A2104B531112}"/>
              </a:ext>
            </a:extLst>
          </p:cNvPr>
          <p:cNvSpPr txBox="1"/>
          <p:nvPr/>
        </p:nvSpPr>
        <p:spPr>
          <a:xfrm>
            <a:off x="3329940" y="2767280"/>
            <a:ext cx="5532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5160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87098-F5FB-DA2B-2BD2-1A6A4273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08D85-1315-6B24-9A0D-EF793F3C4481}"/>
              </a:ext>
            </a:extLst>
          </p:cNvPr>
          <p:cNvSpPr txBox="1"/>
          <p:nvPr/>
        </p:nvSpPr>
        <p:spPr>
          <a:xfrm>
            <a:off x="415636" y="2786872"/>
            <a:ext cx="3834246" cy="374901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Sensors And Microcontroller </a:t>
            </a: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 Circuit Diagram</a:t>
            </a: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How to connect</a:t>
            </a: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How to  Improve for Better Results </a:t>
            </a: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 Cost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F46DB1E6-E7BB-9A8A-4677-ACF747E7A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6" r="16481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F7CEFD-4C4B-3CD8-545D-06547ACBCA12}"/>
              </a:ext>
            </a:extLst>
          </p:cNvPr>
          <p:cNvSpPr txBox="1"/>
          <p:nvPr/>
        </p:nvSpPr>
        <p:spPr>
          <a:xfrm>
            <a:off x="135082" y="223025"/>
            <a:ext cx="7221682" cy="67687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800"/>
              </a:spcAft>
            </a:pPr>
            <a:r>
              <a:rPr lang="en-US" u="sng" dirty="0">
                <a:solidFill>
                  <a:schemeClr val="bg2">
                    <a:alpha val="60000"/>
                  </a:schemeClr>
                </a:solidFill>
              </a:rPr>
              <a:t>Microcontroller:</a:t>
            </a:r>
          </a:p>
          <a:p>
            <a:pPr marL="114300" indent="-342900" algn="just">
              <a:spcBef>
                <a:spcPct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chemeClr val="bg2">
                    <a:alpha val="60000"/>
                  </a:schemeClr>
                </a:solidFill>
              </a:rPr>
              <a:t> we use ESP32 as a microcontroller.</a:t>
            </a: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 ESP32 is the SoC (System on Chip) microcontroller which has gained massive popularity recently.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Integrated Crystal− 40 MHz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Module Interfaces− UART, SPI, I2C, PWM, ADC, DAC, GPIO, pulse counter, capacitive touch sensor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Integrated SPI flash− 4 MB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ROM− 448 KB (for booting and core functions)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SRAM− 520 KB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Integrated Connectivity Protocols−</a:t>
            </a:r>
            <a:r>
              <a:rPr lang="en-US" i="0" dirty="0">
                <a:solidFill>
                  <a:schemeClr val="bg2">
                    <a:alpha val="60000"/>
                  </a:schemeClr>
                </a:solidFill>
                <a:effectLst/>
              </a:rPr>
              <a:t> WIFI</a:t>
            </a: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, Bluetooth, BLE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On−chip sensor− Hall sensor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Operating temperature range− −40 − 85 degrees Celsius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Operating Voltage− 3.3V</a:t>
            </a:r>
          </a:p>
          <a:p>
            <a:pPr marL="1143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Operating Current− 80 mA (average)</a:t>
            </a:r>
          </a:p>
          <a:p>
            <a:pPr indent="-2286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alpha val="60000"/>
                </a:schemeClr>
              </a:solidFill>
              <a:effectLst/>
            </a:endParaRPr>
          </a:p>
          <a:p>
            <a:pPr algn="just">
              <a:spcBef>
                <a:spcPct val="0"/>
              </a:spcBef>
              <a:spcAft>
                <a:spcPts val="800"/>
              </a:spcAft>
            </a:pP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For transmitting data, ESP32 has integrated</a:t>
            </a:r>
            <a:r>
              <a:rPr lang="en-US" i="0" dirty="0">
                <a:solidFill>
                  <a:schemeClr val="bg2">
                    <a:alpha val="60000"/>
                  </a:schemeClr>
                </a:solidFill>
                <a:effectLst/>
              </a:rPr>
              <a:t> WIFI </a:t>
            </a: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and Bluetooth stacks, which have proven to be a game-changer. No need to connect a separate module (like a GSM module or an LTE module) for testing cloud communication. Just have the ESP32 board and a running </a:t>
            </a:r>
            <a:r>
              <a:rPr lang="en-US" i="0" dirty="0">
                <a:solidFill>
                  <a:schemeClr val="bg2">
                    <a:alpha val="60000"/>
                  </a:schemeClr>
                </a:solidFill>
                <a:effectLst/>
              </a:rPr>
              <a:t>WIFI</a:t>
            </a:r>
            <a:r>
              <a:rPr lang="en-US" dirty="0">
                <a:solidFill>
                  <a:schemeClr val="bg2">
                    <a:alpha val="60000"/>
                  </a:schemeClr>
                </a:solidFill>
              </a:rPr>
              <a:t>,</a:t>
            </a: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 and you can get started. ESP32 allows you to use </a:t>
            </a:r>
            <a:r>
              <a:rPr lang="en-US" i="0" dirty="0">
                <a:solidFill>
                  <a:schemeClr val="bg2">
                    <a:alpha val="60000"/>
                  </a:schemeClr>
                </a:solidFill>
                <a:effectLst/>
              </a:rPr>
              <a:t>WIFI </a:t>
            </a:r>
            <a:r>
              <a:rPr lang="en-US" b="0" i="0" dirty="0">
                <a:solidFill>
                  <a:schemeClr val="bg2">
                    <a:alpha val="60000"/>
                  </a:schemeClr>
                </a:solidFill>
                <a:effectLst/>
              </a:rPr>
              <a:t>in Access Point as well as Station Mode. While it supports TCP/IP, HTTP, MQTT, and other traditional communication protocols, it also supports HTTPS</a:t>
            </a:r>
            <a:r>
              <a:rPr lang="en-US" b="0" i="0" dirty="0">
                <a:solidFill>
                  <a:schemeClr val="bg1">
                    <a:alpha val="60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 descr="A black circuit board with many small white and orange wires&#10;&#10;Description automatically generated">
            <a:extLst>
              <a:ext uri="{FF2B5EF4-FFF2-40B4-BE49-F238E27FC236}">
                <a16:creationId xmlns:a16="http://schemas.microsoft.com/office/drawing/2014/main" id="{A0957157-6C15-497B-D8A6-78B88C0A0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81"/>
          <a:stretch/>
        </p:blipFill>
        <p:spPr>
          <a:xfrm>
            <a:off x="7471316" y="1237785"/>
            <a:ext cx="4326673" cy="3734229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230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80C15-75AD-BE52-8063-564BC01E4706}"/>
              </a:ext>
            </a:extLst>
          </p:cNvPr>
          <p:cNvSpPr txBox="1"/>
          <p:nvPr/>
        </p:nvSpPr>
        <p:spPr>
          <a:xfrm>
            <a:off x="363888" y="335667"/>
            <a:ext cx="5437187" cy="63545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000" u="sng" dirty="0">
                <a:solidFill>
                  <a:schemeClr val="tx1">
                    <a:alpha val="60000"/>
                  </a:schemeClr>
                </a:solidFill>
              </a:rPr>
              <a:t>SENSOR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000" u="sng" dirty="0">
                <a:solidFill>
                  <a:schemeClr val="tx1">
                    <a:alpha val="60000"/>
                  </a:schemeClr>
                </a:solidFill>
              </a:rPr>
              <a:t>1: PIR Sensor:</a:t>
            </a: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    A passive infrared (PIR) sensor is an electronic sensor that measures infrared (IR) light radiating from objects in its field of view. They're most frequently utilized in PIR-based motion detectors.</a:t>
            </a:r>
          </a:p>
          <a:p>
            <a:pPr algn="just"/>
            <a:endParaRPr lang="en-US" sz="2000" b="1" i="0" dirty="0"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2000" b="1" i="0" dirty="0">
                <a:effectLst/>
                <a:latin typeface="Roboto" panose="02000000000000000000" pitchFamily="2" charset="0"/>
              </a:rPr>
              <a:t>Specification of PIR Sensor: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Detection range: up to 7 meters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Detection angle: 110 degrees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Operating voltage: DC 4.5V - 12V DC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Output signal: 3.3V digital output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Delay time: adjustable from 0.3 seconds to 5 minutes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Operating temperature: -15°C to +70°C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Sensitivity: Adjustable</a:t>
            </a: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000" u="sng" dirty="0">
                <a:solidFill>
                  <a:schemeClr val="tx1">
                    <a:alpha val="60000"/>
                  </a:schemeClr>
                </a:solidFill>
              </a:rPr>
              <a:t>2: MPU-6050 Sensor:</a:t>
            </a: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lumMod val="95000"/>
                    <a:alpha val="60000"/>
                  </a:schemeClr>
                </a:solidFill>
                <a:latin typeface="Google Sans"/>
              </a:rPr>
              <a:t>   </a:t>
            </a:r>
            <a:r>
              <a:rPr lang="en-US" sz="2000" dirty="0">
                <a:solidFill>
                  <a:srgbClr val="EEF0FF"/>
                </a:solidFill>
                <a:latin typeface="Google Sans"/>
              </a:rPr>
              <a:t>The MPU6050 is a six-axis motion tracking device that uses a 3-axis accelerometer and a 3-axis gyroscope to calculate movement. It's also an Inertial Measurement Unit (IMU) device.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2000" u="sng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 descr="A close-up of a sensor&#10;&#10;Description automatically generated">
            <a:extLst>
              <a:ext uri="{FF2B5EF4-FFF2-40B4-BE49-F238E27FC236}">
                <a16:creationId xmlns:a16="http://schemas.microsoft.com/office/drawing/2014/main" id="{BBDD0B56-3FC6-DF0D-E0D5-F0FD2F506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0"/>
            <a:ext cx="4713922" cy="3535441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16" name="Picture 15" descr="A blue circuit board with many small holes&#10;&#10;Description automatically generated">
            <a:extLst>
              <a:ext uri="{FF2B5EF4-FFF2-40B4-BE49-F238E27FC236}">
                <a16:creationId xmlns:a16="http://schemas.microsoft.com/office/drawing/2014/main" id="{0F7FA812-850D-001D-10BA-A5DCF5170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3429000"/>
            <a:ext cx="4593895" cy="30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0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143371-C3E7-EB8A-BB88-2FE6679C321F}"/>
              </a:ext>
            </a:extLst>
          </p:cNvPr>
          <p:cNvSpPr txBox="1"/>
          <p:nvPr/>
        </p:nvSpPr>
        <p:spPr>
          <a:xfrm>
            <a:off x="166254" y="0"/>
            <a:ext cx="1149234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Specification of MPU6050 Sensor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Gyroscope: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3-axis sensing with a full-scale range of ±250, ±500, ±1000, or ±2000 degrees per second (DPS)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Sensitivity of 131, 65.5, 32.8, or 16.4 LSBs per DPS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Output data rate (ODR) range of 8kHz to 1.25Hz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Accelerometer: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3-axis sensing with a full-scale range of ±2g, ±4g, ±8g, or ±16g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Sensitivity of 16384, 8192, 4096, or 2048 LSBs per 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ODR range of 8kHz to 1.25Hz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Temperature Sensor: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Operating range of -40°C to +85°C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Sensitivity of 340 LSBs per degree Celsius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Accuracy of ±3°C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Supply Voltage: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Operating voltage range of 2.375V to 3.46V for the MPU-6050, and 2.375V to 5.5V for the MPU-6050A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Communication Interface: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I2C serial interface with a maximum clock frequency of 400kHz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8-bit and 16-bit register access modes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effectLst/>
                <a:latin typeface="Roboto" panose="02000000000000000000" pitchFamily="2" charset="0"/>
              </a:rPr>
              <a:t>Other Features: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Digital Motion Processor (DMP) for complex motion processing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On-chip 16-bit ADCs for accurate analog-to-digital conversion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Programmable digital filters for improved noise performance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Interrupts for triggering events based on specific motion conditions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Low-power consumption (3.9mA for full operation)</a:t>
            </a:r>
          </a:p>
        </p:txBody>
      </p:sp>
    </p:spTree>
    <p:extLst>
      <p:ext uri="{BB962C8B-B14F-4D97-AF65-F5344CB8AC3E}">
        <p14:creationId xmlns:p14="http://schemas.microsoft.com/office/powerpoint/2010/main" val="28269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 with wires&#10;&#10;Description automatically generated">
            <a:extLst>
              <a:ext uri="{FF2B5EF4-FFF2-40B4-BE49-F238E27FC236}">
                <a16:creationId xmlns:a16="http://schemas.microsoft.com/office/drawing/2014/main" id="{7A128D1A-F1CC-0C6B-00FF-6DD9632BC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1" y="400531"/>
            <a:ext cx="3278292" cy="2417740"/>
          </a:xfrm>
          <a:prstGeom prst="rect">
            <a:avLst/>
          </a:prstGeom>
        </p:spPr>
      </p:pic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8EEAA227-F876-E1F5-D355-B62C76961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8" y="396482"/>
            <a:ext cx="3239769" cy="2389329"/>
          </a:xfrm>
          <a:prstGeom prst="rect">
            <a:avLst/>
          </a:prstGeom>
        </p:spPr>
      </p:pic>
      <p:pic>
        <p:nvPicPr>
          <p:cNvPr id="6" name="Picture 5" descr="A circuit board with wires&#10;&#10;Description automatically generated">
            <a:extLst>
              <a:ext uri="{FF2B5EF4-FFF2-40B4-BE49-F238E27FC236}">
                <a16:creationId xmlns:a16="http://schemas.microsoft.com/office/drawing/2014/main" id="{675E3510-71F6-FB81-0012-C21D0FEF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3" y="4295209"/>
            <a:ext cx="3278292" cy="2417740"/>
          </a:xfrm>
          <a:prstGeom prst="rect">
            <a:avLst/>
          </a:prstGeom>
        </p:spPr>
      </p:pic>
      <p:pic>
        <p:nvPicPr>
          <p:cNvPr id="4" name="Picture 3" descr="A circuit board with wires&#10;&#10;Description automatically generated">
            <a:extLst>
              <a:ext uri="{FF2B5EF4-FFF2-40B4-BE49-F238E27FC236}">
                <a16:creationId xmlns:a16="http://schemas.microsoft.com/office/drawing/2014/main" id="{1364559C-2344-E132-3EF4-4BA916A3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0" y="4468671"/>
            <a:ext cx="3239769" cy="2389329"/>
          </a:xfrm>
          <a:prstGeom prst="rect">
            <a:avLst/>
          </a:prstGeom>
        </p:spPr>
      </p:pic>
      <p:pic>
        <p:nvPicPr>
          <p:cNvPr id="8" name="Picture 7" descr="A close up of a circuit board&#10;&#10;Description automatically generated">
            <a:extLst>
              <a:ext uri="{FF2B5EF4-FFF2-40B4-BE49-F238E27FC236}">
                <a16:creationId xmlns:a16="http://schemas.microsoft.com/office/drawing/2014/main" id="{58A9EE7B-2197-504E-A425-3E4D46596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33" y="1285734"/>
            <a:ext cx="2221919" cy="4251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A6CD1-2B2F-69D5-057C-E7597B649D33}"/>
              </a:ext>
            </a:extLst>
          </p:cNvPr>
          <p:cNvSpPr txBox="1"/>
          <p:nvPr/>
        </p:nvSpPr>
        <p:spPr>
          <a:xfrm>
            <a:off x="1516283" y="2759553"/>
            <a:ext cx="93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CC485-A7AE-8CF9-880F-3302439B02A6}"/>
              </a:ext>
            </a:extLst>
          </p:cNvPr>
          <p:cNvSpPr txBox="1"/>
          <p:nvPr/>
        </p:nvSpPr>
        <p:spPr>
          <a:xfrm>
            <a:off x="5433237" y="2802099"/>
            <a:ext cx="118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CD198-8F45-61C8-0A8A-2771137CC393}"/>
              </a:ext>
            </a:extLst>
          </p:cNvPr>
          <p:cNvSpPr txBox="1"/>
          <p:nvPr/>
        </p:nvSpPr>
        <p:spPr>
          <a:xfrm>
            <a:off x="1648046" y="3956544"/>
            <a:ext cx="93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Device3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04CE0-DDFD-4C00-C236-6D18063E66EE}"/>
              </a:ext>
            </a:extLst>
          </p:cNvPr>
          <p:cNvSpPr txBox="1"/>
          <p:nvPr/>
        </p:nvSpPr>
        <p:spPr>
          <a:xfrm>
            <a:off x="5493302" y="4005542"/>
            <a:ext cx="93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Device4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0583A53-E4E4-0AD8-35A6-D730517107D8}"/>
                  </a:ext>
                </a:extLst>
              </p14:cNvPr>
              <p14:cNvContentPartPr/>
              <p14:nvPr/>
            </p14:nvContentPartPr>
            <p14:xfrm>
              <a:off x="3096209" y="3835331"/>
              <a:ext cx="360" cy="428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0583A53-E4E4-0AD8-35A6-D730517107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0089" y="3829211"/>
                <a:ext cx="126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004F87-A741-4493-3360-5D64FE05EAD4}"/>
                  </a:ext>
                </a:extLst>
              </p14:cNvPr>
              <p14:cNvContentPartPr/>
              <p14:nvPr/>
            </p14:nvContentPartPr>
            <p14:xfrm>
              <a:off x="3097289" y="2849291"/>
              <a:ext cx="360" cy="437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004F87-A741-4493-3360-5D64FE05EA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1169" y="2843171"/>
                <a:ext cx="126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113933-DB17-1047-9168-C93F7B9EFB48}"/>
                  </a:ext>
                </a:extLst>
              </p14:cNvPr>
              <p14:cNvContentPartPr/>
              <p14:nvPr/>
            </p14:nvContentPartPr>
            <p14:xfrm>
              <a:off x="7020569" y="2785211"/>
              <a:ext cx="360" cy="158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113933-DB17-1047-9168-C93F7B9EFB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4449" y="2779091"/>
                <a:ext cx="126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20A3AE-3E6E-5D91-B83A-B849F437C291}"/>
                  </a:ext>
                </a:extLst>
              </p14:cNvPr>
              <p14:cNvContentPartPr/>
              <p14:nvPr/>
            </p14:nvContentPartPr>
            <p14:xfrm>
              <a:off x="7020569" y="4158251"/>
              <a:ext cx="360" cy="297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20A3AE-3E6E-5D91-B83A-B849F437C2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4449" y="4152131"/>
                <a:ext cx="126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7D7523C-31A0-9931-AC0A-FA9FD3C165DD}"/>
                  </a:ext>
                </a:extLst>
              </p14:cNvPr>
              <p14:cNvContentPartPr/>
              <p14:nvPr/>
            </p14:nvContentPartPr>
            <p14:xfrm>
              <a:off x="7028129" y="2927411"/>
              <a:ext cx="102780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7D7523C-31A0-9931-AC0A-FA9FD3C165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2009" y="2921291"/>
                <a:ext cx="1040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4ABC310-479B-07B4-3C0F-15414C98B255}"/>
                  </a:ext>
                </a:extLst>
              </p14:cNvPr>
              <p14:cNvContentPartPr/>
              <p14:nvPr/>
            </p14:nvContentPartPr>
            <p14:xfrm>
              <a:off x="7038569" y="4171571"/>
              <a:ext cx="104832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4ABC310-479B-07B4-3C0F-15414C98B2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2449" y="4165451"/>
                <a:ext cx="10605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B7DEC6D-23F1-D798-C250-998CB5DAEBAE}"/>
                  </a:ext>
                </a:extLst>
              </p14:cNvPr>
              <p14:cNvContentPartPr/>
              <p14:nvPr/>
            </p14:nvContentPartPr>
            <p14:xfrm>
              <a:off x="3094049" y="3841811"/>
              <a:ext cx="499320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B7DEC6D-23F1-D798-C250-998CB5DAEB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87929" y="3835691"/>
                <a:ext cx="5005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E5D3CCB-A11A-CAB7-F41C-4EEEDB39C583}"/>
                  </a:ext>
                </a:extLst>
              </p14:cNvPr>
              <p14:cNvContentPartPr/>
              <p14:nvPr/>
            </p14:nvContentPartPr>
            <p14:xfrm>
              <a:off x="3104489" y="3288851"/>
              <a:ext cx="49719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E5D3CCB-A11A-CAB7-F41C-4EEEDB39C5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98369" y="3282731"/>
                <a:ext cx="49842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4EB535-18A6-8D55-1451-D886851F361A}"/>
              </a:ext>
            </a:extLst>
          </p:cNvPr>
          <p:cNvSpPr txBox="1"/>
          <p:nvPr/>
        </p:nvSpPr>
        <p:spPr>
          <a:xfrm>
            <a:off x="5725163" y="3226810"/>
            <a:ext cx="225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 NOW PROTOCOL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1E8B423-66FB-6213-1277-B25D8C8F7C2F}"/>
                  </a:ext>
                </a:extLst>
              </p14:cNvPr>
              <p14:cNvContentPartPr/>
              <p14:nvPr/>
            </p14:nvContentPartPr>
            <p14:xfrm>
              <a:off x="7904896" y="2769496"/>
              <a:ext cx="222480" cy="180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1E8B423-66FB-6213-1277-B25D8C8F7C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98776" y="2763376"/>
                <a:ext cx="2347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FCE06A0-200F-38A1-4AAE-B78405413B11}"/>
                  </a:ext>
                </a:extLst>
              </p14:cNvPr>
              <p14:cNvContentPartPr/>
              <p14:nvPr/>
            </p14:nvContentPartPr>
            <p14:xfrm>
              <a:off x="7887976" y="3139216"/>
              <a:ext cx="221400" cy="179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FCE06A0-200F-38A1-4AAE-B78405413B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81856" y="3133096"/>
                <a:ext cx="2336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4F78596-0FB6-4E18-C4E9-192D8FA7147A}"/>
                  </a:ext>
                </a:extLst>
              </p14:cNvPr>
              <p14:cNvContentPartPr/>
              <p14:nvPr/>
            </p14:nvContentPartPr>
            <p14:xfrm>
              <a:off x="7956016" y="3736456"/>
              <a:ext cx="151560" cy="122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4F78596-0FB6-4E18-C4E9-192D8FA7147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49896" y="3730336"/>
                <a:ext cx="1638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B34E4F1-B215-6D6E-AFDE-558C7C8B5D12}"/>
                  </a:ext>
                </a:extLst>
              </p14:cNvPr>
              <p14:cNvContentPartPr/>
              <p14:nvPr/>
            </p14:nvContentPartPr>
            <p14:xfrm>
              <a:off x="7926856" y="4056136"/>
              <a:ext cx="183240" cy="148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B34E4F1-B215-6D6E-AFDE-558C7C8B5D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20736" y="4050016"/>
                <a:ext cx="195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87D3717-310B-4D9F-18BD-E659ED6EBFD0}"/>
                  </a:ext>
                </a:extLst>
              </p14:cNvPr>
              <p14:cNvContentPartPr/>
              <p14:nvPr/>
            </p14:nvContentPartPr>
            <p14:xfrm>
              <a:off x="7929736" y="2940496"/>
              <a:ext cx="217800" cy="158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87D3717-310B-4D9F-18BD-E659ED6EBF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3616" y="2934376"/>
                <a:ext cx="230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CB86783-7179-0924-AD47-8C91C965034A}"/>
                  </a:ext>
                </a:extLst>
              </p14:cNvPr>
              <p14:cNvContentPartPr/>
              <p14:nvPr/>
            </p14:nvContentPartPr>
            <p14:xfrm>
              <a:off x="7947016" y="3333616"/>
              <a:ext cx="182160" cy="132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CB86783-7179-0924-AD47-8C91C96503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40896" y="3327496"/>
                <a:ext cx="194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6AE5B15-E8FE-78D6-7B94-6FE712F07CB8}"/>
                  </a:ext>
                </a:extLst>
              </p14:cNvPr>
              <p14:cNvContentPartPr/>
              <p14:nvPr/>
            </p14:nvContentPartPr>
            <p14:xfrm>
              <a:off x="7978696" y="3863896"/>
              <a:ext cx="128880" cy="936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6AE5B15-E8FE-78D6-7B94-6FE712F07C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72576" y="3857776"/>
                <a:ext cx="1411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6AB39D6-00E6-AADC-31B7-FFB957227A36}"/>
                  </a:ext>
                </a:extLst>
              </p14:cNvPr>
              <p14:cNvContentPartPr/>
              <p14:nvPr/>
            </p14:nvContentPartPr>
            <p14:xfrm>
              <a:off x="7965016" y="4197976"/>
              <a:ext cx="153360" cy="111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6AB39D6-00E6-AADC-31B7-FFB957227A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58896" y="4191856"/>
                <a:ext cx="165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E41A3D2-4E3A-E039-A157-339140FAC197}"/>
                  </a:ext>
                </a:extLst>
              </p14:cNvPr>
              <p14:cNvContentPartPr/>
              <p14:nvPr/>
            </p14:nvContentPartPr>
            <p14:xfrm>
              <a:off x="10693816" y="3670216"/>
              <a:ext cx="188280" cy="88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E41A3D2-4E3A-E039-A157-339140FAC1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7696" y="3664096"/>
                <a:ext cx="20052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2F2DC2E4-58B6-51A4-26F8-046A5873C995}"/>
              </a:ext>
            </a:extLst>
          </p:cNvPr>
          <p:cNvGrpSpPr/>
          <p:nvPr/>
        </p:nvGrpSpPr>
        <p:grpSpPr>
          <a:xfrm>
            <a:off x="10422016" y="3601456"/>
            <a:ext cx="460080" cy="60480"/>
            <a:chOff x="10422016" y="3601456"/>
            <a:chExt cx="46008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12244D-C79D-B2A1-C333-74B1FC3818A6}"/>
                    </a:ext>
                  </a:extLst>
                </p14:cNvPr>
                <p14:cNvContentPartPr/>
                <p14:nvPr/>
              </p14:nvContentPartPr>
              <p14:xfrm>
                <a:off x="10526056" y="3654376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12244D-C79D-B2A1-C333-74B1FC3818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19936" y="364825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2002F1-4F3B-F5BB-C63F-145930A294AA}"/>
                    </a:ext>
                  </a:extLst>
                </p14:cNvPr>
                <p14:cNvContentPartPr/>
                <p14:nvPr/>
              </p14:nvContentPartPr>
              <p14:xfrm>
                <a:off x="10422016" y="3654376"/>
                <a:ext cx="37440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2002F1-4F3B-F5BB-C63F-145930A294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15896" y="3648256"/>
                  <a:ext cx="386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55EACA-C1C3-2EAE-EB5F-11F0DCA68EA7}"/>
                    </a:ext>
                  </a:extLst>
                </p14:cNvPr>
                <p14:cNvContentPartPr/>
                <p14:nvPr/>
              </p14:nvContentPartPr>
              <p14:xfrm>
                <a:off x="10684816" y="3601456"/>
                <a:ext cx="197280" cy="60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55EACA-C1C3-2EAE-EB5F-11F0DCA68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78696" y="3595336"/>
                  <a:ext cx="209520" cy="72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9" name="Picture 98" descr="A blue and green router&#10;&#10;Description automatically generated">
            <a:extLst>
              <a:ext uri="{FF2B5EF4-FFF2-40B4-BE49-F238E27FC236}">
                <a16:creationId xmlns:a16="http://schemas.microsoft.com/office/drawing/2014/main" id="{83588C7F-9F70-94A0-8EE7-E84931FD23D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40" y="2893999"/>
            <a:ext cx="1496229" cy="15207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422FB5F-274A-73F3-C878-EBAAB628621D}"/>
              </a:ext>
            </a:extLst>
          </p:cNvPr>
          <p:cNvSpPr txBox="1"/>
          <p:nvPr/>
        </p:nvSpPr>
        <p:spPr>
          <a:xfrm>
            <a:off x="7859641" y="134964"/>
            <a:ext cx="254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Circuit Diagram </a:t>
            </a:r>
            <a:endParaRPr lang="en-IN" sz="2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5A08FDC-D364-EF34-827B-7299053F35D3}"/>
              </a:ext>
            </a:extLst>
          </p:cNvPr>
          <p:cNvSpPr txBox="1"/>
          <p:nvPr/>
        </p:nvSpPr>
        <p:spPr>
          <a:xfrm>
            <a:off x="10318087" y="3155935"/>
            <a:ext cx="67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3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442A6-01EA-FF41-CA29-C54DA362E879}"/>
              </a:ext>
            </a:extLst>
          </p:cNvPr>
          <p:cNvSpPr txBox="1"/>
          <p:nvPr/>
        </p:nvSpPr>
        <p:spPr>
          <a:xfrm>
            <a:off x="550863" y="1520825"/>
            <a:ext cx="4535487" cy="377983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u="sng" dirty="0">
                <a:latin typeface="+mj-lt"/>
                <a:ea typeface="+mj-ea"/>
                <a:cs typeface="+mj-cs"/>
              </a:rPr>
              <a:t>Fall Detection  Device Circuit Diagram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7315FAE6-E414-AA87-91F5-704FEC03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88" y="504725"/>
            <a:ext cx="2902476" cy="2962156"/>
          </a:xfrm>
          <a:prstGeom prst="rect">
            <a:avLst/>
          </a:prstGeom>
        </p:spPr>
      </p:pic>
      <p:pic>
        <p:nvPicPr>
          <p:cNvPr id="6" name="Picture 5" descr="A circuit board with wires&#10;&#10;Description automatically generated">
            <a:extLst>
              <a:ext uri="{FF2B5EF4-FFF2-40B4-BE49-F238E27FC236}">
                <a16:creationId xmlns:a16="http://schemas.microsoft.com/office/drawing/2014/main" id="{9A4AFE7B-92FD-15FA-202B-F354555FE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88" y="3531488"/>
            <a:ext cx="2940735" cy="2820924"/>
          </a:xfrm>
          <a:prstGeom prst="rect">
            <a:avLst/>
          </a:prstGeom>
        </p:spPr>
      </p:pic>
      <p:pic>
        <p:nvPicPr>
          <p:cNvPr id="8" name="Picture 7" descr="A close up of a circuit board&#10;&#10;Description automatically generated">
            <a:extLst>
              <a:ext uri="{FF2B5EF4-FFF2-40B4-BE49-F238E27FC236}">
                <a16:creationId xmlns:a16="http://schemas.microsoft.com/office/drawing/2014/main" id="{98E91C3C-6AFE-250F-E67F-5BF1C1D09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94" y="1353578"/>
            <a:ext cx="1578777" cy="3285694"/>
          </a:xfrm>
          <a:prstGeom prst="rect">
            <a:avLst/>
          </a:prstGeom>
        </p:spPr>
      </p:pic>
      <p:pic>
        <p:nvPicPr>
          <p:cNvPr id="10" name="Picture 9" descr="A blue and green router&#10;&#10;Description automatically generated">
            <a:extLst>
              <a:ext uri="{FF2B5EF4-FFF2-40B4-BE49-F238E27FC236}">
                <a16:creationId xmlns:a16="http://schemas.microsoft.com/office/drawing/2014/main" id="{F42D5EC9-BD85-CDBD-7543-F7D0EE8FC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954" y="2509092"/>
            <a:ext cx="1389268" cy="14098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A9196-ADE9-6300-7BD0-486793A8F634}"/>
              </a:ext>
            </a:extLst>
          </p:cNvPr>
          <p:cNvSpPr txBox="1"/>
          <p:nvPr/>
        </p:nvSpPr>
        <p:spPr>
          <a:xfrm>
            <a:off x="5949505" y="611542"/>
            <a:ext cx="945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6692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1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FE4BE-639C-278B-2764-FAE8D99F021D}"/>
              </a:ext>
            </a:extLst>
          </p:cNvPr>
          <p:cNvSpPr txBox="1"/>
          <p:nvPr/>
        </p:nvSpPr>
        <p:spPr>
          <a:xfrm>
            <a:off x="6117708" y="3592260"/>
            <a:ext cx="826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6692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2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CFD738-CA10-A6C1-AA9F-28B3916CA4F5}"/>
                  </a:ext>
                </a:extLst>
              </p14:cNvPr>
              <p14:cNvContentPartPr/>
              <p14:nvPr/>
            </p14:nvContentPartPr>
            <p14:xfrm>
              <a:off x="7212474" y="2630792"/>
              <a:ext cx="1023031" cy="226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CFD738-CA10-A6C1-AA9F-28B3916CA4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6355" y="2626950"/>
                <a:ext cx="1035270" cy="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17893B-D76C-41CE-7596-963CA120BFC6}"/>
                  </a:ext>
                </a:extLst>
              </p14:cNvPr>
              <p14:cNvContentPartPr/>
              <p14:nvPr/>
            </p14:nvContentPartPr>
            <p14:xfrm>
              <a:off x="7198717" y="3919609"/>
              <a:ext cx="1053830" cy="226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17893B-D76C-41CE-7596-963CA120BF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92598" y="3915767"/>
                <a:ext cx="1066067" cy="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AB7F650-7736-DA82-D925-F24B88ECF3DB}"/>
                  </a:ext>
                </a:extLst>
              </p14:cNvPr>
              <p14:cNvContentPartPr/>
              <p14:nvPr/>
            </p14:nvContentPartPr>
            <p14:xfrm>
              <a:off x="9880937" y="3214029"/>
              <a:ext cx="45684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AB7F650-7736-DA82-D925-F24B88ECF3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74817" y="3207909"/>
                <a:ext cx="469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C19346-9C7F-5585-9F72-F4EECABA01B2}"/>
                  </a:ext>
                </a:extLst>
              </p14:cNvPr>
              <p14:cNvContentPartPr/>
              <p14:nvPr/>
            </p14:nvContentPartPr>
            <p14:xfrm>
              <a:off x="8052600" y="2527509"/>
              <a:ext cx="195480" cy="113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C19346-9C7F-5585-9F72-F4EECABA01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46480" y="2521389"/>
                <a:ext cx="207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46FE88-0491-0135-9A53-89F67D55BE62}"/>
                  </a:ext>
                </a:extLst>
              </p14:cNvPr>
              <p14:cNvContentPartPr/>
              <p14:nvPr/>
            </p14:nvContentPartPr>
            <p14:xfrm>
              <a:off x="8057280" y="2648109"/>
              <a:ext cx="189000" cy="10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46FE88-0491-0135-9A53-89F67D55BE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1160" y="2641989"/>
                <a:ext cx="2012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BD549C8-46B1-1858-8777-8FD2EB89F1A8}"/>
                  </a:ext>
                </a:extLst>
              </p14:cNvPr>
              <p14:cNvContentPartPr/>
              <p14:nvPr/>
            </p14:nvContentPartPr>
            <p14:xfrm>
              <a:off x="8058000" y="3916389"/>
              <a:ext cx="220320" cy="127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BD549C8-46B1-1858-8777-8FD2EB89F1A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51880" y="3910269"/>
                <a:ext cx="232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2108024-6FF0-73FC-2485-9578D316E719}"/>
                  </a:ext>
                </a:extLst>
              </p14:cNvPr>
              <p14:cNvContentPartPr/>
              <p14:nvPr/>
            </p14:nvContentPartPr>
            <p14:xfrm>
              <a:off x="10156440" y="3234909"/>
              <a:ext cx="129600" cy="74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2108024-6FF0-73FC-2485-9578D316E7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50320" y="3228789"/>
                <a:ext cx="1418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11A8F2D-89F5-EEB5-6DBA-8FA2769F8690}"/>
                  </a:ext>
                </a:extLst>
              </p14:cNvPr>
              <p14:cNvContentPartPr/>
              <p14:nvPr/>
            </p14:nvContentPartPr>
            <p14:xfrm>
              <a:off x="10106040" y="3131949"/>
              <a:ext cx="220680" cy="127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11A8F2D-89F5-EEB5-6DBA-8FA2769F86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99920" y="3125829"/>
                <a:ext cx="232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ADC8B89-CA99-61F8-A1DD-5042BFD6ACEC}"/>
                  </a:ext>
                </a:extLst>
              </p14:cNvPr>
              <p14:cNvContentPartPr/>
              <p14:nvPr/>
            </p14:nvContentPartPr>
            <p14:xfrm>
              <a:off x="8066640" y="3792189"/>
              <a:ext cx="186120" cy="107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ADC8B89-CA99-61F8-A1DD-5042BFD6AC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60520" y="3786069"/>
                <a:ext cx="198360" cy="119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3EB9CB0-2987-37AE-4DD3-7FF5C73C87C7}"/>
              </a:ext>
            </a:extLst>
          </p:cNvPr>
          <p:cNvSpPr txBox="1"/>
          <p:nvPr/>
        </p:nvSpPr>
        <p:spPr>
          <a:xfrm>
            <a:off x="7183764" y="2936583"/>
            <a:ext cx="106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 now protocol 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13FDB6-C502-C7D8-7333-5B41BBB2B69A}"/>
              </a:ext>
            </a:extLst>
          </p:cNvPr>
          <p:cNvSpPr txBox="1"/>
          <p:nvPr/>
        </p:nvSpPr>
        <p:spPr>
          <a:xfrm>
            <a:off x="9824458" y="264445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99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house&#10;&#10;Description automatically generated">
            <a:extLst>
              <a:ext uri="{FF2B5EF4-FFF2-40B4-BE49-F238E27FC236}">
                <a16:creationId xmlns:a16="http://schemas.microsoft.com/office/drawing/2014/main" id="{3C8A56EB-CF49-94B9-D0FA-AD004A57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" y="135082"/>
            <a:ext cx="5698273" cy="6722918"/>
          </a:xfrm>
          <a:prstGeom prst="rect">
            <a:avLst/>
          </a:prstGeom>
        </p:spPr>
      </p:pic>
      <p:pic>
        <p:nvPicPr>
          <p:cNvPr id="5" name="Picture 4" descr="A close-up of several arrows&#10;&#10;Description automatically generated">
            <a:extLst>
              <a:ext uri="{FF2B5EF4-FFF2-40B4-BE49-F238E27FC236}">
                <a16:creationId xmlns:a16="http://schemas.microsoft.com/office/drawing/2014/main" id="{7739A00D-8760-F90C-293B-8C9EF5054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51" y="4083627"/>
            <a:ext cx="3397827" cy="1932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41930-FE0B-3BFE-57D4-28DFB959F510}"/>
              </a:ext>
            </a:extLst>
          </p:cNvPr>
          <p:cNvSpPr txBox="1"/>
          <p:nvPr/>
        </p:nvSpPr>
        <p:spPr>
          <a:xfrm>
            <a:off x="6463145" y="107026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 MPU-6050 sensor attached to the doors and         PIR sensor attached on the door side wall.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36ED0-64DF-E2E6-6A8F-9A289C70853F}"/>
              </a:ext>
            </a:extLst>
          </p:cNvPr>
          <p:cNvSpPr txBox="1"/>
          <p:nvPr/>
        </p:nvSpPr>
        <p:spPr>
          <a:xfrm>
            <a:off x="6546272" y="2171700"/>
            <a:ext cx="459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The Fall detection Device also contains one MPU-6050 sensor and it is attached to the person’s shoulder position on the clothes.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07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995A7-B2B6-3CDF-D6E4-0A4D3B80B1D7}"/>
              </a:ext>
            </a:extLst>
          </p:cNvPr>
          <p:cNvSpPr txBox="1"/>
          <p:nvPr/>
        </p:nvSpPr>
        <p:spPr>
          <a:xfrm>
            <a:off x="3771900" y="0"/>
            <a:ext cx="496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 to  Improve for Better Results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566F6-72E8-FC0A-4578-77DC6E187816}"/>
              </a:ext>
            </a:extLst>
          </p:cNvPr>
          <p:cNvSpPr txBox="1"/>
          <p:nvPr/>
        </p:nvSpPr>
        <p:spPr>
          <a:xfrm>
            <a:off x="95769" y="346636"/>
            <a:ext cx="1176337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we use </a:t>
            </a:r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24GHz mm-Wave Sensor - Human Static Presence Module Lite (MR24HPC1) instead of a PIR sensor.</a:t>
            </a:r>
          </a:p>
          <a:p>
            <a:pPr algn="l"/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 Introduction</a:t>
            </a:r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  <a:hlinkClick r:id="rId2" tooltip="Direct link to Introduction"/>
              </a:rPr>
              <a:t>​</a:t>
            </a:r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:</a:t>
            </a:r>
          </a:p>
          <a:p>
            <a:pPr algn="just"/>
            <a:r>
              <a:rPr lang="en-US" b="0" i="0" dirty="0">
                <a:effectLst/>
                <a:latin typeface="system-ui"/>
              </a:rPr>
              <a:t>24GHz </a:t>
            </a:r>
            <a:r>
              <a:rPr lang="en-US" sz="1800" b="1" i="0" dirty="0">
                <a:solidFill>
                  <a:srgbClr val="E3E3E3"/>
                </a:solidFill>
                <a:effectLst/>
                <a:latin typeface="system-ui"/>
              </a:rPr>
              <a:t>mm-Wave </a:t>
            </a:r>
            <a:r>
              <a:rPr lang="en-US" b="0" i="0" dirty="0">
                <a:effectLst/>
                <a:latin typeface="system-ui"/>
              </a:rPr>
              <a:t>Sensor - Human Static Presence Module Lite is an antenna-integrated, health-friendly mm-wave radar sensor that applies FMCW ranging technology, with operation in 24GHz, for implementation of human presence, independently of environmental influences. This is also a personalized radar that users can configure underlying parameters of to determine detected functions.</a:t>
            </a:r>
          </a:p>
          <a:p>
            <a:pPr algn="l"/>
            <a:r>
              <a:rPr lang="en-US" sz="2000" b="1" i="0" dirty="0">
                <a:solidFill>
                  <a:srgbClr val="E3E3E3"/>
                </a:solidFill>
                <a:effectLst/>
                <a:latin typeface="system-ui"/>
              </a:rPr>
              <a:t>Application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system-ui"/>
                <a:hlinkClick r:id="rId3" tooltip="Direct link to Application"/>
              </a:rPr>
              <a:t>​</a:t>
            </a:r>
            <a:endParaRPr lang="en-US" sz="2400" b="1" i="0" dirty="0">
              <a:solidFill>
                <a:srgbClr val="E3E3E3"/>
              </a:solidFill>
              <a:effectLst/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Automatically outdoor lighting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Automated door opening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Whole house monitor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Intelligent home appliances (TV, bath bully, security, etc.)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Office energy (air conditioning, lighting)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Sleep monitoring curve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Home Security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IPC trigger</a:t>
            </a:r>
          </a:p>
          <a:p>
            <a:pPr algn="l"/>
            <a:r>
              <a:rPr lang="en-US" sz="2000" b="1" i="0" dirty="0">
                <a:effectLst/>
                <a:latin typeface="system-ui"/>
              </a:rPr>
              <a:t>Features</a:t>
            </a:r>
            <a:r>
              <a:rPr lang="en-US" sz="2000" b="1" i="0" dirty="0">
                <a:effectLst/>
                <a:latin typeface="system-ui"/>
                <a:hlinkClick r:id="rId4" tooltip="Direct link to Featur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​</a:t>
            </a:r>
            <a:r>
              <a:rPr lang="en-US" sz="2000" b="1" i="0" dirty="0">
                <a:effectLst/>
                <a:latin typeface="system-ui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Human presence mm-wave radar: Apply FMCW ranging technology, with operation in 24GHz and 5 meters detection range, for detecting human behavior in the sensing area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Personalized radar detection: Provide configurable detection range, motion trigger, state change time, as well as visual debugging software to meet the requirements of various scenarios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Health-friendly working status: Output power as low as harmless to the human body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High immunity against interferences: Output data independently of environmental influences like temperature, humidity, noise, airflow, dust, light.</a:t>
            </a:r>
          </a:p>
          <a:p>
            <a:pPr algn="l"/>
            <a:endParaRPr lang="en-US" b="0" i="0" dirty="0">
              <a:solidFill>
                <a:srgbClr val="E3E3E3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0523156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B1937"/>
      </a:dk2>
      <a:lt2>
        <a:srgbClr val="E3E8E2"/>
      </a:lt2>
      <a:accent1>
        <a:srgbClr val="B829E7"/>
      </a:accent1>
      <a:accent2>
        <a:srgbClr val="5717D5"/>
      </a:accent2>
      <a:accent3>
        <a:srgbClr val="2938E7"/>
      </a:accent3>
      <a:accent4>
        <a:srgbClr val="1775D5"/>
      </a:accent4>
      <a:accent5>
        <a:srgbClr val="22B4C2"/>
      </a:accent5>
      <a:accent6>
        <a:srgbClr val="14BB84"/>
      </a:accent6>
      <a:hlink>
        <a:srgbClr val="499331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D54B0F-8D35-4DCC-B917-62A487E2D09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1151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Google Sans</vt:lpstr>
      <vt:lpstr>Inter</vt:lpstr>
      <vt:lpstr>Roboto</vt:lpstr>
      <vt:lpstr>Sitka Heading</vt:lpstr>
      <vt:lpstr>Source Sans Pro</vt:lpstr>
      <vt:lpstr>system-ui</vt:lpstr>
      <vt:lpstr>3DFloatVTI</vt:lpstr>
      <vt:lpstr>Human Detection Sensor And Fall Detection Sensor </vt:lpstr>
      <vt:lpstr>Contain: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Detection Sensor And Fall Detection Sensor </dc:title>
  <dc:creator>Debabrata Mitra</dc:creator>
  <cp:lastModifiedBy>Debabrata Mitra</cp:lastModifiedBy>
  <cp:revision>7</cp:revision>
  <dcterms:created xsi:type="dcterms:W3CDTF">2024-02-07T06:19:31Z</dcterms:created>
  <dcterms:modified xsi:type="dcterms:W3CDTF">2024-02-08T16:50:33Z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2024-02-07T06:38:29Z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ef81fa66-6d0c-4810-9bfb-d23cc4f7addd</vt:lpwstr>
  </property>
  <property fmtid="{D5CDD505-2E9C-101B-9397-08002B2CF9AE}" pid="7" name="MSIP_Label_defa4170-0d19-0005-0004-bc88714345d2_ActionId">
    <vt:lpwstr>7983f43a-5ac9-49b1-9a7e-242b516b13e1</vt:lpwstr>
  </property>
  <property fmtid="{D5CDD505-2E9C-101B-9397-08002B2CF9AE}" pid="8" name="MSIP_Label_defa4170-0d19-0005-0004-bc88714345d2_ContentBits">
    <vt:lpwstr>0</vt:lpwstr>
  </property>
</Properties>
</file>