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6" r:id="rId9"/>
    <p:sldId id="268" r:id="rId10"/>
    <p:sldId id="271" r:id="rId11"/>
    <p:sldId id="272" r:id="rId12"/>
    <p:sldId id="273" r:id="rId13"/>
    <p:sldId id="264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3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ABE-7C32-4E50-AE1A-0C2E0B39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64C7-7AB7-FCF4-53CF-C21DC133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8215-774D-0225-9878-F8B25B1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A298-B4CE-E696-5135-6FA6BB5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CA84-992E-2C4A-4E67-E6C9EB7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B5A4-0376-C688-4603-9C8BDDF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84E4-ACD9-E788-83A2-09CD183D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B271-5B3B-8E87-DF20-0436A09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16BC-0EE3-A999-3D66-24604459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800-C150-9993-EE29-596D20D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795AE-EBD3-4B55-E417-243C8FA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C44D-D86B-D44E-2D70-FF3F70AE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0A76-1890-215B-77F9-EAE17BF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F883-766D-EAB9-3603-A3C0F65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C466-23ED-0BCF-3ACC-CCBA7FF8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65C-277B-A998-C70A-38CCE6E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9278-EF3D-6DEA-1B6F-877DC76F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C4EF-CDF6-983A-A63D-357E48F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4FC0-8766-B86E-A9C8-E1E6044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75EC-1743-2C47-93B8-172DE394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3379-69D5-92E3-E431-CC1CB849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C2480-2584-03FB-8276-F4E5D714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8EC5-8E7B-56B1-4EE9-1D5F350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CD21-D2B0-A663-115A-F38F2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EC09-7505-8A9F-DF86-C6087A0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FCC-D0DD-6B14-96BF-45DE0CEE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5D03-B75A-85ED-E4AB-F1997E85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7480-3CC0-C14A-7F99-DE879B7D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82B2-F087-8E9A-E094-BD43CD3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DF99-5F9D-B1D9-B349-C4CCB3A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796E-7664-9C87-0901-C2A761E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AFB-20AC-05D3-1E98-EB9D5776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5A91-F929-E60E-1571-EE3346B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7FD3-FECC-B947-3AE0-D6B8C6B5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3800-43C9-AFDB-FF10-C6C34943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E11A-9666-90FF-B9A8-EC12B744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D1B59-D7BA-0E35-F571-117303DE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695F-C137-7445-2D6D-4A443B99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56315-2C79-5050-FE2B-526078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3B3-F3CC-786D-42A3-E3398792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7A3D0-7373-79ED-097E-F517EF1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21CE-3045-7530-50B1-3FDC802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CC984-0C59-D115-5D16-182810D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96E0E-0532-3AFB-5C3C-BBC79CCB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BB0D-FE5D-1174-5B4D-4AEE6C44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BEBD-1215-5D30-73EA-682624C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07BA-F691-C3F7-1B64-57E5DEE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442C-A2B0-81F9-00C5-2A2A4300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F576-9B45-9FB6-0A19-F779C777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5A1F-E85F-62DA-B77C-CDA4E37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878E-71D3-E000-43CE-0431D3B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25F0-49AE-FE3A-8E19-9970C9AB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E467-83C3-69B1-3D0B-E8C09971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3568-1F14-D131-8C70-99899BE15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2967-DCF8-26EF-A39C-394B0CD3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BF49-CCE3-5BC0-19F4-BF55DE6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237B-986D-D78F-9518-9D687B8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A384-C6A1-9979-ECC0-6E066E6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8B4F-AF85-2A9F-0E2F-25159FDC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62D6-6016-68EB-0B45-C82D37CD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F68C-F1B3-9A5E-CF82-3064FBE9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0DE5-C51D-4C14-9C2D-0396AC50DE9B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711C-4399-77E1-9441-C433247D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B147-6D94-0697-8404-4C9B70E34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>
            <a:off x="7050731" y="1101028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683931">
            <a:off x="5698979" y="-160784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6030663">
            <a:off x="3567023" y="60643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776393">
            <a:off x="3667877" y="2180152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551623">
            <a:off x="6079260" y="3596758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6183162">
            <a:off x="5011722" y="3578745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00BD502-CE8A-A3C1-335A-DB1364D5DC31}"/>
              </a:ext>
            </a:extLst>
          </p:cNvPr>
          <p:cNvSpPr txBox="1"/>
          <p:nvPr/>
        </p:nvSpPr>
        <p:spPr>
          <a:xfrm>
            <a:off x="705920" y="5577614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A4102-D270-81E0-5D11-57301EA06F20}"/>
              </a:ext>
            </a:extLst>
          </p:cNvPr>
          <p:cNvSpPr txBox="1"/>
          <p:nvPr/>
        </p:nvSpPr>
        <p:spPr>
          <a:xfrm>
            <a:off x="12198403" y="1720840"/>
            <a:ext cx="3462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D1D2D3"/>
                </a:solidFill>
                <a:latin typeface="Copperplate Gothic Bold" panose="020E0705020206020404" pitchFamily="34" charset="0"/>
              </a:rPr>
              <a:t>Avinash Mishra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Sarthak </a:t>
            </a:r>
            <a:r>
              <a:rPr lang="en-IN" b="1" i="0" dirty="0" err="1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Shadangi</a:t>
            </a:r>
            <a:endParaRPr lang="en-IN" b="1" i="0" dirty="0">
              <a:solidFill>
                <a:srgbClr val="D1D2D3"/>
              </a:solidFill>
              <a:effectLst/>
              <a:latin typeface="Copperplate Gothic Bold" panose="020E07050202060204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 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9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Majority of Doctors fall in 13-15 years Experience group</a:t>
            </a:r>
          </a:p>
        </p:txBody>
      </p:sp>
      <p:pic>
        <p:nvPicPr>
          <p:cNvPr id="4" name="Picture 3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6E0ECDE-0F0B-32F9-D092-1BB9F986BB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552033" y="2494680"/>
            <a:ext cx="4393324" cy="37942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8F475E-5905-3A9D-4AB1-31749C4A1F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-8263635" y="2133888"/>
            <a:ext cx="8107255" cy="4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456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Bds is the most common degree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5EC6BC-0DA2-9B88-8E13-FC0A55E79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1110317" y="2201535"/>
            <a:ext cx="8107255" cy="4639652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6D7EE53-4360-C609-7260-600A789BE9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2300389" y="2624243"/>
            <a:ext cx="4393324" cy="37942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3046D4-2B05-3E3F-C368-812AB6697E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-4896380" y="867051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6096000" y="1181939"/>
            <a:ext cx="446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Cardiologist  and neurologist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Copperplate Gothic Bold" panose="020E0705020206020404" pitchFamily="34" charset="0"/>
              </a:rPr>
              <a:t>    charge the highest </a:t>
            </a:r>
            <a:endParaRPr lang="en-US" b="0" i="0" dirty="0">
              <a:solidFill>
                <a:srgbClr val="D1D5DB"/>
              </a:solidFill>
              <a:effectLst/>
              <a:latin typeface="Copperplate Gothic Bold" panose="020E07050202060204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9AF8E5-773A-1C68-4276-11DE6678EA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343248" y="945930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3886324">
            <a:off x="677156" y="4478749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1570255">
            <a:off x="1654052" y="1940483"/>
            <a:ext cx="1707427" cy="3382848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9916987">
            <a:off x="-392422" y="1544947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3662717">
            <a:off x="-1765012" y="1739179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1437947">
            <a:off x="-1804906" y="5479224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69486">
            <a:off x="-2409202" y="3587507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A2328-038B-052B-F217-5D1DFE93353D}"/>
              </a:ext>
            </a:extLst>
          </p:cNvPr>
          <p:cNvSpPr txBox="1"/>
          <p:nvPr/>
        </p:nvSpPr>
        <p:spPr>
          <a:xfrm>
            <a:off x="2753360" y="213360"/>
            <a:ext cx="718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33CAD-8C52-2977-0EF2-64377FFE6EED}"/>
              </a:ext>
            </a:extLst>
          </p:cNvPr>
          <p:cNvSpPr txBox="1"/>
          <p:nvPr/>
        </p:nvSpPr>
        <p:spPr>
          <a:xfrm>
            <a:off x="3647440" y="1773742"/>
            <a:ext cx="7862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Linear regression model to predict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Fee’s</a:t>
            </a:r>
          </a:p>
        </p:txBody>
      </p:sp>
    </p:spTree>
    <p:extLst>
      <p:ext uri="{BB962C8B-B14F-4D97-AF65-F5344CB8AC3E}">
        <p14:creationId xmlns:p14="http://schemas.microsoft.com/office/powerpoint/2010/main" val="375873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21256214">
            <a:off x="1503481" y="1368612"/>
            <a:ext cx="1644725" cy="312276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340145">
            <a:off x="-230938" y="1097722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5686877">
            <a:off x="-2297321" y="203776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432607">
            <a:off x="-2009890" y="3637247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207837">
            <a:off x="463154" y="47447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5839376">
            <a:off x="-538772" y="489450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24F35F-0CBA-F754-AC70-83BEB40DF0C4}"/>
              </a:ext>
            </a:extLst>
          </p:cNvPr>
          <p:cNvSpPr txBox="1"/>
          <p:nvPr/>
        </p:nvSpPr>
        <p:spPr>
          <a:xfrm>
            <a:off x="4074160" y="487680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Webpage for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4E2A9-F459-122F-E6FC-728C809B1070}"/>
              </a:ext>
            </a:extLst>
          </p:cNvPr>
          <p:cNvSpPr txBox="1"/>
          <p:nvPr/>
        </p:nvSpPr>
        <p:spPr>
          <a:xfrm>
            <a:off x="4155440" y="2006908"/>
            <a:ext cx="7026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HTML for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Used JavaScript to make webpage responsive</a:t>
            </a:r>
          </a:p>
        </p:txBody>
      </p:sp>
    </p:spTree>
    <p:extLst>
      <p:ext uri="{BB962C8B-B14F-4D97-AF65-F5344CB8AC3E}">
        <p14:creationId xmlns:p14="http://schemas.microsoft.com/office/powerpoint/2010/main" val="22440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516932">
            <a:off x="-3935325" y="106891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600863">
            <a:off x="-4873786" y="2649908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947595">
            <a:off x="-4341340" y="44609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693325">
            <a:off x="-2005693" y="41618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468555">
            <a:off x="-2499520" y="165867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094">
            <a:off x="-960693" y="2631176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3CD05-44B9-6780-B5A2-95D7195737E7}"/>
              </a:ext>
            </a:extLst>
          </p:cNvPr>
          <p:cNvSpPr txBox="1"/>
          <p:nvPr/>
        </p:nvSpPr>
        <p:spPr>
          <a:xfrm>
            <a:off x="3205018" y="489527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Problems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B24ED-FA1B-8403-0226-083E882DEA7C}"/>
              </a:ext>
            </a:extLst>
          </p:cNvPr>
          <p:cNvSpPr txBox="1"/>
          <p:nvPr/>
        </p:nvSpPr>
        <p:spPr>
          <a:xfrm>
            <a:off x="2932546" y="1800523"/>
            <a:ext cx="7227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Using Flask to deploy machine learning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2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Usage of html and JavaScript and their integration</a:t>
            </a:r>
          </a:p>
        </p:txBody>
      </p:sp>
    </p:spTree>
    <p:extLst>
      <p:ext uri="{BB962C8B-B14F-4D97-AF65-F5344CB8AC3E}">
        <p14:creationId xmlns:p14="http://schemas.microsoft.com/office/powerpoint/2010/main" val="137259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D757D3-2A83-840C-6B2B-4055C1385521}"/>
              </a:ext>
            </a:extLst>
          </p:cNvPr>
          <p:cNvGrpSpPr/>
          <p:nvPr/>
        </p:nvGrpSpPr>
        <p:grpSpPr>
          <a:xfrm>
            <a:off x="-2503968" y="1692882"/>
            <a:ext cx="4848651" cy="4651488"/>
            <a:chOff x="-2503968" y="1692882"/>
            <a:chExt cx="4848651" cy="4651488"/>
          </a:xfrm>
        </p:grpSpPr>
        <p:pic>
          <p:nvPicPr>
            <p:cNvPr id="39" name="Picture 38" descr="A picture containing design&#10;&#10;Description automatically generated">
              <a:extLst>
                <a:ext uri="{FF2B5EF4-FFF2-40B4-BE49-F238E27FC236}">
                  <a16:creationId xmlns:a16="http://schemas.microsoft.com/office/drawing/2014/main" id="{821C813F-8F93-9A60-42A1-68E892A8C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3" r="43406"/>
            <a:stretch>
              <a:fillRect/>
            </a:stretch>
          </p:blipFill>
          <p:spPr>
            <a:xfrm rot="15359455">
              <a:off x="-1639348" y="1194002"/>
              <a:ext cx="1125525" cy="2136981"/>
            </a:xfrm>
            <a:custGeom>
              <a:avLst/>
              <a:gdLst>
                <a:gd name="connsiteX0" fmla="*/ 443770 w 1125525"/>
                <a:gd name="connsiteY0" fmla="*/ 0 h 2136981"/>
                <a:gd name="connsiteX1" fmla="*/ 445531 w 1125525"/>
                <a:gd name="connsiteY1" fmla="*/ 0 h 2136981"/>
                <a:gd name="connsiteX2" fmla="*/ 642464 w 1125525"/>
                <a:gd name="connsiteY2" fmla="*/ 221227 h 2136981"/>
                <a:gd name="connsiteX3" fmla="*/ 1112790 w 1125525"/>
                <a:gd name="connsiteY3" fmla="*/ 1905778 h 2136981"/>
                <a:gd name="connsiteX4" fmla="*/ 1074277 w 1125525"/>
                <a:gd name="connsiteY4" fmla="*/ 2136981 h 2136981"/>
                <a:gd name="connsiteX5" fmla="*/ 745593 w 1125525"/>
                <a:gd name="connsiteY5" fmla="*/ 2136981 h 2136981"/>
                <a:gd name="connsiteX6" fmla="*/ 374073 w 1125525"/>
                <a:gd name="connsiteY6" fmla="*/ 2050849 h 2136981"/>
                <a:gd name="connsiteX7" fmla="*/ 380626 w 1125525"/>
                <a:gd name="connsiteY7" fmla="*/ 2027492 h 2136981"/>
                <a:gd name="connsiteX8" fmla="*/ 48501 w 1125525"/>
                <a:gd name="connsiteY8" fmla="*/ 549812 h 2136981"/>
                <a:gd name="connsiteX9" fmla="*/ 0 w 1125525"/>
                <a:gd name="connsiteY9" fmla="*/ 497987 h 213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5525" h="2136981">
                  <a:moveTo>
                    <a:pt x="443770" y="0"/>
                  </a:moveTo>
                  <a:lnTo>
                    <a:pt x="445531" y="0"/>
                  </a:lnTo>
                  <a:lnTo>
                    <a:pt x="642464" y="221227"/>
                  </a:lnTo>
                  <a:cubicBezTo>
                    <a:pt x="1006047" y="689827"/>
                    <a:pt x="1175290" y="1295997"/>
                    <a:pt x="1112790" y="1905778"/>
                  </a:cubicBezTo>
                  <a:lnTo>
                    <a:pt x="1074277" y="2136981"/>
                  </a:lnTo>
                  <a:lnTo>
                    <a:pt x="745593" y="2136981"/>
                  </a:lnTo>
                  <a:lnTo>
                    <a:pt x="374073" y="2050849"/>
                  </a:lnTo>
                  <a:lnTo>
                    <a:pt x="380626" y="2027492"/>
                  </a:lnTo>
                  <a:cubicBezTo>
                    <a:pt x="508907" y="1474170"/>
                    <a:pt x="368021" y="927444"/>
                    <a:pt x="48501" y="549812"/>
                  </a:cubicBezTo>
                  <a:lnTo>
                    <a:pt x="0" y="497987"/>
                  </a:lnTo>
                  <a:close/>
                </a:path>
              </a:pathLst>
            </a:custGeom>
          </p:spPr>
        </p:pic>
        <p:pic>
          <p:nvPicPr>
            <p:cNvPr id="33" name="Picture 32" descr="A toy robot with colorful lights&#10;&#10;Description automatically generated with low confidence">
              <a:extLst>
                <a:ext uri="{FF2B5EF4-FFF2-40B4-BE49-F238E27FC236}">
                  <a16:creationId xmlns:a16="http://schemas.microsoft.com/office/drawing/2014/main" id="{48280832-A07A-61F1-95DA-35BAEA609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5" t="146" r="16512" b="1858"/>
            <a:stretch>
              <a:fillRect/>
            </a:stretch>
          </p:blipFill>
          <p:spPr>
            <a:xfrm rot="11443386">
              <a:off x="-2503968" y="2817156"/>
              <a:ext cx="1088283" cy="2156166"/>
            </a:xfrm>
            <a:custGeom>
              <a:avLst/>
              <a:gdLst>
                <a:gd name="connsiteX0" fmla="*/ 516965 w 1088283"/>
                <a:gd name="connsiteY0" fmla="*/ 0 h 2156166"/>
                <a:gd name="connsiteX1" fmla="*/ 962681 w 1088283"/>
                <a:gd name="connsiteY1" fmla="*/ 2156166 h 2156166"/>
                <a:gd name="connsiteX2" fmla="*/ 326570 w 1088283"/>
                <a:gd name="connsiteY2" fmla="*/ 1962016 h 2156166"/>
                <a:gd name="connsiteX3" fmla="*/ 353682 w 1088283"/>
                <a:gd name="connsiteY3" fmla="*/ 1895465 h 2156166"/>
                <a:gd name="connsiteX4" fmla="*/ 404324 w 1088283"/>
                <a:gd name="connsiteY4" fmla="*/ 1159376 h 2156166"/>
                <a:gd name="connsiteX5" fmla="*/ 65980 w 1088283"/>
                <a:gd name="connsiteY5" fmla="*/ 503697 h 2156166"/>
                <a:gd name="connsiteX6" fmla="*/ 0 w 1088283"/>
                <a:gd name="connsiteY6" fmla="*/ 438914 h 215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8283" h="2156166">
                  <a:moveTo>
                    <a:pt x="516965" y="0"/>
                  </a:moveTo>
                  <a:cubicBezTo>
                    <a:pt x="1061846" y="582991"/>
                    <a:pt x="1231752" y="1404917"/>
                    <a:pt x="962681" y="2156166"/>
                  </a:cubicBezTo>
                  <a:lnTo>
                    <a:pt x="326570" y="1962016"/>
                  </a:lnTo>
                  <a:lnTo>
                    <a:pt x="353682" y="1895465"/>
                  </a:lnTo>
                  <a:cubicBezTo>
                    <a:pt x="434957" y="1662964"/>
                    <a:pt x="456410" y="1411342"/>
                    <a:pt x="404324" y="1159376"/>
                  </a:cubicBezTo>
                  <a:cubicBezTo>
                    <a:pt x="352238" y="907410"/>
                    <a:pt x="232778" y="684917"/>
                    <a:pt x="65980" y="503697"/>
                  </a:cubicBezTo>
                  <a:lnTo>
                    <a:pt x="0" y="438914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ketch, white, design, illustration&#10;&#10;Description automatically generated">
              <a:extLst>
                <a:ext uri="{FF2B5EF4-FFF2-40B4-BE49-F238E27FC236}">
                  <a16:creationId xmlns:a16="http://schemas.microsoft.com/office/drawing/2014/main" id="{7EA58572-18FA-48D7-7379-E7789D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9" t="24440" r="43957" b="22442"/>
            <a:stretch>
              <a:fillRect/>
            </a:stretch>
          </p:blipFill>
          <p:spPr>
            <a:xfrm rot="9790118">
              <a:off x="-1898626" y="4585103"/>
              <a:ext cx="1833168" cy="1759267"/>
            </a:xfrm>
            <a:custGeom>
              <a:avLst/>
              <a:gdLst>
                <a:gd name="connsiteX0" fmla="*/ 196380 w 1833168"/>
                <a:gd name="connsiteY0" fmla="*/ 0 h 1759267"/>
                <a:gd name="connsiteX1" fmla="*/ 1833168 w 1833168"/>
                <a:gd name="connsiteY1" fmla="*/ 1610006 h 1759267"/>
                <a:gd name="connsiteX2" fmla="*/ 1174993 w 1833168"/>
                <a:gd name="connsiteY2" fmla="*/ 1759267 h 1759267"/>
                <a:gd name="connsiteX3" fmla="*/ 1156273 w 1833168"/>
                <a:gd name="connsiteY3" fmla="*/ 1701549 h 1759267"/>
                <a:gd name="connsiteX4" fmla="*/ 23612 w 1833168"/>
                <a:gd name="connsiteY4" fmla="*/ 696102 h 1759267"/>
                <a:gd name="connsiteX5" fmla="*/ 0 w 1833168"/>
                <a:gd name="connsiteY5" fmla="*/ 690540 h 175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168" h="1759267">
                  <a:moveTo>
                    <a:pt x="196380" y="0"/>
                  </a:moveTo>
                  <a:cubicBezTo>
                    <a:pt x="995839" y="227354"/>
                    <a:pt x="1619780" y="841086"/>
                    <a:pt x="1833168" y="1610006"/>
                  </a:cubicBezTo>
                  <a:lnTo>
                    <a:pt x="1174993" y="1759267"/>
                  </a:lnTo>
                  <a:lnTo>
                    <a:pt x="1156273" y="1701549"/>
                  </a:lnTo>
                  <a:cubicBezTo>
                    <a:pt x="980312" y="1239233"/>
                    <a:pt x="569947" y="851472"/>
                    <a:pt x="23612" y="696102"/>
                  </a:cubicBezTo>
                  <a:lnTo>
                    <a:pt x="0" y="690540"/>
                  </a:lnTo>
                  <a:close/>
                </a:path>
              </a:pathLst>
            </a:custGeom>
          </p:spPr>
        </p:pic>
        <p:pic>
          <p:nvPicPr>
            <p:cNvPr id="11" name="Picture 10" descr="A black spider web o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D49DE224-48C6-8C08-1569-8B31E2FB7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6" t="9604" r="59594" b="17538"/>
            <a:stretch>
              <a:fillRect/>
            </a:stretch>
          </p:blipFill>
          <p:spPr>
            <a:xfrm rot="3535848">
              <a:off x="434056" y="4199715"/>
              <a:ext cx="930005" cy="2314344"/>
            </a:xfrm>
            <a:custGeom>
              <a:avLst/>
              <a:gdLst>
                <a:gd name="connsiteX0" fmla="*/ 638860 w 920269"/>
                <a:gd name="connsiteY0" fmla="*/ 0 h 2213255"/>
                <a:gd name="connsiteX1" fmla="*/ 614528 w 920269"/>
                <a:gd name="connsiteY1" fmla="*/ 2213255 h 2213255"/>
                <a:gd name="connsiteX2" fmla="*/ 0 w 920269"/>
                <a:gd name="connsiteY2" fmla="*/ 1856841 h 2213255"/>
                <a:gd name="connsiteX3" fmla="*/ 63456 w 920269"/>
                <a:gd name="connsiteY3" fmla="*/ 1734436 h 2213255"/>
                <a:gd name="connsiteX4" fmla="*/ 81377 w 920269"/>
                <a:gd name="connsiteY4" fmla="*/ 422351 h 2213255"/>
                <a:gd name="connsiteX5" fmla="*/ 44099 w 920269"/>
                <a:gd name="connsiteY5" fmla="*/ 349003 h 2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0269" h="2213255">
                  <a:moveTo>
                    <a:pt x="638860" y="0"/>
                  </a:moveTo>
                  <a:cubicBezTo>
                    <a:pt x="1022585" y="681986"/>
                    <a:pt x="1013310" y="1525674"/>
                    <a:pt x="614528" y="2213255"/>
                  </a:cubicBezTo>
                  <a:lnTo>
                    <a:pt x="0" y="1856841"/>
                  </a:lnTo>
                  <a:lnTo>
                    <a:pt x="63456" y="1734436"/>
                  </a:lnTo>
                  <a:cubicBezTo>
                    <a:pt x="263115" y="1299839"/>
                    <a:pt x="259183" y="819700"/>
                    <a:pt x="81377" y="422351"/>
                  </a:cubicBezTo>
                  <a:lnTo>
                    <a:pt x="44099" y="349003"/>
                  </a:lnTo>
                  <a:close/>
                </a:path>
              </a:pathLst>
            </a:custGeom>
          </p:spPr>
        </p:pic>
        <p:pic>
          <p:nvPicPr>
            <p:cNvPr id="32" name="Picture 31" descr="A blue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1A00F0DB-C700-8DA1-7B16-24FA3B75F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1" t="18111" r="17073" b="17515"/>
            <a:stretch>
              <a:fillRect/>
            </a:stretch>
          </p:blipFill>
          <p:spPr>
            <a:xfrm rot="1311078">
              <a:off x="-204138" y="1692882"/>
              <a:ext cx="2221642" cy="1022369"/>
            </a:xfrm>
            <a:custGeom>
              <a:avLst/>
              <a:gdLst>
                <a:gd name="connsiteX0" fmla="*/ 0 w 2198384"/>
                <a:gd name="connsiteY0" fmla="*/ 177360 h 977713"/>
                <a:gd name="connsiteX1" fmla="*/ 2198384 w 2198384"/>
                <a:gd name="connsiteY1" fmla="*/ 434649 h 977713"/>
                <a:gd name="connsiteX2" fmla="*/ 1778515 w 2198384"/>
                <a:gd name="connsiteY2" fmla="*/ 977713 h 977713"/>
                <a:gd name="connsiteX3" fmla="*/ 1706333 w 2198384"/>
                <a:gd name="connsiteY3" fmla="*/ 928571 h 977713"/>
                <a:gd name="connsiteX4" fmla="*/ 402619 w 2198384"/>
                <a:gd name="connsiteY4" fmla="*/ 779511 h 977713"/>
                <a:gd name="connsiteX5" fmla="*/ 273138 w 2198384"/>
                <a:gd name="connsiteY5" fmla="*/ 826888 h 97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8384" h="977713">
                  <a:moveTo>
                    <a:pt x="0" y="177360"/>
                  </a:moveTo>
                  <a:cubicBezTo>
                    <a:pt x="732706" y="-130757"/>
                    <a:pt x="1570727" y="-32679"/>
                    <a:pt x="2198384" y="434649"/>
                  </a:cubicBezTo>
                  <a:lnTo>
                    <a:pt x="1778515" y="977713"/>
                  </a:lnTo>
                  <a:lnTo>
                    <a:pt x="1706333" y="928571"/>
                  </a:lnTo>
                  <a:cubicBezTo>
                    <a:pt x="1334818" y="701686"/>
                    <a:pt x="859075" y="636733"/>
                    <a:pt x="402619" y="779511"/>
                  </a:cubicBezTo>
                  <a:lnTo>
                    <a:pt x="273138" y="826888"/>
                  </a:lnTo>
                  <a:close/>
                </a:path>
              </a:pathLst>
            </a:custGeom>
          </p:spPr>
        </p:pic>
        <p:pic>
          <p:nvPicPr>
            <p:cNvPr id="29" name="Picture 28" descr="A person holding a stethoscope and mask&#10;&#10;Description automatically generated with low confidence">
              <a:extLst>
                <a:ext uri="{FF2B5EF4-FFF2-40B4-BE49-F238E27FC236}">
                  <a16:creationId xmlns:a16="http://schemas.microsoft.com/office/drawing/2014/main" id="{2C427FCD-7B6E-CD09-5D0B-60B52DD8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28" t="3048" r="28476" b="6740"/>
            <a:stretch>
              <a:fillRect/>
            </a:stretch>
          </p:blipFill>
          <p:spPr>
            <a:xfrm rot="21542617">
              <a:off x="1405284" y="2622640"/>
              <a:ext cx="939399" cy="2201752"/>
            </a:xfrm>
            <a:custGeom>
              <a:avLst/>
              <a:gdLst>
                <a:gd name="connsiteX0" fmla="*/ 600296 w 898367"/>
                <a:gd name="connsiteY0" fmla="*/ 0 h 2178702"/>
                <a:gd name="connsiteX1" fmla="*/ 600296 w 898367"/>
                <a:gd name="connsiteY1" fmla="*/ 2178702 h 2178702"/>
                <a:gd name="connsiteX2" fmla="*/ 0 w 898367"/>
                <a:gd name="connsiteY2" fmla="*/ 1839307 h 2178702"/>
                <a:gd name="connsiteX3" fmla="*/ 34077 w 898367"/>
                <a:gd name="connsiteY3" fmla="*/ 1786724 h 2178702"/>
                <a:gd name="connsiteX4" fmla="*/ 224007 w 898367"/>
                <a:gd name="connsiteY4" fmla="*/ 1083566 h 2178702"/>
                <a:gd name="connsiteX5" fmla="*/ 34077 w 898367"/>
                <a:gd name="connsiteY5" fmla="*/ 380409 h 2178702"/>
                <a:gd name="connsiteX6" fmla="*/ 5487 w 898367"/>
                <a:gd name="connsiteY6" fmla="*/ 336293 h 2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367" h="2178702">
                  <a:moveTo>
                    <a:pt x="600296" y="0"/>
                  </a:moveTo>
                  <a:cubicBezTo>
                    <a:pt x="997724" y="674093"/>
                    <a:pt x="997724" y="1504610"/>
                    <a:pt x="600296" y="2178702"/>
                  </a:cubicBezTo>
                  <a:lnTo>
                    <a:pt x="0" y="1839307"/>
                  </a:lnTo>
                  <a:lnTo>
                    <a:pt x="34077" y="1786724"/>
                  </a:lnTo>
                  <a:cubicBezTo>
                    <a:pt x="155205" y="1577701"/>
                    <a:pt x="224007" y="1338166"/>
                    <a:pt x="224007" y="1083566"/>
                  </a:cubicBezTo>
                  <a:cubicBezTo>
                    <a:pt x="224007" y="828966"/>
                    <a:pt x="155205" y="589431"/>
                    <a:pt x="34077" y="380409"/>
                  </a:cubicBezTo>
                  <a:lnTo>
                    <a:pt x="5487" y="33629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4474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6735958">
            <a:off x="-987818" y="882763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2819889">
            <a:off x="-2419011" y="2032487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1166621">
            <a:off x="-2502792" y="405742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4912351">
            <a:off x="-276862" y="4413810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2687581">
            <a:off x="313293" y="215933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319120">
            <a:off x="1253851" y="33463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DA4102-D270-81E0-5D11-57301EA06F20}"/>
              </a:ext>
            </a:extLst>
          </p:cNvPr>
          <p:cNvSpPr txBox="1"/>
          <p:nvPr/>
        </p:nvSpPr>
        <p:spPr>
          <a:xfrm>
            <a:off x="6622474" y="1997839"/>
            <a:ext cx="40383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DEBABRATA MOHANTY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D32C-E2A2-B3DF-2F6F-10EBA71F7CEA}"/>
              </a:ext>
            </a:extLst>
          </p:cNvPr>
          <p:cNvSpPr txBox="1"/>
          <p:nvPr/>
        </p:nvSpPr>
        <p:spPr>
          <a:xfrm>
            <a:off x="558800" y="6775025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</p:spTree>
    <p:extLst>
      <p:ext uri="{BB962C8B-B14F-4D97-AF65-F5344CB8AC3E}">
        <p14:creationId xmlns:p14="http://schemas.microsoft.com/office/powerpoint/2010/main" val="203722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1639348" y="119400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2503968" y="28171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1898626" y="458510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434056" y="419971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04138" y="16928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2061239" y="1924112"/>
            <a:ext cx="1536457" cy="3601129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D0DBE-8B74-C76F-F80B-ACF0423FED7E}"/>
              </a:ext>
            </a:extLst>
          </p:cNvPr>
          <p:cNvSpPr txBox="1"/>
          <p:nvPr/>
        </p:nvSpPr>
        <p:spPr>
          <a:xfrm>
            <a:off x="4500880" y="41656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5C74-E54A-D726-BCBB-4CD5FA0E2E8C}"/>
              </a:ext>
            </a:extLst>
          </p:cNvPr>
          <p:cNvSpPr txBox="1"/>
          <p:nvPr/>
        </p:nvSpPr>
        <p:spPr>
          <a:xfrm>
            <a:off x="4473842" y="1942456"/>
            <a:ext cx="69928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Create a machine learning model to 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 doctor’s fee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Creating a webpage for user to get accurate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prediction of fee based on multiple factors</a:t>
            </a:r>
          </a:p>
        </p:txBody>
      </p:sp>
    </p:spTree>
    <p:extLst>
      <p:ext uri="{BB962C8B-B14F-4D97-AF65-F5344CB8AC3E}">
        <p14:creationId xmlns:p14="http://schemas.microsoft.com/office/powerpoint/2010/main" val="15449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8116068">
            <a:off x="-73592" y="1012521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4199999">
            <a:off x="-1842529" y="1503540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2546731">
            <a:off x="-2662980" y="3496056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6292461">
            <a:off x="-825837" y="449538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4067691">
            <a:off x="1071276" y="2507456"/>
            <a:ext cx="3042294" cy="1400022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699230">
            <a:off x="1021922" y="41172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B9DCD-5E1E-BA7D-181B-BE0B8726FC1B}"/>
              </a:ext>
            </a:extLst>
          </p:cNvPr>
          <p:cNvSpPr txBox="1"/>
          <p:nvPr/>
        </p:nvSpPr>
        <p:spPr>
          <a:xfrm>
            <a:off x="4013200" y="254000"/>
            <a:ext cx="400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About </a:t>
            </a:r>
            <a:r>
              <a:rPr lang="en-IN" sz="3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8C0A8-F677-CD61-75E0-DD981729D5CD}"/>
              </a:ext>
            </a:extLst>
          </p:cNvPr>
          <p:cNvSpPr txBox="1"/>
          <p:nvPr/>
        </p:nvSpPr>
        <p:spPr>
          <a:xfrm>
            <a:off x="3921760" y="1920240"/>
            <a:ext cx="7556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8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is an online doctor’s 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appointment and consultation app</a:t>
            </a:r>
          </a:p>
        </p:txBody>
      </p:sp>
    </p:spTree>
    <p:extLst>
      <p:ext uri="{BB962C8B-B14F-4D97-AF65-F5344CB8AC3E}">
        <p14:creationId xmlns:p14="http://schemas.microsoft.com/office/powerpoint/2010/main" val="352030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471006">
            <a:off x="-2526934" y="3675705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554937">
            <a:off x="-1024555" y="47816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901669">
            <a:off x="300117" y="424581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20247399">
            <a:off x="923925" y="2091973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8022629">
            <a:off x="-2838742" y="2262997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654168">
            <a:off x="-551406" y="94097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7D3CD-FD6B-59C2-A5DE-B3443FD8FE12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B6178-037B-EA16-DE0D-B74815EBFE05}"/>
              </a:ext>
            </a:extLst>
          </p:cNvPr>
          <p:cNvSpPr txBox="1"/>
          <p:nvPr/>
        </p:nvSpPr>
        <p:spPr>
          <a:xfrm>
            <a:off x="12344400" y="2041849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9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184961">
            <a:off x="-2460111" y="3829820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268892">
            <a:off x="-870152" y="480859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615624">
            <a:off x="387622" y="413424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9961354">
            <a:off x="1236347" y="1263937"/>
            <a:ext cx="1249743" cy="3110022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7736584">
            <a:off x="-2936467" y="2404293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368123">
            <a:off x="-715692" y="94798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9F60A-4842-E38D-4444-7DD8A0266BA3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C21E7-549B-1FAA-DB14-46DA5D1666AE}"/>
              </a:ext>
            </a:extLst>
          </p:cNvPr>
          <p:cNvSpPr txBox="1"/>
          <p:nvPr/>
        </p:nvSpPr>
        <p:spPr>
          <a:xfrm>
            <a:off x="3931920" y="2034118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0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658084" y="4969456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942296" y="3988259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689437" y="1888259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722286" y="12130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2952454" y="4584870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2389299" y="2195108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438B1-5069-DF28-3860-148968611E50}"/>
              </a:ext>
            </a:extLst>
          </p:cNvPr>
          <p:cNvSpPr txBox="1"/>
          <p:nvPr/>
        </p:nvSpPr>
        <p:spPr>
          <a:xfrm>
            <a:off x="3708400" y="30480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AE52A-79AD-F9DA-7DC8-3485FF4184F3}"/>
              </a:ext>
            </a:extLst>
          </p:cNvPr>
          <p:cNvSpPr txBox="1"/>
          <p:nvPr/>
        </p:nvSpPr>
        <p:spPr>
          <a:xfrm>
            <a:off x="4064000" y="1884268"/>
            <a:ext cx="58160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Pandas for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Null values handled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Outliers removed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lvl="1"/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4209828" y="102128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5074448" y="264443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4469106" y="44123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-2136424" y="402699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774618" y="152016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-1165196" y="244992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AC84A-E62D-313D-9623-FA633A43385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D34CC-6BEF-84E9-8CFF-5128E9750C56}"/>
              </a:ext>
            </a:extLst>
          </p:cNvPr>
          <p:cNvSpPr txBox="1"/>
          <p:nvPr/>
        </p:nvSpPr>
        <p:spPr>
          <a:xfrm>
            <a:off x="2474957" y="1477419"/>
            <a:ext cx="406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highest number  of doctors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E311382-E25D-0EAF-D4EE-B97E098E8A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2474957" y="3018801"/>
            <a:ext cx="6611514" cy="372843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B825D9-8750-308D-1660-6F91073D9F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589129" y="7042453"/>
            <a:ext cx="11013741" cy="37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25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Dentistry has the highest number of professionals.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B6EA421-23DB-D9AC-CA2D-F1164C6C21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1103475" y="3129560"/>
            <a:ext cx="11013741" cy="3728440"/>
          </a:xfrm>
          <a:prstGeom prst="rect">
            <a:avLst/>
          </a:prstGeom>
        </p:spPr>
      </p:pic>
      <p:pic>
        <p:nvPicPr>
          <p:cNvPr id="3" name="Picture 2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19713E5-DD05-B6E5-24E6-22667F50A9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-4449332" y="3201390"/>
            <a:ext cx="4393324" cy="37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193</Words>
  <Application>Microsoft Office PowerPoint</Application>
  <PresentationFormat>Widescreen</PresentationFormat>
  <Paragraphs>63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mishra</dc:creator>
  <cp:lastModifiedBy>Debabrata Mohanty</cp:lastModifiedBy>
  <cp:revision>15</cp:revision>
  <dcterms:created xsi:type="dcterms:W3CDTF">2023-04-28T09:56:48Z</dcterms:created>
  <dcterms:modified xsi:type="dcterms:W3CDTF">2023-10-05T17:58:40Z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2023-04-28T10:36:00Z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2f7fbcc1-9a08-4568-a4c3-3bd5003d2e1d</vt:lpwstr>
  </property>
  <property fmtid="{D5CDD505-2E9C-101B-9397-08002B2CF9AE}" pid="7" name="MSIP_Label_defa4170-0d19-0005-0004-bc88714345d2_ActionId">
    <vt:lpwstr>15fc1629-5dce-4880-92fb-c3ef99ed33d1</vt:lpwstr>
  </property>
  <property fmtid="{D5CDD505-2E9C-101B-9397-08002B2CF9AE}" pid="8" name="MSIP_Label_defa4170-0d19-0005-0004-bc88714345d2_ContentBits">
    <vt:lpwstr>0</vt:lpwstr>
  </property>
</Properties>
</file>