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272" r:id="rId7"/>
    <p:sldId id="393" r:id="rId8"/>
    <p:sldId id="384" r:id="rId9"/>
    <p:sldId id="317" r:id="rId10"/>
    <p:sldId id="396" r:id="rId11"/>
    <p:sldId id="395" r:id="rId12"/>
    <p:sldId id="394" r:id="rId13"/>
    <p:sldId id="397"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Credit Card Data Collection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Kaggle</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Pre Processing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Use of Python Library Pandas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Visuals Creation by using Python Library Mat.plot.lib</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Regression Model</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lgn="l">
            <a:buFont typeface="Symbol" panose="05050102010706020507" pitchFamily="18" charset="2"/>
            <a:buChar char=""/>
          </a:pPr>
          <a:r>
            <a:rPr lang="en-US" sz="1800" dirty="0"/>
            <a:t>Logistic Regression Model,</a:t>
          </a:r>
          <a:r>
            <a:rPr lang="en-IN" sz="1800" b="0" dirty="0"/>
            <a:t> Decision Tree Classifier, Random Forest Classifier</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87BF7896-20EA-4E8F-B6F4-A34EC5C9CB50}">
      <dgm:prSet phldrT="[Text]" custT="1"/>
      <dgm:spPr/>
      <dgm:t>
        <a:bodyPr/>
        <a:lstStyle/>
        <a:p>
          <a:r>
            <a:rPr lang="en-US" sz="1800" dirty="0">
              <a:latin typeface="+mn-lt"/>
            </a:rPr>
            <a:t>Data Analysis</a:t>
          </a:r>
        </a:p>
      </dgm:t>
    </dgm:pt>
    <dgm:pt modelId="{D63CE73E-35DE-48C3-8753-7648BC953C0D}" type="sibTrans" cxnId="{92330C11-C197-4512-BDA4-8D8A69AF7D1C}">
      <dgm:prSet/>
      <dgm:spPr/>
      <dgm:t>
        <a:bodyPr/>
        <a:lstStyle/>
        <a:p>
          <a:endParaRPr lang="en-US" sz="1800">
            <a:latin typeface="+mn-lt"/>
          </a:endParaRPr>
        </a:p>
      </dgm:t>
    </dgm:pt>
    <dgm:pt modelId="{05E47BA5-F724-4AEE-9B5B-401F18E028E6}" type="parTrans" cxnId="{92330C11-C197-4512-BDA4-8D8A69AF7D1C}">
      <dgm:prSet/>
      <dgm:spPr/>
      <dgm:t>
        <a:bodyPr/>
        <a:lstStyle/>
        <a:p>
          <a:endParaRPr lang="en-US" sz="1800">
            <a:latin typeface="+mn-lt"/>
          </a:endParaRPr>
        </a:p>
      </dgm:t>
    </dgm:pt>
    <dgm:pt modelId="{AC76BE15-3E8A-498B-91BD-CF772C26B6F1}">
      <dgm:prSet phldrT="[Text]" custT="1"/>
      <dgm:spPr/>
      <dgm:t>
        <a:bodyPr/>
        <a:lstStyle/>
        <a:p>
          <a:pPr>
            <a:buFont typeface="Symbol" panose="05050102010706020507" pitchFamily="18" charset="2"/>
            <a:buChar char=""/>
          </a:pPr>
          <a:r>
            <a:rPr lang="en-US" sz="1800" dirty="0">
              <a:latin typeface="+mn-lt"/>
            </a:rPr>
            <a:t>Evaluation</a:t>
          </a:r>
        </a:p>
      </dgm:t>
    </dgm:pt>
    <dgm:pt modelId="{662A3D6E-7238-444F-BC0B-C7A4321261DB}" type="sibTrans" cxnId="{140A4778-8248-44DE-B78A-23C578A77D7E}">
      <dgm:prSet/>
      <dgm:spPr/>
      <dgm:t>
        <a:bodyPr/>
        <a:lstStyle/>
        <a:p>
          <a:endParaRPr lang="en-US" sz="1800"/>
        </a:p>
      </dgm:t>
    </dgm:pt>
    <dgm:pt modelId="{00CCB400-064A-4EF5-9806-9534D9AC69AD}" type="parTrans" cxnId="{140A4778-8248-44DE-B78A-23C578A77D7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X="116076" custScaleY="147187" custLinFactNeighborX="916" custLinFactNeighborY="2253">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X="90001" custScaleY="147188" custLinFactNeighborX="3667" custLinFactNeighborY="2253">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X="101749" custScaleY="147188" custLinFactNeighborY="2253">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X="93668" custScaleY="147188" custLinFactNeighborX="-137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custScaleX="90647">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47903" custLinFactNeighborX="-3019" custLinFactNeighborY="0">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52268" y="904455"/>
          <a:ext cx="597728" cy="227040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Credit Card Data Collection</a:t>
          </a:r>
        </a:p>
      </dsp:txBody>
      <dsp:txXfrm rot="5400000">
        <a:off x="545112" y="1769970"/>
        <a:ext cx="2241221" cy="539370"/>
      </dsp:txXfrm>
    </dsp:sp>
    <dsp:sp modelId="{45A02F84-C6CB-43F5-AEE4-3EA66C2BD25F}">
      <dsp:nvSpPr>
        <dsp:cNvPr id="0" name=""/>
        <dsp:cNvSpPr/>
      </dsp:nvSpPr>
      <dsp:spPr>
        <a:xfrm>
          <a:off x="3249"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Kaggle</a:t>
          </a:r>
        </a:p>
      </dsp:txBody>
      <dsp:txXfrm>
        <a:off x="3249" y="0"/>
        <a:ext cx="3259934" cy="1421354"/>
      </dsp:txXfrm>
    </dsp:sp>
    <dsp:sp modelId="{6BA46904-CB7C-4538-BD49-D3891EF19552}">
      <dsp:nvSpPr>
        <dsp:cNvPr id="0" name=""/>
        <dsp:cNvSpPr/>
      </dsp:nvSpPr>
      <dsp:spPr>
        <a:xfrm>
          <a:off x="1633216" y="1502574"/>
          <a:ext cx="0" cy="324880"/>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2606" y="1421354"/>
          <a:ext cx="81220" cy="8122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80709" y="1740789"/>
          <a:ext cx="1760384" cy="597732"/>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Pre Processing</a:t>
          </a:r>
        </a:p>
      </dsp:txBody>
      <dsp:txXfrm>
        <a:off x="2780709" y="1740789"/>
        <a:ext cx="1760384" cy="597732"/>
      </dsp:txXfrm>
    </dsp:sp>
    <dsp:sp modelId="{FEBD3C2A-A340-470A-A475-AE614EA07678}">
      <dsp:nvSpPr>
        <dsp:cNvPr id="0" name=""/>
        <dsp:cNvSpPr/>
      </dsp:nvSpPr>
      <dsp:spPr>
        <a:xfrm>
          <a:off x="1959209" y="2639657"/>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Use of Python Library Pandas</a:t>
          </a:r>
        </a:p>
      </dsp:txBody>
      <dsp:txXfrm>
        <a:off x="1959209" y="2639657"/>
        <a:ext cx="3259934" cy="1421354"/>
      </dsp:txXfrm>
    </dsp:sp>
    <dsp:sp modelId="{080474C8-0FEA-4FD1-97F1-0978CFB4A37F}">
      <dsp:nvSpPr>
        <dsp:cNvPr id="0" name=""/>
        <dsp:cNvSpPr/>
      </dsp:nvSpPr>
      <dsp:spPr>
        <a:xfrm>
          <a:off x="3589176" y="2233556"/>
          <a:ext cx="0" cy="324880"/>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8566" y="2558437"/>
          <a:ext cx="81220" cy="81220"/>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50052" y="1740789"/>
          <a:ext cx="1990170" cy="597732"/>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Analysis</a:t>
          </a:r>
        </a:p>
      </dsp:txBody>
      <dsp:txXfrm>
        <a:off x="4550052" y="1740789"/>
        <a:ext cx="1990170" cy="597732"/>
      </dsp:txXfrm>
    </dsp:sp>
    <dsp:sp modelId="{80CDBBF8-C6B4-4166-87C1-DC9120CC7586}">
      <dsp:nvSpPr>
        <dsp:cNvPr id="0" name=""/>
        <dsp:cNvSpPr/>
      </dsp:nvSpPr>
      <dsp:spPr>
        <a:xfrm>
          <a:off x="3915170"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Visuals Creation by using Python Library Mat.plot.lib</a:t>
          </a:r>
          <a:endParaRPr lang="en-US" sz="1800" kern="1200" dirty="0">
            <a:latin typeface="+mn-lt"/>
          </a:endParaRPr>
        </a:p>
      </dsp:txBody>
      <dsp:txXfrm>
        <a:off x="3915170" y="0"/>
        <a:ext cx="3259934" cy="1421354"/>
      </dsp:txXfrm>
    </dsp:sp>
    <dsp:sp modelId="{89759DE5-9F8A-470E-A6D8-F13BB4DEE93D}">
      <dsp:nvSpPr>
        <dsp:cNvPr id="0" name=""/>
        <dsp:cNvSpPr/>
      </dsp:nvSpPr>
      <dsp:spPr>
        <a:xfrm>
          <a:off x="5545137" y="1502574"/>
          <a:ext cx="0" cy="324880"/>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4527" y="1421354"/>
          <a:ext cx="81220" cy="81220"/>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58149" y="1731639"/>
          <a:ext cx="1832109" cy="597732"/>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Regression Model</a:t>
          </a:r>
        </a:p>
      </dsp:txBody>
      <dsp:txXfrm>
        <a:off x="6558149" y="1731639"/>
        <a:ext cx="1832109" cy="597732"/>
      </dsp:txXfrm>
    </dsp:sp>
    <dsp:sp modelId="{1BB5FD64-47F9-47A3-911F-535BFE17A3B9}">
      <dsp:nvSpPr>
        <dsp:cNvPr id="0" name=""/>
        <dsp:cNvSpPr/>
      </dsp:nvSpPr>
      <dsp:spPr>
        <a:xfrm>
          <a:off x="6023581" y="2639657"/>
          <a:ext cx="2955032"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kern="1200" dirty="0"/>
            <a:t>Logistic Regression Model,</a:t>
          </a:r>
          <a:r>
            <a:rPr lang="en-IN" sz="1800" b="0" kern="1200" dirty="0"/>
            <a:t> Decision Tree Classifier, Random Forest Classifier</a:t>
          </a:r>
          <a:endParaRPr lang="en-US" sz="1800" kern="1200" dirty="0">
            <a:latin typeface="+mn-lt"/>
          </a:endParaRPr>
        </a:p>
      </dsp:txBody>
      <dsp:txXfrm>
        <a:off x="6023581" y="2639657"/>
        <a:ext cx="2955032" cy="1421354"/>
      </dsp:txXfrm>
    </dsp:sp>
    <dsp:sp modelId="{FE9B27EB-7AC7-485A-9A55-41E8118F9EAF}">
      <dsp:nvSpPr>
        <dsp:cNvPr id="0" name=""/>
        <dsp:cNvSpPr/>
      </dsp:nvSpPr>
      <dsp:spPr>
        <a:xfrm>
          <a:off x="7501098" y="2233556"/>
          <a:ext cx="0" cy="324880"/>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0487" y="2558437"/>
          <a:ext cx="81220" cy="81220"/>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097690" y="1052525"/>
          <a:ext cx="600635"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Evaluation</a:t>
          </a:r>
        </a:p>
      </dsp:txBody>
      <dsp:txXfrm rot="-5400000">
        <a:off x="8420028" y="1759509"/>
        <a:ext cx="1926639" cy="541993"/>
      </dsp:txXfrm>
    </dsp:sp>
    <dsp:sp modelId="{1FA3C236-5719-4A33-A6BB-80FA85F940E3}">
      <dsp:nvSpPr>
        <dsp:cNvPr id="0" name=""/>
        <dsp:cNvSpPr/>
      </dsp:nvSpPr>
      <dsp:spPr>
        <a:xfrm>
          <a:off x="7827091"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7827091" y="0"/>
        <a:ext cx="3259934" cy="1421354"/>
      </dsp:txXfrm>
    </dsp:sp>
    <dsp:sp modelId="{18F1C823-9ACD-4FCD-8102-F468DCE57A45}">
      <dsp:nvSpPr>
        <dsp:cNvPr id="0" name=""/>
        <dsp:cNvSpPr/>
      </dsp:nvSpPr>
      <dsp:spPr>
        <a:xfrm>
          <a:off x="9457058" y="1502574"/>
          <a:ext cx="0" cy="324880"/>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6448" y="1421354"/>
          <a:ext cx="81220" cy="81220"/>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36245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01821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371184" y="2124635"/>
            <a:ext cx="4614627" cy="1524000"/>
          </a:xfrm>
        </p:spPr>
        <p:txBody>
          <a:bodyPr anchor="b" anchorCtr="0">
            <a:normAutofit/>
          </a:bodyPr>
          <a:lstStyle/>
          <a:p>
            <a:r>
              <a:rPr lang="en-US" dirty="0">
                <a:solidFill>
                  <a:schemeClr val="accent1">
                    <a:lumMod val="60000"/>
                    <a:lumOff val="40000"/>
                  </a:schemeClr>
                </a:solidFill>
              </a:rPr>
              <a:t>Credit Card Fraud Detection</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265459" y="4096871"/>
            <a:ext cx="3299478" cy="654423"/>
          </a:xfrm>
        </p:spPr>
        <p:txBody>
          <a:bodyPr>
            <a:normAutofit/>
          </a:bodyPr>
          <a:lstStyle/>
          <a:p>
            <a:pPr algn="r"/>
            <a:r>
              <a:rPr lang="en-US" sz="2400" dirty="0">
                <a:solidFill>
                  <a:schemeClr val="accent1">
                    <a:lumMod val="60000"/>
                    <a:lumOff val="40000"/>
                  </a:schemeClr>
                </a:solidFill>
              </a:rPr>
              <a:t>By Debabrata Mohanty</a:t>
            </a:r>
          </a:p>
        </p:txBody>
      </p:sp>
      <p:pic>
        <p:nvPicPr>
          <p:cNvPr id="13" name="Picture Placeholder 12">
            <a:extLst>
              <a:ext uri="{FF2B5EF4-FFF2-40B4-BE49-F238E27FC236}">
                <a16:creationId xmlns:a16="http://schemas.microsoft.com/office/drawing/2014/main" id="{08CE147A-11EB-CB7E-DB1D-9A2EBCF44080}"/>
              </a:ext>
            </a:extLst>
          </p:cNvPr>
          <p:cNvPicPr>
            <a:picLocks noGrp="1" noChangeAspect="1"/>
          </p:cNvPicPr>
          <p:nvPr>
            <p:ph type="pic" sz="quarter" idx="13"/>
          </p:nvPr>
        </p:nvPicPr>
        <p:blipFill>
          <a:blip r:embed="rId3"/>
          <a:srcRect l="19440" r="19440"/>
          <a:stretch>
            <a:fillRect/>
          </a:stretch>
        </p:blipFill>
        <p:spPr>
          <a:xfrm>
            <a:off x="0" y="65314"/>
            <a:ext cx="7165910" cy="6792686"/>
          </a:xfr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2DB4-E564-F52B-D6CD-E56E3F5F671F}"/>
              </a:ext>
            </a:extLst>
          </p:cNvPr>
          <p:cNvSpPr>
            <a:spLocks noGrp="1"/>
          </p:cNvSpPr>
          <p:nvPr>
            <p:ph type="title"/>
          </p:nvPr>
        </p:nvSpPr>
        <p:spPr>
          <a:xfrm>
            <a:off x="550863" y="313766"/>
            <a:ext cx="11090275" cy="717176"/>
          </a:xfrm>
        </p:spPr>
        <p:txBody>
          <a:bodyPr/>
          <a:lstStyle/>
          <a:p>
            <a:pPr algn="ctr"/>
            <a:r>
              <a:rPr lang="en-US" sz="4000" dirty="0">
                <a:ln w="0"/>
                <a:solidFill>
                  <a:schemeClr val="accent1"/>
                </a:solidFill>
                <a:effectLst>
                  <a:outerShdw blurRad="38100" dist="25400" dir="5400000" algn="ctr" rotWithShape="0">
                    <a:srgbClr val="6E747A">
                      <a:alpha val="43000"/>
                    </a:srgbClr>
                  </a:outerShdw>
                </a:effectLst>
              </a:rPr>
              <a:t>Evaluation</a:t>
            </a:r>
            <a:endParaRPr lang="en-IN" sz="4000" dirty="0">
              <a:ln w="0"/>
              <a:solidFill>
                <a:schemeClr val="accent1"/>
              </a:solidFill>
              <a:effectLst>
                <a:outerShdw blurRad="38100" dist="25400" dir="5400000" algn="ctr" rotWithShape="0">
                  <a:srgbClr val="6E747A">
                    <a:alpha val="43000"/>
                  </a:srgbClr>
                </a:outerShdw>
              </a:effectLst>
            </a:endParaRPr>
          </a:p>
        </p:txBody>
      </p:sp>
      <p:pic>
        <p:nvPicPr>
          <p:cNvPr id="9" name="Content Placeholder 8">
            <a:extLst>
              <a:ext uri="{FF2B5EF4-FFF2-40B4-BE49-F238E27FC236}">
                <a16:creationId xmlns:a16="http://schemas.microsoft.com/office/drawing/2014/main" id="{DAEEE729-0DFD-3793-3F00-0CC43BDEA697}"/>
              </a:ext>
            </a:extLst>
          </p:cNvPr>
          <p:cNvPicPr>
            <a:picLocks noGrp="1" noChangeAspect="1"/>
          </p:cNvPicPr>
          <p:nvPr>
            <p:ph idx="1"/>
          </p:nvPr>
        </p:nvPicPr>
        <p:blipFill>
          <a:blip r:embed="rId2"/>
          <a:stretch>
            <a:fillRect/>
          </a:stretch>
        </p:blipFill>
        <p:spPr>
          <a:xfrm>
            <a:off x="273420" y="1290918"/>
            <a:ext cx="3942233" cy="2205433"/>
          </a:xfrm>
        </p:spPr>
      </p:pic>
      <p:sp>
        <p:nvSpPr>
          <p:cNvPr id="7" name="Slide Number Placeholder 6">
            <a:extLst>
              <a:ext uri="{FF2B5EF4-FFF2-40B4-BE49-F238E27FC236}">
                <a16:creationId xmlns:a16="http://schemas.microsoft.com/office/drawing/2014/main" id="{4EC520CA-F2A4-5A77-D75E-A9D553D7E0B6}"/>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11" name="Picture 10">
            <a:extLst>
              <a:ext uri="{FF2B5EF4-FFF2-40B4-BE49-F238E27FC236}">
                <a16:creationId xmlns:a16="http://schemas.microsoft.com/office/drawing/2014/main" id="{D65E8047-4E82-8674-E390-BB126B836CE5}"/>
              </a:ext>
            </a:extLst>
          </p:cNvPr>
          <p:cNvPicPr>
            <a:picLocks noChangeAspect="1"/>
          </p:cNvPicPr>
          <p:nvPr/>
        </p:nvPicPr>
        <p:blipFill>
          <a:blip r:embed="rId3"/>
          <a:stretch>
            <a:fillRect/>
          </a:stretch>
        </p:blipFill>
        <p:spPr>
          <a:xfrm>
            <a:off x="273422" y="3496351"/>
            <a:ext cx="3881719" cy="3087805"/>
          </a:xfrm>
          <a:prstGeom prst="rect">
            <a:avLst/>
          </a:prstGeom>
        </p:spPr>
      </p:pic>
      <p:pic>
        <p:nvPicPr>
          <p:cNvPr id="13" name="Picture 12">
            <a:extLst>
              <a:ext uri="{FF2B5EF4-FFF2-40B4-BE49-F238E27FC236}">
                <a16:creationId xmlns:a16="http://schemas.microsoft.com/office/drawing/2014/main" id="{1322C3DC-C8FD-7381-FA34-24D0815224E4}"/>
              </a:ext>
            </a:extLst>
          </p:cNvPr>
          <p:cNvPicPr>
            <a:picLocks noChangeAspect="1"/>
          </p:cNvPicPr>
          <p:nvPr/>
        </p:nvPicPr>
        <p:blipFill>
          <a:blip r:embed="rId4"/>
          <a:stretch>
            <a:fillRect/>
          </a:stretch>
        </p:blipFill>
        <p:spPr>
          <a:xfrm>
            <a:off x="4215654" y="1315542"/>
            <a:ext cx="3942231" cy="2205433"/>
          </a:xfrm>
          <a:prstGeom prst="rect">
            <a:avLst/>
          </a:prstGeom>
        </p:spPr>
      </p:pic>
      <p:pic>
        <p:nvPicPr>
          <p:cNvPr id="15" name="Picture 14">
            <a:extLst>
              <a:ext uri="{FF2B5EF4-FFF2-40B4-BE49-F238E27FC236}">
                <a16:creationId xmlns:a16="http://schemas.microsoft.com/office/drawing/2014/main" id="{B2AC42BB-3357-0F2B-8865-269DFEE03F9C}"/>
              </a:ext>
            </a:extLst>
          </p:cNvPr>
          <p:cNvPicPr>
            <a:picLocks noChangeAspect="1"/>
          </p:cNvPicPr>
          <p:nvPr/>
        </p:nvPicPr>
        <p:blipFill>
          <a:blip r:embed="rId5"/>
          <a:stretch>
            <a:fillRect/>
          </a:stretch>
        </p:blipFill>
        <p:spPr>
          <a:xfrm>
            <a:off x="4155138" y="3554924"/>
            <a:ext cx="3942233" cy="2989310"/>
          </a:xfrm>
          <a:prstGeom prst="rect">
            <a:avLst/>
          </a:prstGeom>
        </p:spPr>
      </p:pic>
      <p:pic>
        <p:nvPicPr>
          <p:cNvPr id="17" name="Picture 16">
            <a:extLst>
              <a:ext uri="{FF2B5EF4-FFF2-40B4-BE49-F238E27FC236}">
                <a16:creationId xmlns:a16="http://schemas.microsoft.com/office/drawing/2014/main" id="{76898B9F-5274-8BF7-5C33-4322FE1E82BC}"/>
              </a:ext>
            </a:extLst>
          </p:cNvPr>
          <p:cNvPicPr>
            <a:picLocks noChangeAspect="1"/>
          </p:cNvPicPr>
          <p:nvPr/>
        </p:nvPicPr>
        <p:blipFill>
          <a:blip r:embed="rId6"/>
          <a:stretch>
            <a:fillRect/>
          </a:stretch>
        </p:blipFill>
        <p:spPr>
          <a:xfrm>
            <a:off x="8157887" y="1298805"/>
            <a:ext cx="3760693" cy="2189658"/>
          </a:xfrm>
          <a:prstGeom prst="rect">
            <a:avLst/>
          </a:prstGeom>
        </p:spPr>
      </p:pic>
      <p:pic>
        <p:nvPicPr>
          <p:cNvPr id="19" name="Picture 18">
            <a:extLst>
              <a:ext uri="{FF2B5EF4-FFF2-40B4-BE49-F238E27FC236}">
                <a16:creationId xmlns:a16="http://schemas.microsoft.com/office/drawing/2014/main" id="{F3F61C4A-5901-1A7E-2CE1-A5ACFD37D020}"/>
              </a:ext>
            </a:extLst>
          </p:cNvPr>
          <p:cNvPicPr>
            <a:picLocks noChangeAspect="1"/>
          </p:cNvPicPr>
          <p:nvPr/>
        </p:nvPicPr>
        <p:blipFill>
          <a:blip r:embed="rId7"/>
          <a:stretch>
            <a:fillRect/>
          </a:stretch>
        </p:blipFill>
        <p:spPr>
          <a:xfrm>
            <a:off x="8157885" y="3537712"/>
            <a:ext cx="3821202" cy="2969500"/>
          </a:xfrm>
          <a:prstGeom prst="rect">
            <a:avLst/>
          </a:prstGeom>
        </p:spPr>
      </p:pic>
    </p:spTree>
    <p:extLst>
      <p:ext uri="{BB962C8B-B14F-4D97-AF65-F5344CB8AC3E}">
        <p14:creationId xmlns:p14="http://schemas.microsoft.com/office/powerpoint/2010/main" val="141892942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174345" y="3193098"/>
            <a:ext cx="3438431" cy="1027790"/>
          </a:xfrm>
        </p:spPr>
        <p:txBody>
          <a:bodyPr/>
          <a:lstStyle/>
          <a:p>
            <a:r>
              <a:rPr lang="en-US" dirty="0">
                <a:solidFill>
                  <a:schemeClr val="accent1">
                    <a:lumMod val="60000"/>
                    <a:lumOff val="40000"/>
                  </a:schemeClr>
                </a:solidFill>
              </a:rPr>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053989"/>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069976" y="3193098"/>
            <a:ext cx="7467635" cy="3314114"/>
          </a:xfrm>
        </p:spPr>
        <p:txBody>
          <a:bodyPr>
            <a:normAutofit/>
          </a:bodyPr>
          <a:lstStyle/>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The use of machine learning techniques for credit card fraud detection is highly beneficial. </a:t>
            </a:r>
          </a:p>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This project highlights the importance of accurate and efficient fraud detection systems in mitigating financial losses. </a:t>
            </a:r>
          </a:p>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Future applications and extensions of this project are worth exploring.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p:blipFill>
        <p:spPr>
          <a:xfrm>
            <a:off x="1" y="0"/>
            <a:ext cx="12191999" cy="6858000"/>
          </a:xfrm>
        </p:spPr>
      </p:pic>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2680447" y="2519081"/>
            <a:ext cx="6535271" cy="1891553"/>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US" sz="13800" b="1" dirty="0">
                <a:ln/>
                <a:solidFill>
                  <a:schemeClr val="accent3"/>
                </a:solidFill>
                <a:latin typeface="Freestyle Script" panose="030804020302050B0404" pitchFamily="66" charset="0"/>
              </a:rPr>
              <a:t>Thank You</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466532"/>
            <a:ext cx="9398000" cy="923730"/>
          </a:xfrm>
        </p:spPr>
        <p:txBody>
          <a:bodyPr/>
          <a:lstStyle/>
          <a:p>
            <a:pPr algn="ctr"/>
            <a:r>
              <a:rPr lang="en-US" dirty="0">
                <a:solidFill>
                  <a:schemeClr val="accent1">
                    <a:lumMod val="60000"/>
                    <a:lumOff val="40000"/>
                  </a:schemeClr>
                </a:solidFill>
                <a:effectLst>
                  <a:outerShdw blurRad="50800" dist="38100" dir="5400000" algn="t" rotWithShape="0">
                    <a:prstClr val="black">
                      <a:alpha val="40000"/>
                    </a:prstClr>
                  </a:outerShdw>
                </a:effectLst>
              </a:rPr>
              <a:t>PROBLEM</a:t>
            </a:r>
            <a:r>
              <a:rPr lang="en-US" dirty="0">
                <a:solidFill>
                  <a:schemeClr val="accent1">
                    <a:lumMod val="60000"/>
                    <a:lumOff val="40000"/>
                  </a:schemeClr>
                </a:solidFill>
              </a:rPr>
              <a:t> STATEMENT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999128"/>
            <a:ext cx="5087937" cy="3042619"/>
          </a:xfrm>
        </p:spPr>
        <p:txBody>
          <a:bodyPr/>
          <a:lstStyle/>
          <a:p>
            <a:pPr algn="just"/>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The main objectives of this project are to:</a:t>
            </a:r>
          </a:p>
          <a:p>
            <a:pPr marL="457200" indent="-457200" algn="just">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Develop an accurate and efficient fraud detection system.</a:t>
            </a:r>
          </a:p>
          <a:p>
            <a:pPr marL="457200" indent="-457200" algn="just">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Need a method that is simple and fast detecting most frauds misclassifying the least.</a:t>
            </a:r>
          </a:p>
          <a:p>
            <a:pPr marL="457200" indent="-457200" algn="just">
              <a:buFont typeface="Arial" panose="020B0604020202020204" pitchFamily="34" charset="0"/>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Utilize machine learning algorithms to improve fraud detection accuracy.</a:t>
            </a:r>
          </a:p>
          <a:p>
            <a:pPr marL="0" indent="0" algn="just"/>
            <a:endParaRPr lang="en-IN"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a:p>
            <a:pPr algn="just"/>
            <a:endParaRPr lang="en-US" dirty="0">
              <a:ln w="0"/>
              <a:solidFill>
                <a:schemeClr val="tx1"/>
              </a:solidFill>
              <a:effectLst>
                <a:outerShdw blurRad="38100" dist="19050" dir="2700000" algn="tl" rotWithShape="0">
                  <a:schemeClr val="dk1">
                    <a:alpha val="40000"/>
                  </a:schemeClr>
                </a:outerShdw>
              </a:effectLst>
            </a:endParaRP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75702" y="1816253"/>
            <a:ext cx="3215910" cy="3225494"/>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32678"/>
          </a:xfrm>
        </p:spPr>
        <p:txBody>
          <a:bodyPr/>
          <a:lstStyle/>
          <a:p>
            <a:pPr algn="ctr"/>
            <a:r>
              <a:rPr lang="en-US" dirty="0">
                <a:solidFill>
                  <a:schemeClr val="accent1">
                    <a:lumMod val="60000"/>
                    <a:lumOff val="40000"/>
                  </a:schemeClr>
                </a:solidFill>
              </a:rPr>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42713041"/>
              </p:ext>
            </p:extLst>
          </p:nvPr>
        </p:nvGraphicFramePr>
        <p:xfrm>
          <a:off x="550863" y="1712259"/>
          <a:ext cx="11090275" cy="4061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40DE-B2B8-85B9-A4BD-44014F836738}"/>
              </a:ext>
            </a:extLst>
          </p:cNvPr>
          <p:cNvSpPr>
            <a:spLocks noGrp="1"/>
          </p:cNvSpPr>
          <p:nvPr>
            <p:ph type="title"/>
          </p:nvPr>
        </p:nvSpPr>
        <p:spPr>
          <a:xfrm>
            <a:off x="550862" y="394448"/>
            <a:ext cx="9713725" cy="762000"/>
          </a:xfrm>
        </p:spPr>
        <p:txBody>
          <a:bodyPr/>
          <a:lstStyle/>
          <a:p>
            <a:pPr algn="ctr"/>
            <a:r>
              <a:rPr lang="en-US" sz="4000" dirty="0">
                <a:solidFill>
                  <a:schemeClr val="accent1">
                    <a:lumMod val="60000"/>
                    <a:lumOff val="40000"/>
                  </a:schemeClr>
                </a:solidFill>
              </a:rPr>
              <a:t>CHALLENGES FACED</a:t>
            </a:r>
            <a:endParaRPr lang="en-IN" sz="4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8D0DFFAD-FE77-A368-F5FA-DD4EAF788A3D}"/>
              </a:ext>
            </a:extLst>
          </p:cNvPr>
          <p:cNvSpPr>
            <a:spLocks noGrp="1"/>
          </p:cNvSpPr>
          <p:nvPr>
            <p:ph idx="1"/>
          </p:nvPr>
        </p:nvSpPr>
        <p:spPr>
          <a:xfrm>
            <a:off x="479144" y="1558213"/>
            <a:ext cx="5616856" cy="3910258"/>
          </a:xfrm>
        </p:spPr>
        <p:txBody>
          <a:bodyPr/>
          <a:lstStyle/>
          <a:p>
            <a:pPr marL="285750" indent="-285750" algn="just">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The main challenge in credit card fraud detection are:</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Huge Size of Data : millions of transactions are processed everyday.</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Imbalanced data set : more than 99% transactions  are  legitimate</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Adaptive techniques :  fraudsters change style of bluff detection system</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Availability of data :  bank  doesn’t reveal customer information.</a:t>
            </a:r>
          </a:p>
          <a:p>
            <a:pPr algn="just"/>
            <a:endParaRPr lang="en-US" sz="1700" dirty="0"/>
          </a:p>
          <a:p>
            <a:endParaRPr lang="en-IN" sz="1700" dirty="0"/>
          </a:p>
        </p:txBody>
      </p:sp>
      <p:pic>
        <p:nvPicPr>
          <p:cNvPr id="14" name="Picture Placeholder 13">
            <a:extLst>
              <a:ext uri="{FF2B5EF4-FFF2-40B4-BE49-F238E27FC236}">
                <a16:creationId xmlns:a16="http://schemas.microsoft.com/office/drawing/2014/main" id="{7D33DC34-16DA-7900-FCAD-D36B9268F076}"/>
              </a:ext>
            </a:extLst>
          </p:cNvPr>
          <p:cNvPicPr>
            <a:picLocks noGrp="1" noChangeAspect="1"/>
          </p:cNvPicPr>
          <p:nvPr>
            <p:ph type="pic" sz="quarter" idx="15"/>
          </p:nvPr>
        </p:nvPicPr>
        <p:blipFill>
          <a:blip r:embed="rId2"/>
          <a:srcRect l="15099" r="15099"/>
          <a:stretch>
            <a:fillRect/>
          </a:stretch>
        </p:blipFill>
        <p:spPr>
          <a:xfrm>
            <a:off x="9350469" y="3552172"/>
            <a:ext cx="2700000" cy="2574011"/>
          </a:xfrm>
        </p:spPr>
      </p:pic>
      <p:sp>
        <p:nvSpPr>
          <p:cNvPr id="9" name="Slide Number Placeholder 8">
            <a:extLst>
              <a:ext uri="{FF2B5EF4-FFF2-40B4-BE49-F238E27FC236}">
                <a16:creationId xmlns:a16="http://schemas.microsoft.com/office/drawing/2014/main" id="{C999DDEE-5E6F-26E5-D1CA-E25463E2AC23}"/>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24" name="Picture Placeholder 23">
            <a:extLst>
              <a:ext uri="{FF2B5EF4-FFF2-40B4-BE49-F238E27FC236}">
                <a16:creationId xmlns:a16="http://schemas.microsoft.com/office/drawing/2014/main" id="{3782E764-AE0B-0BF8-1B9B-A7792C7616DE}"/>
              </a:ext>
            </a:extLst>
          </p:cNvPr>
          <p:cNvPicPr>
            <a:picLocks noGrp="1" noChangeAspect="1"/>
          </p:cNvPicPr>
          <p:nvPr>
            <p:ph type="pic" sz="quarter" idx="13"/>
          </p:nvPr>
        </p:nvPicPr>
        <p:blipFill>
          <a:blip r:embed="rId3"/>
          <a:srcRect l="12483" r="12483"/>
          <a:stretch>
            <a:fillRect/>
          </a:stretch>
        </p:blipFill>
        <p:spPr>
          <a:xfrm>
            <a:off x="6562165" y="2151528"/>
            <a:ext cx="2970372" cy="2826353"/>
          </a:xfrm>
        </p:spPr>
      </p:pic>
      <p:pic>
        <p:nvPicPr>
          <p:cNvPr id="28" name="Picture Placeholder 27">
            <a:extLst>
              <a:ext uri="{FF2B5EF4-FFF2-40B4-BE49-F238E27FC236}">
                <a16:creationId xmlns:a16="http://schemas.microsoft.com/office/drawing/2014/main" id="{F28180BC-A2DF-23B6-97D2-CC62F4B182D6}"/>
              </a:ext>
            </a:extLst>
          </p:cNvPr>
          <p:cNvPicPr>
            <a:picLocks noGrp="1" noChangeAspect="1"/>
          </p:cNvPicPr>
          <p:nvPr>
            <p:ph type="pic" sz="quarter" idx="14"/>
          </p:nvPr>
        </p:nvPicPr>
        <p:blipFill>
          <a:blip r:embed="rId4"/>
          <a:srcRect t="95" b="95"/>
          <a:stretch>
            <a:fillRect/>
          </a:stretch>
        </p:blipFill>
        <p:spPr>
          <a:xfrm>
            <a:off x="9460820" y="1034058"/>
            <a:ext cx="2263776" cy="2073036"/>
          </a:xfrm>
        </p:spPr>
      </p:pic>
    </p:spTree>
    <p:extLst>
      <p:ext uri="{BB962C8B-B14F-4D97-AF65-F5344CB8AC3E}">
        <p14:creationId xmlns:p14="http://schemas.microsoft.com/office/powerpoint/2010/main" val="34238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58589" y="240744"/>
            <a:ext cx="11385176" cy="673655"/>
          </a:xfrm>
        </p:spPr>
        <p:txBody>
          <a:bodyPr/>
          <a:lstStyle/>
          <a:p>
            <a:pPr algn="ctr"/>
            <a:r>
              <a:rPr lang="en-US" sz="3200" dirty="0">
                <a:ln w="0"/>
                <a:solidFill>
                  <a:schemeClr val="accent1">
                    <a:lumMod val="60000"/>
                    <a:lumOff val="40000"/>
                  </a:schemeClr>
                </a:solidFill>
                <a:effectLst>
                  <a:outerShdw blurRad="38100" dist="25400" dir="5400000" algn="ctr" rotWithShape="0">
                    <a:srgbClr val="6E747A">
                      <a:alpha val="43000"/>
                    </a:srgbClr>
                  </a:outerShdw>
                </a:effectLst>
              </a:rPr>
              <a:t>INTRODUCTION</a:t>
            </a:r>
            <a:endParaRPr lang="en-US" dirty="0">
              <a:solidFill>
                <a:schemeClr val="accent1">
                  <a:lumMod val="60000"/>
                  <a:lumOff val="40000"/>
                </a:schemeClr>
              </a:solidFill>
              <a:effectLst>
                <a:outerShdw blurRad="50800" dist="38100" dir="5400000" algn="t" rotWithShape="0">
                  <a:prstClr val="black">
                    <a:alpha val="40000"/>
                  </a:prstClr>
                </a:outerShdw>
              </a:effectLst>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79294" y="1245655"/>
            <a:ext cx="6158753" cy="1725895"/>
          </a:xfrm>
          <a:noFill/>
        </p:spPr>
        <p:txBody>
          <a:bodyPr>
            <a:normAutofit fontScale="85000" lnSpcReduction="10000"/>
          </a:bodyPr>
          <a:lstStyle/>
          <a:p>
            <a:pPr>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Credit Card Fraud Detection relies on the automatic analysis of recorded transactions.</a:t>
            </a:r>
          </a:p>
          <a:p>
            <a:pPr algn="just">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Credit card fraud </a:t>
            </a:r>
            <a:r>
              <a:rPr lang="en-US" sz="16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is</a:t>
            </a: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 a significant issue that can have severe financial consequences. This presentation focuses on using machine learning techniques to detect credit card fraud in real-time.</a:t>
            </a:r>
          </a:p>
          <a:p>
            <a:endParaRPr lang="en-IN" sz="1800" dirty="0"/>
          </a:p>
        </p:txBody>
      </p:sp>
      <p:sp>
        <p:nvSpPr>
          <p:cNvPr id="2" name="TextBox 1">
            <a:extLst>
              <a:ext uri="{FF2B5EF4-FFF2-40B4-BE49-F238E27FC236}">
                <a16:creationId xmlns:a16="http://schemas.microsoft.com/office/drawing/2014/main" id="{F64745D6-CFF8-3180-5D5B-6CC5C2AB72BD}"/>
              </a:ext>
            </a:extLst>
          </p:cNvPr>
          <p:cNvSpPr txBox="1"/>
          <p:nvPr/>
        </p:nvSpPr>
        <p:spPr>
          <a:xfrm>
            <a:off x="116541" y="1882587"/>
            <a:ext cx="7055224" cy="1938992"/>
          </a:xfrm>
          <a:prstGeom prst="rect">
            <a:avLst/>
          </a:prstGeom>
          <a:noFill/>
        </p:spPr>
        <p:txBody>
          <a:bodyPr wrap="square" rtlCol="0">
            <a:spAutoFit/>
          </a:bodyPr>
          <a:lstStyle/>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r>
              <a:rPr lang="en-US" sz="2400" dirty="0">
                <a:solidFill>
                  <a:schemeClr val="accent1">
                    <a:lumMod val="60000"/>
                    <a:lumOff val="40000"/>
                  </a:schemeClr>
                </a:solidFill>
              </a:rPr>
              <a:t>What </a:t>
            </a:r>
            <a:r>
              <a:rPr lang="en-US" sz="2400" dirty="0">
                <a:solidFill>
                  <a:schemeClr val="accent1">
                    <a:lumMod val="60000"/>
                    <a:lumOff val="40000"/>
                  </a:schemeClr>
                </a:solidFill>
                <a:latin typeface="+mj-lt"/>
              </a:rPr>
              <a:t>are</a:t>
            </a:r>
            <a:r>
              <a:rPr lang="en-US" sz="2400" dirty="0">
                <a:solidFill>
                  <a:schemeClr val="accent1">
                    <a:lumMod val="60000"/>
                    <a:lumOff val="40000"/>
                  </a:schemeClr>
                </a:solidFill>
              </a:rPr>
              <a:t> Credit Card Fraudulent Transactions ?</a:t>
            </a:r>
            <a:endParaRPr lang="en-IN" sz="2400" dirty="0">
              <a:solidFill>
                <a:schemeClr val="accent1">
                  <a:lumMod val="60000"/>
                  <a:lumOff val="40000"/>
                </a:schemeClr>
              </a:solidFill>
            </a:endParaRPr>
          </a:p>
        </p:txBody>
      </p:sp>
      <p:sp>
        <p:nvSpPr>
          <p:cNvPr id="3" name="TextBox 2">
            <a:extLst>
              <a:ext uri="{FF2B5EF4-FFF2-40B4-BE49-F238E27FC236}">
                <a16:creationId xmlns:a16="http://schemas.microsoft.com/office/drawing/2014/main" id="{9CDCFAFE-307A-3110-5543-D284156DB843}"/>
              </a:ext>
            </a:extLst>
          </p:cNvPr>
          <p:cNvSpPr txBox="1"/>
          <p:nvPr/>
        </p:nvSpPr>
        <p:spPr>
          <a:xfrm>
            <a:off x="179294" y="3211687"/>
            <a:ext cx="6364941" cy="2893100"/>
          </a:xfrm>
          <a:prstGeom prst="rect">
            <a:avLst/>
          </a:prstGeom>
          <a:noFill/>
        </p:spPr>
        <p:txBody>
          <a:bodyPr wrap="square" rtlCol="0">
            <a:spAutoFit/>
          </a:bodyPr>
          <a:lstStyle/>
          <a:p>
            <a:endParaRPr lang="en-US" sz="2000" dirty="0"/>
          </a:p>
          <a:p>
            <a:endParaRPr lang="en-US" sz="1600" dirty="0">
              <a:latin typeface="Bookman Old Style" panose="02050604050505020204" pitchFamily="18" charset="0"/>
            </a:endParaRPr>
          </a:p>
          <a:p>
            <a:endParaRPr lang="en-US" sz="1600" dirty="0">
              <a:latin typeface="Bookman Old Style" panose="02050604050505020204" pitchFamily="18" charset="0"/>
            </a:endParaRPr>
          </a:p>
          <a:p>
            <a:r>
              <a:rPr lang="en-US" sz="1600" dirty="0">
                <a:latin typeface="Bookman Old Style" panose="02050604050505020204" pitchFamily="18" charset="0"/>
              </a:rPr>
              <a:t>Credit Card Frauds may happen in Variety of ways :</a:t>
            </a:r>
          </a:p>
          <a:p>
            <a:endParaRPr lang="en-US" sz="1600" dirty="0">
              <a:latin typeface="Bookman Old Style" panose="02050604050505020204" pitchFamily="18" charset="0"/>
            </a:endParaRPr>
          </a:p>
          <a:p>
            <a:pPr marL="285750" indent="-285750">
              <a:buFont typeface="Courier New" panose="02070309020205020404" pitchFamily="49" charset="0"/>
              <a:buChar char="o"/>
            </a:pPr>
            <a:r>
              <a:rPr lang="en-US" sz="1600" dirty="0">
                <a:latin typeface="Bookman Old Style" panose="02050604050505020204" pitchFamily="18" charset="0"/>
              </a:rPr>
              <a:t>Lost Card – Used by the person who finds it</a:t>
            </a:r>
          </a:p>
          <a:p>
            <a:pPr marL="285750" indent="-285750">
              <a:buFont typeface="Courier New" panose="02070309020205020404" pitchFamily="49" charset="0"/>
              <a:buChar char="o"/>
            </a:pPr>
            <a:r>
              <a:rPr lang="en-US" sz="1600" dirty="0">
                <a:latin typeface="Bookman Old Style" panose="02050604050505020204" pitchFamily="18" charset="0"/>
              </a:rPr>
              <a:t>Card number, Pin etc. overseen by next person</a:t>
            </a:r>
          </a:p>
          <a:p>
            <a:pPr marL="285750" indent="-285750">
              <a:buFont typeface="Courier New" panose="02070309020205020404" pitchFamily="49" charset="0"/>
              <a:buChar char="o"/>
            </a:pPr>
            <a:r>
              <a:rPr lang="en-US" sz="1600" dirty="0">
                <a:latin typeface="Bookman Old Style" panose="02050604050505020204" pitchFamily="18" charset="0"/>
              </a:rPr>
              <a:t>Fake Phone calls Convincing to disclose details</a:t>
            </a:r>
          </a:p>
          <a:p>
            <a:pPr marL="285750" indent="-285750">
              <a:buFont typeface="Courier New" panose="02070309020205020404" pitchFamily="49" charset="0"/>
              <a:buChar char="o"/>
            </a:pPr>
            <a:r>
              <a:rPr lang="en-US" sz="1600" dirty="0">
                <a:latin typeface="Bookman Old Style" panose="02050604050505020204" pitchFamily="18" charset="0"/>
              </a:rPr>
              <a:t>Hacking from bank Accounts or other repositories </a:t>
            </a:r>
          </a:p>
          <a:p>
            <a:pPr marL="285750" indent="-285750">
              <a:buFont typeface="Courier New" panose="02070309020205020404" pitchFamily="49" charset="0"/>
              <a:buChar char="o"/>
            </a:pPr>
            <a:endParaRPr lang="en-US" sz="1600" dirty="0">
              <a:latin typeface="Bookman Old Style" panose="02050604050505020204" pitchFamily="18" charset="0"/>
            </a:endParaRPr>
          </a:p>
          <a:p>
            <a:endParaRPr lang="en-IN" dirty="0"/>
          </a:p>
        </p:txBody>
      </p:sp>
      <p:pic>
        <p:nvPicPr>
          <p:cNvPr id="8" name="Picture 7">
            <a:extLst>
              <a:ext uri="{FF2B5EF4-FFF2-40B4-BE49-F238E27FC236}">
                <a16:creationId xmlns:a16="http://schemas.microsoft.com/office/drawing/2014/main" id="{44600542-192E-7A2B-5C25-944C336ED46A}"/>
              </a:ext>
            </a:extLst>
          </p:cNvPr>
          <p:cNvPicPr>
            <a:picLocks noChangeAspect="1"/>
          </p:cNvPicPr>
          <p:nvPr/>
        </p:nvPicPr>
        <p:blipFill>
          <a:blip r:embed="rId3"/>
          <a:stretch>
            <a:fillRect/>
          </a:stretch>
        </p:blipFill>
        <p:spPr>
          <a:xfrm>
            <a:off x="6669741" y="1952648"/>
            <a:ext cx="5227885" cy="3185787"/>
          </a:xfrm>
          <a:prstGeom prst="rect">
            <a:avLst/>
          </a:prstGeom>
        </p:spPr>
      </p:pic>
    </p:spTree>
    <p:extLst>
      <p:ext uri="{BB962C8B-B14F-4D97-AF65-F5344CB8AC3E}">
        <p14:creationId xmlns:p14="http://schemas.microsoft.com/office/powerpoint/2010/main" val="21588865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9398000" cy="930608"/>
          </a:xfrm>
        </p:spPr>
        <p:txBody>
          <a:bodyPr vert="horz" wrap="square" lIns="0" tIns="0" rIns="0" bIns="0" rtlCol="0" anchor="b" anchorCtr="0">
            <a:normAutofit fontScale="90000"/>
          </a:bodyPr>
          <a:lstStyle/>
          <a:p>
            <a:pPr algn="ctr">
              <a:lnSpc>
                <a:spcPct val="100000"/>
              </a:lnSpc>
            </a:pPr>
            <a:r>
              <a:rPr lang="en-US" sz="6400" kern="1200" dirty="0">
                <a:ln w="0"/>
                <a:solidFill>
                  <a:schemeClr val="accent1"/>
                </a:solidFill>
                <a:effectLst>
                  <a:outerShdw blurRad="38100" dist="25400" dir="5400000" algn="ctr" rotWithShape="0">
                    <a:srgbClr val="6E747A">
                      <a:alpha val="43000"/>
                    </a:srgbClr>
                  </a:outerShdw>
                </a:effectLst>
                <a:latin typeface="+mj-lt"/>
                <a:ea typeface="+mj-ea"/>
                <a:cs typeface="+mj-cs"/>
              </a:rPr>
              <a:t>Logistic Regression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3" name="TextBox 2">
            <a:extLst>
              <a:ext uri="{FF2B5EF4-FFF2-40B4-BE49-F238E27FC236}">
                <a16:creationId xmlns:a16="http://schemas.microsoft.com/office/drawing/2014/main" id="{5B70F4C9-3C65-692A-3912-963520444E93}"/>
              </a:ext>
            </a:extLst>
          </p:cNvPr>
          <p:cNvSpPr txBox="1"/>
          <p:nvPr/>
        </p:nvSpPr>
        <p:spPr>
          <a:xfrm>
            <a:off x="466165" y="1819835"/>
            <a:ext cx="7395882" cy="2308324"/>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Nunito" panose="020B0604020202020204" pitchFamily="2" charset="0"/>
              </a:rPr>
              <a:t>Logistic regression is a supervised machine learning algorithm mainly used for classification tasks where the goal is to predict the probability that an instance of belonging to a given class or not.</a:t>
            </a:r>
          </a:p>
          <a:p>
            <a:pPr marL="285750" indent="-285750" algn="just">
              <a:buFont typeface="Courier New" panose="02070309020205020404" pitchFamily="49" charset="0"/>
              <a:buChar char="o"/>
            </a:pPr>
            <a:r>
              <a:rPr lang="en-US" b="0" i="0" dirty="0">
                <a:effectLst/>
                <a:latin typeface="Nunito" panose="020B0604020202020204" pitchFamily="2" charset="0"/>
              </a:rPr>
              <a:t>It is a kind of statistical algorithm, which analyze the relationship between a set of independent variables and the dependent binary variables.</a:t>
            </a:r>
          </a:p>
          <a:p>
            <a:pPr marL="285750" indent="-285750" algn="just">
              <a:buFont typeface="Courier New" panose="02070309020205020404" pitchFamily="49" charset="0"/>
              <a:buChar char="o"/>
            </a:pPr>
            <a:r>
              <a:rPr lang="en-US" b="0" i="0" dirty="0">
                <a:effectLst/>
                <a:latin typeface="Nunito" panose="020B0604020202020204" pitchFamily="2" charset="0"/>
              </a:rPr>
              <a:t>It is a powerful tool for decision-making.</a:t>
            </a:r>
          </a:p>
          <a:p>
            <a:pPr marL="285750" indent="-285750" algn="just">
              <a:buFont typeface="Courier New" panose="02070309020205020404" pitchFamily="49" charset="0"/>
              <a:buChar char="o"/>
            </a:pPr>
            <a:r>
              <a:rPr lang="en-US" b="0" i="0" dirty="0">
                <a:effectLst/>
                <a:latin typeface="Nunito" panose="020B0604020202020204" pitchFamily="2" charset="0"/>
              </a:rPr>
              <a:t>For example email spam or not. </a:t>
            </a:r>
            <a:endParaRPr lang="en-IN" dirty="0"/>
          </a:p>
        </p:txBody>
      </p:sp>
      <p:pic>
        <p:nvPicPr>
          <p:cNvPr id="6" name="Picture 5">
            <a:extLst>
              <a:ext uri="{FF2B5EF4-FFF2-40B4-BE49-F238E27FC236}">
                <a16:creationId xmlns:a16="http://schemas.microsoft.com/office/drawing/2014/main" id="{45767B58-14C7-AB6D-BFEF-915B452F585C}"/>
              </a:ext>
            </a:extLst>
          </p:cNvPr>
          <p:cNvPicPr>
            <a:picLocks noChangeAspect="1"/>
          </p:cNvPicPr>
          <p:nvPr/>
        </p:nvPicPr>
        <p:blipFill>
          <a:blip r:embed="rId4"/>
          <a:stretch>
            <a:fillRect/>
          </a:stretch>
        </p:blipFill>
        <p:spPr>
          <a:xfrm>
            <a:off x="779930" y="4229544"/>
            <a:ext cx="7082117" cy="2079181"/>
          </a:xfrm>
          <a:prstGeom prst="rect">
            <a:avLst/>
          </a:prstGeom>
        </p:spPr>
      </p:pic>
    </p:spTree>
    <p:extLst>
      <p:ext uri="{BB962C8B-B14F-4D97-AF65-F5344CB8AC3E}">
        <p14:creationId xmlns:p14="http://schemas.microsoft.com/office/powerpoint/2010/main" val="56002182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8"/>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11090274" cy="930608"/>
          </a:xfrm>
        </p:spPr>
        <p:txBody>
          <a:bodyPr vert="horz" wrap="square" lIns="0" tIns="0" rIns="0" bIns="0" rtlCol="0" anchor="b" anchorCtr="0">
            <a:normAutofit/>
          </a:bodyPr>
          <a:lstStyle/>
          <a:p>
            <a:pPr algn="ctr"/>
            <a:r>
              <a:rPr lang="en-IN" sz="5800" b="0" dirty="0">
                <a:solidFill>
                  <a:srgbClr val="4EC9B0"/>
                </a:solidFill>
                <a:effectLst/>
                <a:latin typeface="Consolas" panose="020B0609020204030204" pitchFamily="49" charset="0"/>
              </a:rPr>
              <a:t>Decision Tree Classifier</a:t>
            </a:r>
            <a:endParaRPr lang="en-IN" sz="5800"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3" name="TextBox 2">
            <a:extLst>
              <a:ext uri="{FF2B5EF4-FFF2-40B4-BE49-F238E27FC236}">
                <a16:creationId xmlns:a16="http://schemas.microsoft.com/office/drawing/2014/main" id="{5B70F4C9-3C65-692A-3912-963520444E93}"/>
              </a:ext>
            </a:extLst>
          </p:cNvPr>
          <p:cNvSpPr txBox="1"/>
          <p:nvPr/>
        </p:nvSpPr>
        <p:spPr>
          <a:xfrm>
            <a:off x="466165" y="1819834"/>
            <a:ext cx="5450327" cy="3693319"/>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Nunito" pitchFamily="2" charset="0"/>
              </a:rPr>
              <a:t>A decision tree is one of the most powerful tools of supervised learning algorithms used for both classification and regression tasks.</a:t>
            </a:r>
          </a:p>
          <a:p>
            <a:pPr algn="just"/>
            <a:endParaRPr lang="en-US" b="0" i="0" dirty="0">
              <a:effectLst/>
              <a:latin typeface="Nunito" pitchFamily="2" charset="0"/>
            </a:endParaRPr>
          </a:p>
          <a:p>
            <a:pPr marL="285750" indent="-285750" algn="just">
              <a:buFont typeface="Courier New" panose="02070309020205020404" pitchFamily="49" charset="0"/>
              <a:buChar char="o"/>
            </a:pPr>
            <a:r>
              <a:rPr lang="en-US" b="0" i="0" dirty="0">
                <a:effectLst/>
                <a:latin typeface="Nunito" pitchFamily="2" charset="0"/>
              </a:rPr>
              <a:t>It builds a flowchart-like tree structure where each internal node denotes a test on an attribute, each branch represents an outcome of the test, and each leaf node (terminal node) holds a class label. </a:t>
            </a:r>
          </a:p>
          <a:p>
            <a:pPr algn="just"/>
            <a:endParaRPr lang="en-US" b="0" i="0" dirty="0">
              <a:effectLst/>
              <a:latin typeface="Nunito" pitchFamily="2" charset="0"/>
            </a:endParaRPr>
          </a:p>
          <a:p>
            <a:pPr marL="285750" indent="-285750" algn="just">
              <a:buFont typeface="Courier New" panose="02070309020205020404" pitchFamily="49" charset="0"/>
              <a:buChar char="o"/>
            </a:pPr>
            <a:r>
              <a:rPr lang="en-US" i="0" dirty="0">
                <a:effectLst/>
                <a:latin typeface="Nunito" pitchFamily="2" charset="0"/>
              </a:rPr>
              <a:t>The goal is to find the attribute that maximizes the information gain or the reduction in impurity after the split.</a:t>
            </a:r>
            <a:endParaRPr lang="en-IN" dirty="0"/>
          </a:p>
        </p:txBody>
      </p:sp>
      <p:pic>
        <p:nvPicPr>
          <p:cNvPr id="2" name="Picture 1">
            <a:extLst>
              <a:ext uri="{FF2B5EF4-FFF2-40B4-BE49-F238E27FC236}">
                <a16:creationId xmlns:a16="http://schemas.microsoft.com/office/drawing/2014/main" id="{4B0DBC52-2C60-C321-F1A7-D088F991A491}"/>
              </a:ext>
            </a:extLst>
          </p:cNvPr>
          <p:cNvPicPr>
            <a:picLocks noChangeAspect="1"/>
          </p:cNvPicPr>
          <p:nvPr/>
        </p:nvPicPr>
        <p:blipFill>
          <a:blip r:embed="rId4"/>
          <a:stretch>
            <a:fillRect/>
          </a:stretch>
        </p:blipFill>
        <p:spPr>
          <a:xfrm>
            <a:off x="6427693" y="1846832"/>
            <a:ext cx="5298141" cy="3370628"/>
          </a:xfrm>
          <a:prstGeom prst="rect">
            <a:avLst/>
          </a:prstGeom>
        </p:spPr>
      </p:pic>
    </p:spTree>
    <p:extLst>
      <p:ext uri="{BB962C8B-B14F-4D97-AF65-F5344CB8AC3E}">
        <p14:creationId xmlns:p14="http://schemas.microsoft.com/office/powerpoint/2010/main" val="29376881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282176"/>
            <a:ext cx="11157043" cy="873967"/>
          </a:xfrm>
        </p:spPr>
        <p:txBody>
          <a:bodyPr vert="horz" wrap="square" lIns="0" tIns="0" rIns="0" bIns="0" rtlCol="0" anchor="b" anchorCtr="0">
            <a:normAutofit/>
          </a:bodyPr>
          <a:lstStyle/>
          <a:p>
            <a:pPr algn="ctr"/>
            <a:r>
              <a:rPr lang="en-IN" sz="5800" b="0" dirty="0">
                <a:solidFill>
                  <a:srgbClr val="4EC9B0"/>
                </a:solidFill>
                <a:effectLst/>
                <a:latin typeface="Consolas" panose="020B0609020204030204" pitchFamily="49" charset="0"/>
              </a:rPr>
              <a:t>Random Forest Classifier</a:t>
            </a:r>
            <a:endParaRPr lang="en-IN" sz="5800"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3" name="TextBox 2">
            <a:extLst>
              <a:ext uri="{FF2B5EF4-FFF2-40B4-BE49-F238E27FC236}">
                <a16:creationId xmlns:a16="http://schemas.microsoft.com/office/drawing/2014/main" id="{5B70F4C9-3C65-692A-3912-963520444E93}"/>
              </a:ext>
            </a:extLst>
          </p:cNvPr>
          <p:cNvSpPr txBox="1"/>
          <p:nvPr/>
        </p:nvSpPr>
        <p:spPr>
          <a:xfrm>
            <a:off x="833718" y="1270769"/>
            <a:ext cx="10623176" cy="2031325"/>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Roboto" panose="02000000000000000000" pitchFamily="2" charset="0"/>
              </a:rPr>
              <a:t>We know that a forest comprises of numerous trees, and the more trees more it will be robust.</a:t>
            </a:r>
          </a:p>
          <a:p>
            <a:pPr marL="285750" indent="-285750" algn="just">
              <a:buFont typeface="Courier New" panose="02070309020205020404" pitchFamily="49" charset="0"/>
              <a:buChar char="o"/>
            </a:pPr>
            <a:r>
              <a:rPr lang="en-US" b="0" i="0" dirty="0">
                <a:effectLst/>
                <a:latin typeface="Roboto" panose="02000000000000000000" pitchFamily="2" charset="0"/>
              </a:rPr>
              <a:t>Similarly, the greater the number of trees in a Random Forest Algorithm, the higher its accuracy and problem-solving ability.</a:t>
            </a:r>
          </a:p>
          <a:p>
            <a:pPr marL="285750" indent="-285750" algn="just">
              <a:buFont typeface="Courier New" panose="02070309020205020404" pitchFamily="49" charset="0"/>
              <a:buChar char="o"/>
            </a:pPr>
            <a:r>
              <a:rPr lang="en-US" b="0" i="0" dirty="0">
                <a:effectLst/>
                <a:latin typeface="Roboto" panose="02000000000000000000" pitchFamily="2" charset="0"/>
              </a:rPr>
              <a:t>Random Forest is a classifier that contains several decision trees on various subsets of the given dataset and takes the average to improve the predictive accuracy of that dataset.</a:t>
            </a:r>
          </a:p>
          <a:p>
            <a:pPr marL="285750" indent="-285750" algn="just">
              <a:buFont typeface="Courier New" panose="02070309020205020404" pitchFamily="49" charset="0"/>
              <a:buChar char="o"/>
            </a:pPr>
            <a:r>
              <a:rPr lang="en-US" b="0" i="0" dirty="0">
                <a:effectLst/>
                <a:latin typeface="Roboto" panose="02000000000000000000" pitchFamily="2" charset="0"/>
              </a:rPr>
              <a:t>It is based on the concept of ensemble learning which is a process of combining multiple classifiers to solve a complex problem and improve the performance of the model.</a:t>
            </a:r>
            <a:endParaRPr lang="en-IN" dirty="0"/>
          </a:p>
        </p:txBody>
      </p:sp>
      <p:pic>
        <p:nvPicPr>
          <p:cNvPr id="7" name="Picture 6">
            <a:extLst>
              <a:ext uri="{FF2B5EF4-FFF2-40B4-BE49-F238E27FC236}">
                <a16:creationId xmlns:a16="http://schemas.microsoft.com/office/drawing/2014/main" id="{489EF7D6-E6DA-5D51-DBC1-92FE4729462B}"/>
              </a:ext>
            </a:extLst>
          </p:cNvPr>
          <p:cNvPicPr>
            <a:picLocks noChangeAspect="1"/>
          </p:cNvPicPr>
          <p:nvPr/>
        </p:nvPicPr>
        <p:blipFill>
          <a:blip r:embed="rId4"/>
          <a:stretch>
            <a:fillRect/>
          </a:stretch>
        </p:blipFill>
        <p:spPr>
          <a:xfrm>
            <a:off x="2483224" y="3416721"/>
            <a:ext cx="7611035" cy="3159103"/>
          </a:xfrm>
          <a:prstGeom prst="rect">
            <a:avLst/>
          </a:prstGeom>
        </p:spPr>
      </p:pic>
    </p:spTree>
    <p:extLst>
      <p:ext uri="{BB962C8B-B14F-4D97-AF65-F5344CB8AC3E}">
        <p14:creationId xmlns:p14="http://schemas.microsoft.com/office/powerpoint/2010/main" val="157389079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8484-5209-20E2-2F4F-285D1EC0371D}"/>
              </a:ext>
            </a:extLst>
          </p:cNvPr>
          <p:cNvSpPr>
            <a:spLocks noGrp="1"/>
          </p:cNvSpPr>
          <p:nvPr>
            <p:ph type="title"/>
          </p:nvPr>
        </p:nvSpPr>
        <p:spPr/>
        <p:txBody>
          <a:bodyPr/>
          <a:lstStyle/>
          <a:p>
            <a:pPr algn="ctr"/>
            <a:r>
              <a:rPr lang="en-US" sz="3600" dirty="0">
                <a:ln w="0"/>
                <a:solidFill>
                  <a:schemeClr val="accent1"/>
                </a:solidFill>
                <a:effectLst>
                  <a:outerShdw blurRad="38100" dist="25400" dir="5400000" algn="ctr" rotWithShape="0">
                    <a:srgbClr val="6E747A">
                      <a:alpha val="43000"/>
                    </a:srgbClr>
                  </a:outerShdw>
                </a:effectLst>
              </a:rPr>
              <a:t>Distribution of Data</a:t>
            </a:r>
            <a:endParaRPr lang="en-IN" sz="3600" dirty="0">
              <a:ln w="0"/>
              <a:solidFill>
                <a:schemeClr val="accent1"/>
              </a:solidFill>
              <a:effectLst>
                <a:outerShdw blurRad="38100" dist="25400" dir="5400000" algn="ctr" rotWithShape="0">
                  <a:srgbClr val="6E747A">
                    <a:alpha val="43000"/>
                  </a:srgbClr>
                </a:outerShdw>
              </a:effectLst>
            </a:endParaRPr>
          </a:p>
        </p:txBody>
      </p:sp>
      <p:pic>
        <p:nvPicPr>
          <p:cNvPr id="9" name="Content Placeholder 8">
            <a:extLst>
              <a:ext uri="{FF2B5EF4-FFF2-40B4-BE49-F238E27FC236}">
                <a16:creationId xmlns:a16="http://schemas.microsoft.com/office/drawing/2014/main" id="{A52FBAAD-89A6-D671-71E0-010E8F649D75}"/>
              </a:ext>
            </a:extLst>
          </p:cNvPr>
          <p:cNvPicPr>
            <a:picLocks noGrp="1" noChangeAspect="1"/>
          </p:cNvPicPr>
          <p:nvPr>
            <p:ph idx="1"/>
          </p:nvPr>
        </p:nvPicPr>
        <p:blipFill>
          <a:blip r:embed="rId2"/>
          <a:stretch>
            <a:fillRect/>
          </a:stretch>
        </p:blipFill>
        <p:spPr>
          <a:xfrm>
            <a:off x="5057328" y="1883839"/>
            <a:ext cx="6036572" cy="3859307"/>
          </a:xfrm>
        </p:spPr>
      </p:pic>
      <p:sp>
        <p:nvSpPr>
          <p:cNvPr id="4" name="Text Placeholder 3">
            <a:extLst>
              <a:ext uri="{FF2B5EF4-FFF2-40B4-BE49-F238E27FC236}">
                <a16:creationId xmlns:a16="http://schemas.microsoft.com/office/drawing/2014/main" id="{C724468F-FFEB-D116-06DA-6197E24310D9}"/>
              </a:ext>
            </a:extLst>
          </p:cNvPr>
          <p:cNvSpPr>
            <a:spLocks noGrp="1"/>
          </p:cNvSpPr>
          <p:nvPr>
            <p:ph type="body" sz="half" idx="2"/>
          </p:nvPr>
        </p:nvSpPr>
        <p:spPr>
          <a:xfrm>
            <a:off x="550863" y="1534160"/>
            <a:ext cx="3565525" cy="4558665"/>
          </a:xfrm>
        </p:spPr>
        <p:txBody>
          <a:bodyPr/>
          <a:lstStyle/>
          <a:p>
            <a:pPr marL="285750" indent="-285750">
              <a:buFont typeface="Courier New" panose="02070309020205020404" pitchFamily="49" charset="0"/>
              <a:buChar char="o"/>
            </a:pPr>
            <a:r>
              <a:rPr lang="en-US" dirty="0">
                <a:solidFill>
                  <a:schemeClr val="tx1"/>
                </a:solidFill>
              </a:rPr>
              <a:t>We are having </a:t>
            </a:r>
            <a:r>
              <a:rPr lang="en-IN" b="0" i="0" dirty="0">
                <a:solidFill>
                  <a:schemeClr val="tx1"/>
                </a:solidFill>
                <a:effectLst/>
                <a:latin typeface="Consolas" panose="020B0609020204030204" pitchFamily="49" charset="0"/>
              </a:rPr>
              <a:t>284807 Credit Card Transactions.</a:t>
            </a:r>
          </a:p>
          <a:p>
            <a:pPr marL="285750" indent="-285750">
              <a:buFont typeface="Courier New" panose="02070309020205020404" pitchFamily="49" charset="0"/>
              <a:buChar char="o"/>
            </a:pPr>
            <a:r>
              <a:rPr lang="en-IN" dirty="0">
                <a:solidFill>
                  <a:schemeClr val="tx1"/>
                </a:solidFill>
                <a:latin typeface="Consolas" panose="020B0609020204030204" pitchFamily="49" charset="0"/>
              </a:rPr>
              <a:t>It is important to divide the data into Legitimate and Fraudulent Data.</a:t>
            </a:r>
          </a:p>
          <a:p>
            <a:pPr marL="285750" indent="-285750">
              <a:buFont typeface="Courier New" panose="02070309020205020404" pitchFamily="49" charset="0"/>
              <a:buChar char="o"/>
            </a:pPr>
            <a:r>
              <a:rPr lang="en-IN" dirty="0">
                <a:solidFill>
                  <a:schemeClr val="tx1"/>
                </a:solidFill>
                <a:latin typeface="Consolas" panose="020B0609020204030204" pitchFamily="49" charset="0"/>
              </a:rPr>
              <a:t>Legitimate – 284315, Fraudulent - 492</a:t>
            </a:r>
            <a:endParaRPr lang="en-IN" dirty="0">
              <a:solidFill>
                <a:schemeClr val="tx1"/>
              </a:solidFill>
            </a:endParaRPr>
          </a:p>
        </p:txBody>
      </p:sp>
      <p:sp>
        <p:nvSpPr>
          <p:cNvPr id="7" name="Slide Number Placeholder 6">
            <a:extLst>
              <a:ext uri="{FF2B5EF4-FFF2-40B4-BE49-F238E27FC236}">
                <a16:creationId xmlns:a16="http://schemas.microsoft.com/office/drawing/2014/main" id="{C377D17D-F0F4-CABE-8F96-D221EC793699}"/>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495142870"/>
      </p:ext>
    </p:extLst>
  </p:cSld>
  <p:clrMapOvr>
    <a:masterClrMapping/>
  </p:clrMapOvr>
  <p:transition spd="slow">
    <p:wipe/>
  </p:transition>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462</TotalTime>
  <Words>603</Words>
  <Application>Microsoft Office PowerPoint</Application>
  <PresentationFormat>Widescreen</PresentationFormat>
  <Paragraphs>84</Paragraphs>
  <Slides>12</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Bookman Old Style</vt:lpstr>
      <vt:lpstr>Calibri</vt:lpstr>
      <vt:lpstr>Consolas</vt:lpstr>
      <vt:lpstr>Courier New</vt:lpstr>
      <vt:lpstr>Freestyle Script</vt:lpstr>
      <vt:lpstr>Gill Sans MT</vt:lpstr>
      <vt:lpstr>Nunito</vt:lpstr>
      <vt:lpstr>Roboto</vt:lpstr>
      <vt:lpstr>Symbol</vt:lpstr>
      <vt:lpstr>Walbaum Display</vt:lpstr>
      <vt:lpstr>Wingdings</vt:lpstr>
      <vt:lpstr>3DFloatVTI</vt:lpstr>
      <vt:lpstr>Credit Card Fraud Detection</vt:lpstr>
      <vt:lpstr>PROBLEM STATEMENT</vt:lpstr>
      <vt:lpstr>TIMELINE</vt:lpstr>
      <vt:lpstr>CHALLENGES FACED</vt:lpstr>
      <vt:lpstr>INTRODUCTION</vt:lpstr>
      <vt:lpstr>Logistic Regression</vt:lpstr>
      <vt:lpstr>Decision Tree Classifier</vt:lpstr>
      <vt:lpstr>Random Forest Classifier</vt:lpstr>
      <vt:lpstr>Distribution of Data</vt:lpstr>
      <vt:lpstr>Evaluation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Debabrata Mohanty</dc:creator>
  <cp:lastModifiedBy>Debabrata Mohanty</cp:lastModifiedBy>
  <cp:revision>7</cp:revision>
  <dcterms:created xsi:type="dcterms:W3CDTF">2023-06-03T05:32:37Z</dcterms:created>
  <dcterms:modified xsi:type="dcterms:W3CDTF">2023-06-08T06:53:21Z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