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98" r:id="rId5"/>
    <p:sldId id="299" r:id="rId6"/>
    <p:sldId id="330" r:id="rId7"/>
    <p:sldId id="320" r:id="rId8"/>
    <p:sldId id="307" r:id="rId9"/>
    <p:sldId id="331" r:id="rId10"/>
    <p:sldId id="332" r:id="rId11"/>
    <p:sldId id="333" r:id="rId12"/>
    <p:sldId id="317" r:id="rId13"/>
    <p:sldId id="334" r:id="rId14"/>
    <p:sldId id="322" r:id="rId15"/>
    <p:sldId id="277" r:id="rId16"/>
    <p:sldId id="260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6433" autoAdjust="0"/>
  </p:normalViewPr>
  <p:slideViewPr>
    <p:cSldViewPr>
      <p:cViewPr varScale="1">
        <p:scale>
          <a:sx n="85" d="100"/>
          <a:sy n="85" d="100"/>
        </p:scale>
        <p:origin x="165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2453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DBF2B-6AC3-4288-ACB4-939F1016807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FE7D2-D883-4947-9F2D-1DCD482F31C4}">
      <dgm:prSet phldrT="[Text]" custT="1"/>
      <dgm:spPr>
        <a:solidFill>
          <a:srgbClr val="3333B2"/>
        </a:solidFill>
      </dgm:spPr>
      <dgm:t>
        <a:bodyPr/>
        <a:lstStyle/>
        <a:p>
          <a:r>
            <a:rPr lang="en-US" sz="2000" dirty="0" smtClean="0"/>
            <a:t>Automated ships and Reinforcement learning</a:t>
          </a:r>
          <a:endParaRPr lang="en-US" sz="2000" dirty="0"/>
        </a:p>
      </dgm:t>
    </dgm:pt>
    <dgm:pt modelId="{2A89F270-CCDB-4489-B171-073AABB70AA8}" type="parTrans" cxnId="{63E80DDD-CAB0-47B5-B455-B3042D423147}">
      <dgm:prSet/>
      <dgm:spPr/>
      <dgm:t>
        <a:bodyPr/>
        <a:lstStyle/>
        <a:p>
          <a:endParaRPr lang="en-US"/>
        </a:p>
      </dgm:t>
    </dgm:pt>
    <dgm:pt modelId="{57612E8C-000A-4531-9FFC-CAD5C59131F1}" type="sibTrans" cxnId="{63E80DDD-CAB0-47B5-B455-B3042D423147}">
      <dgm:prSet/>
      <dgm:spPr>
        <a:solidFill>
          <a:srgbClr val="D0D8E8"/>
        </a:solidFill>
      </dgm:spPr>
      <dgm:t>
        <a:bodyPr/>
        <a:lstStyle/>
        <a:p>
          <a:endParaRPr lang="en-US" dirty="0"/>
        </a:p>
      </dgm:t>
    </dgm:pt>
    <dgm:pt modelId="{576A77C1-8E5E-4C50-84E3-3C925FAD7BA8}">
      <dgm:prSet custT="1"/>
      <dgm:spPr>
        <a:solidFill>
          <a:srgbClr val="3333B2"/>
        </a:solidFill>
      </dgm:spPr>
      <dgm:t>
        <a:bodyPr/>
        <a:lstStyle/>
        <a:p>
          <a:r>
            <a:rPr lang="en-US" sz="2000" dirty="0" smtClean="0"/>
            <a:t>Fixed track weather routing problem</a:t>
          </a:r>
        </a:p>
      </dgm:t>
    </dgm:pt>
    <dgm:pt modelId="{1CC5F027-2AFB-4C73-8018-DCC8D6C6ABA8}" type="sibTrans" cxnId="{3259F41E-651B-463F-9114-F008625157C4}">
      <dgm:prSet/>
      <dgm:spPr>
        <a:solidFill>
          <a:srgbClr val="D0D8E8"/>
        </a:solidFill>
      </dgm:spPr>
      <dgm:t>
        <a:bodyPr/>
        <a:lstStyle/>
        <a:p>
          <a:endParaRPr lang="en-US" dirty="0"/>
        </a:p>
      </dgm:t>
    </dgm:pt>
    <dgm:pt modelId="{61EDA11C-37D7-4FCA-9F24-6083A30C97C2}" type="parTrans" cxnId="{3259F41E-651B-463F-9114-F008625157C4}">
      <dgm:prSet/>
      <dgm:spPr/>
      <dgm:t>
        <a:bodyPr/>
        <a:lstStyle/>
        <a:p>
          <a:endParaRPr lang="en-US"/>
        </a:p>
      </dgm:t>
    </dgm:pt>
    <dgm:pt modelId="{1960C620-81D6-4662-975A-6C0DCEE4BB5A}">
      <dgm:prSet custT="1"/>
      <dgm:spPr>
        <a:solidFill>
          <a:srgbClr val="3333B2"/>
        </a:solidFill>
      </dgm:spPr>
      <dgm:t>
        <a:bodyPr/>
        <a:lstStyle/>
        <a:p>
          <a:r>
            <a:rPr lang="en-US" sz="2000" dirty="0" smtClean="0"/>
            <a:t>Solution and experimental analysis</a:t>
          </a:r>
        </a:p>
      </dgm:t>
    </dgm:pt>
    <dgm:pt modelId="{C996BCCE-1B91-42BE-B962-C7D9784E8A56}" type="sibTrans" cxnId="{96753129-DAE6-4444-ADE4-A366A74DB2A0}">
      <dgm:prSet/>
      <dgm:spPr>
        <a:solidFill>
          <a:srgbClr val="D0D8E8"/>
        </a:solidFill>
      </dgm:spPr>
      <dgm:t>
        <a:bodyPr/>
        <a:lstStyle/>
        <a:p>
          <a:endParaRPr lang="en-US" dirty="0"/>
        </a:p>
      </dgm:t>
    </dgm:pt>
    <dgm:pt modelId="{85FF9489-8C41-4F77-A3C6-923C115C1308}" type="parTrans" cxnId="{96753129-DAE6-4444-ADE4-A366A74DB2A0}">
      <dgm:prSet/>
      <dgm:spPr/>
      <dgm:t>
        <a:bodyPr/>
        <a:lstStyle/>
        <a:p>
          <a:endParaRPr lang="en-US"/>
        </a:p>
      </dgm:t>
    </dgm:pt>
    <dgm:pt modelId="{1BF74A57-273A-422F-8AF8-023B4C35FA09}" type="pres">
      <dgm:prSet presAssocID="{73BDBF2B-6AC3-4288-ACB4-939F1016807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4266B4-77E6-4206-9BBA-41B475B443A5}" type="pres">
      <dgm:prSet presAssocID="{73BDBF2B-6AC3-4288-ACB4-939F1016807E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D685C03F-DF47-4BC2-981A-14859F3428F8}" type="pres">
      <dgm:prSet presAssocID="{73BDBF2B-6AC3-4288-ACB4-939F1016807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E38A1-164D-4DB2-AED2-70B971C04CC5}" type="pres">
      <dgm:prSet presAssocID="{73BDBF2B-6AC3-4288-ACB4-939F1016807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5FD0E-D002-4A2B-86A3-F10CA640BC84}" type="pres">
      <dgm:prSet presAssocID="{73BDBF2B-6AC3-4288-ACB4-939F1016807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30073-6355-46CB-B379-7A0476850616}" type="pres">
      <dgm:prSet presAssocID="{73BDBF2B-6AC3-4288-ACB4-939F1016807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C8A31-50C0-4F9D-A79A-B7BDE87A4CB7}" type="pres">
      <dgm:prSet presAssocID="{73BDBF2B-6AC3-4288-ACB4-939F1016807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58634-3F9C-4A24-83FC-1D8A2A4DC10D}" type="pres">
      <dgm:prSet presAssocID="{73BDBF2B-6AC3-4288-ACB4-939F1016807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5D150-A25F-4F98-BB17-43AE2769B860}" type="pres">
      <dgm:prSet presAssocID="{73BDBF2B-6AC3-4288-ACB4-939F1016807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75466-FB7F-4B58-A844-6B0C12AC117C}" type="pres">
      <dgm:prSet presAssocID="{73BDBF2B-6AC3-4288-ACB4-939F1016807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43627-8C66-427D-886D-89C0DD1271A3}" type="presOf" srcId="{1960C620-81D6-4662-975A-6C0DCEE4BB5A}" destId="{0C875466-FB7F-4B58-A844-6B0C12AC117C}" srcOrd="1" destOrd="0" presId="urn:microsoft.com/office/officeart/2005/8/layout/vProcess5"/>
    <dgm:cxn modelId="{3259F41E-651B-463F-9114-F008625157C4}" srcId="{73BDBF2B-6AC3-4288-ACB4-939F1016807E}" destId="{576A77C1-8E5E-4C50-84E3-3C925FAD7BA8}" srcOrd="1" destOrd="0" parTransId="{61EDA11C-37D7-4FCA-9F24-6083A30C97C2}" sibTransId="{1CC5F027-2AFB-4C73-8018-DCC8D6C6ABA8}"/>
    <dgm:cxn modelId="{8E4C9924-3F19-4020-9DE3-55907AF3133B}" type="presOf" srcId="{57612E8C-000A-4531-9FFC-CAD5C59131F1}" destId="{70530073-6355-46CB-B379-7A0476850616}" srcOrd="0" destOrd="0" presId="urn:microsoft.com/office/officeart/2005/8/layout/vProcess5"/>
    <dgm:cxn modelId="{025250FF-A3C0-4D7F-8FE9-9C3B330A0518}" type="presOf" srcId="{576A77C1-8E5E-4C50-84E3-3C925FAD7BA8}" destId="{A8EE38A1-164D-4DB2-AED2-70B971C04CC5}" srcOrd="0" destOrd="0" presId="urn:microsoft.com/office/officeart/2005/8/layout/vProcess5"/>
    <dgm:cxn modelId="{EF36DFBE-2859-4CDB-A066-AB6C05D830C8}" type="presOf" srcId="{576A77C1-8E5E-4C50-84E3-3C925FAD7BA8}" destId="{CF25D150-A25F-4F98-BB17-43AE2769B860}" srcOrd="1" destOrd="0" presId="urn:microsoft.com/office/officeart/2005/8/layout/vProcess5"/>
    <dgm:cxn modelId="{F53BBABC-E3E3-443F-9132-D649B3F151B0}" type="presOf" srcId="{6F3FE7D2-D883-4947-9F2D-1DCD482F31C4}" destId="{D685C03F-DF47-4BC2-981A-14859F3428F8}" srcOrd="0" destOrd="0" presId="urn:microsoft.com/office/officeart/2005/8/layout/vProcess5"/>
    <dgm:cxn modelId="{96753129-DAE6-4444-ADE4-A366A74DB2A0}" srcId="{73BDBF2B-6AC3-4288-ACB4-939F1016807E}" destId="{1960C620-81D6-4662-975A-6C0DCEE4BB5A}" srcOrd="2" destOrd="0" parTransId="{85FF9489-8C41-4F77-A3C6-923C115C1308}" sibTransId="{C996BCCE-1B91-42BE-B962-C7D9784E8A56}"/>
    <dgm:cxn modelId="{1D2B8CC5-4278-4D87-BF71-81F002EE5961}" type="presOf" srcId="{1CC5F027-2AFB-4C73-8018-DCC8D6C6ABA8}" destId="{91DC8A31-50C0-4F9D-A79A-B7BDE87A4CB7}" srcOrd="0" destOrd="0" presId="urn:microsoft.com/office/officeart/2005/8/layout/vProcess5"/>
    <dgm:cxn modelId="{63E80DDD-CAB0-47B5-B455-B3042D423147}" srcId="{73BDBF2B-6AC3-4288-ACB4-939F1016807E}" destId="{6F3FE7D2-D883-4947-9F2D-1DCD482F31C4}" srcOrd="0" destOrd="0" parTransId="{2A89F270-CCDB-4489-B171-073AABB70AA8}" sibTransId="{57612E8C-000A-4531-9FFC-CAD5C59131F1}"/>
    <dgm:cxn modelId="{80AF52D9-863B-4C3A-AFD0-25EEFDF86C5C}" type="presOf" srcId="{73BDBF2B-6AC3-4288-ACB4-939F1016807E}" destId="{1BF74A57-273A-422F-8AF8-023B4C35FA09}" srcOrd="0" destOrd="0" presId="urn:microsoft.com/office/officeart/2005/8/layout/vProcess5"/>
    <dgm:cxn modelId="{E21C1F50-A721-4B59-B384-1C4E4AC87C17}" type="presOf" srcId="{1960C620-81D6-4662-975A-6C0DCEE4BB5A}" destId="{8345FD0E-D002-4A2B-86A3-F10CA640BC84}" srcOrd="0" destOrd="0" presId="urn:microsoft.com/office/officeart/2005/8/layout/vProcess5"/>
    <dgm:cxn modelId="{B7046A44-FEED-453C-B11A-3A3F8B5D2CAE}" type="presOf" srcId="{6F3FE7D2-D883-4947-9F2D-1DCD482F31C4}" destId="{E3258634-3F9C-4A24-83FC-1D8A2A4DC10D}" srcOrd="1" destOrd="0" presId="urn:microsoft.com/office/officeart/2005/8/layout/vProcess5"/>
    <dgm:cxn modelId="{9F8859B0-16D1-44FD-BB07-3C80388EF323}" type="presParOf" srcId="{1BF74A57-273A-422F-8AF8-023B4C35FA09}" destId="{964266B4-77E6-4206-9BBA-41B475B443A5}" srcOrd="0" destOrd="0" presId="urn:microsoft.com/office/officeart/2005/8/layout/vProcess5"/>
    <dgm:cxn modelId="{067DF396-3A90-4C3D-933C-F8BCAB64EBA6}" type="presParOf" srcId="{1BF74A57-273A-422F-8AF8-023B4C35FA09}" destId="{D685C03F-DF47-4BC2-981A-14859F3428F8}" srcOrd="1" destOrd="0" presId="urn:microsoft.com/office/officeart/2005/8/layout/vProcess5"/>
    <dgm:cxn modelId="{4F0FE9A9-1824-4FE2-9047-A2B9F62F8C47}" type="presParOf" srcId="{1BF74A57-273A-422F-8AF8-023B4C35FA09}" destId="{A8EE38A1-164D-4DB2-AED2-70B971C04CC5}" srcOrd="2" destOrd="0" presId="urn:microsoft.com/office/officeart/2005/8/layout/vProcess5"/>
    <dgm:cxn modelId="{AFE908F1-F5FF-49DC-A66A-2DE7E5E56CB6}" type="presParOf" srcId="{1BF74A57-273A-422F-8AF8-023B4C35FA09}" destId="{8345FD0E-D002-4A2B-86A3-F10CA640BC84}" srcOrd="3" destOrd="0" presId="urn:microsoft.com/office/officeart/2005/8/layout/vProcess5"/>
    <dgm:cxn modelId="{3E720A7D-9FD6-4DE1-978E-E4964C386D61}" type="presParOf" srcId="{1BF74A57-273A-422F-8AF8-023B4C35FA09}" destId="{70530073-6355-46CB-B379-7A0476850616}" srcOrd="4" destOrd="0" presId="urn:microsoft.com/office/officeart/2005/8/layout/vProcess5"/>
    <dgm:cxn modelId="{FE6F8536-C17C-46AB-BDFE-C0343885AC58}" type="presParOf" srcId="{1BF74A57-273A-422F-8AF8-023B4C35FA09}" destId="{91DC8A31-50C0-4F9D-A79A-B7BDE87A4CB7}" srcOrd="5" destOrd="0" presId="urn:microsoft.com/office/officeart/2005/8/layout/vProcess5"/>
    <dgm:cxn modelId="{05320FE4-389D-48C0-8398-F76A54A02405}" type="presParOf" srcId="{1BF74A57-273A-422F-8AF8-023B4C35FA09}" destId="{E3258634-3F9C-4A24-83FC-1D8A2A4DC10D}" srcOrd="6" destOrd="0" presId="urn:microsoft.com/office/officeart/2005/8/layout/vProcess5"/>
    <dgm:cxn modelId="{6B12A496-F199-4602-B013-1725F5240598}" type="presParOf" srcId="{1BF74A57-273A-422F-8AF8-023B4C35FA09}" destId="{CF25D150-A25F-4F98-BB17-43AE2769B860}" srcOrd="7" destOrd="0" presId="urn:microsoft.com/office/officeart/2005/8/layout/vProcess5"/>
    <dgm:cxn modelId="{E823E4D4-C11B-4163-9984-2592E0E26F1E}" type="presParOf" srcId="{1BF74A57-273A-422F-8AF8-023B4C35FA09}" destId="{0C875466-FB7F-4B58-A844-6B0C12AC11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SVSO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8321D-95D6-40E6-8ABE-7E323D37E61D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Debabrota Basu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AC48-15CE-4E91-90E9-FCBFF247F7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40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Cost-Model Oblivious Database Tuning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422B3A-3B1C-45D8-87E7-0A8C4858BB50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Debabrota Basu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DBD3615-6453-42DA-9015-A0D31F29779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04382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D3615-6453-42DA-9015-A0D31F297796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4FBDB87-463F-4D93-8B56-10E669DC51D4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Debabrota Basu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Cost-Model Oblivious Database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3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Cost-Model Oblivious Database Tuning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595A254-3B89-4878-AD84-06831C1E1DAE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Debabrota Basu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DBD3615-6453-42DA-9015-A0D31F297796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16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Debabrota Basu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9050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886200"/>
            <a:ext cx="6400800" cy="533400"/>
          </a:xfr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Debabrota Basu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School of Computing, National University of Singapore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BF88FE-0F36-4D0D-8BE3-EB857DB33639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Lian Cheng and Megh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8E1AE0-7765-4372-A75D-C8883EB080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182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B6C89-9BA1-4B63-A0AC-AFDD1EEB444E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01A3-2A11-4E37-BAC8-F882F8C04C1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12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5AD07-BAA7-4A87-B317-1A1C1560D3E1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DF54A-2710-4B78-85F6-0A8C65F1A02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755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79F72-DB65-44FE-9929-99E6A4837208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6046F-FF17-46D3-928D-7E76F76203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203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0584-8004-4ECB-B090-4FE225FF350D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25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91C5-1AB6-4E48-8F39-4858B23BD824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0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9CE1-5393-4198-818A-276F8F9079DE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3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F9FF-C01D-4879-8A3D-254751EC6DE0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35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8DAA-86F7-40EF-A573-1E35FAF6362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5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21EE-E078-4A05-B969-10D1D2F97789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5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CE36-E178-4575-B241-F2C8D71730BC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1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537A63-DB32-429F-8581-31293CC661AA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Lian Cheng and Megh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74F2-EA01-4A68-A6C3-FFBF7019158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27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B423-BFE7-45AB-B707-A3951F360CB7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1743-9A52-4A46-8868-D21CDE5F2F53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4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FA7B-1A4C-4C2D-8320-8B85EB90BE9A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1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4658-69F8-4689-B9C8-1B036F1EF20B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9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Debabrota Basu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F635A7-887F-4893-86CF-1A6973D1660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21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19FD0-F17F-4C00-9506-7A39907E509E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489D9-DED2-445F-A7FB-60782DAAFAF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Debabrota Basu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63D29E-63AD-4AB9-9FC2-FAC82EE9F0E8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39B808-8558-427E-A6CA-EC1A924946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72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Debabrota Basu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DED6D7-FFD4-4D74-B392-B30FF58DD407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CB79C1-CE58-4151-9A3B-DE2AEFF209D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062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Debabrota Basu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940D53-AD70-4EB2-9077-7A85F8AA55EB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B98704-0CEC-451D-81CD-BC1BCD35A4E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228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1E269BB-502A-41D3-8D00-E1370CA716CF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323220-FC48-4D08-884F-B595648E5D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796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DF828-5CAD-4C13-AA04-E58234B16E7E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BFBB9-E0C8-4F9D-9679-F082FE75703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194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A219D78-682E-4057-BAFD-7749B906B256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Lian Cheng and Megh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6E674F2-EA01-4A68-A6C3-FFBF7019158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4" r:id="rId2"/>
    <p:sldLayoutId id="2147483689" r:id="rId3"/>
    <p:sldLayoutId id="2147483683" r:id="rId4"/>
    <p:sldLayoutId id="2147483690" r:id="rId5"/>
    <p:sldLayoutId id="2147483691" r:id="rId6"/>
    <p:sldLayoutId id="2147483692" r:id="rId7"/>
    <p:sldLayoutId id="2147483693" r:id="rId8"/>
    <p:sldLayoutId id="2147483684" r:id="rId9"/>
    <p:sldLayoutId id="2147483685" r:id="rId10"/>
    <p:sldLayoutId id="2147483686" r:id="rId11"/>
    <p:sldLayoutId id="214748368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D1F3-8DA3-4E1F-BB88-318E663814B4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BB66-30D8-4F38-92CC-44AE4F49E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2.wmf"/><Relationship Id="rId12" Type="http://schemas.openxmlformats.org/officeDocument/2006/relationships/image" Target="../media/image19.jp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4.wmf"/><Relationship Id="rId5" Type="http://schemas.openxmlformats.org/officeDocument/2006/relationships/image" Target="../media/image18.png"/><Relationship Id="rId15" Type="http://schemas.openxmlformats.org/officeDocument/2006/relationships/oleObject" Target="../embeddings/oleObject4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7.jpg"/><Relationship Id="rId9" Type="http://schemas.openxmlformats.org/officeDocument/2006/relationships/image" Target="../media/image13.wmf"/><Relationship Id="rId1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Sequential Vessel Speed </a:t>
            </a:r>
            <a:r>
              <a:rPr lang="en-US" sz="3800" dirty="0" smtClean="0"/>
              <a:t>Optimization</a:t>
            </a: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/>
              <a:t>under Dynamic Weather Conditions</a:t>
            </a:r>
            <a:endParaRPr lang="en-US" altLang="en-US" sz="3800" dirty="0" smtClean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71563" y="3657600"/>
            <a:ext cx="6929437" cy="533400"/>
          </a:xfrm>
        </p:spPr>
        <p:txBody>
          <a:bodyPr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Debabrota Basu</a:t>
            </a:r>
            <a:r>
              <a:rPr lang="en-US" sz="1600" baseline="30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, Giulia </a:t>
            </a:r>
            <a:r>
              <a:rPr lang="en-US" sz="1600" dirty="0" smtClean="0">
                <a:solidFill>
                  <a:schemeClr val="tx1"/>
                </a:solidFill>
              </a:rPr>
              <a:t>Pedrielli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Weidong </a:t>
            </a:r>
            <a:r>
              <a:rPr lang="en-US" sz="1600" dirty="0" smtClean="0">
                <a:solidFill>
                  <a:schemeClr val="tx1"/>
                </a:solidFill>
              </a:rPr>
              <a:t>Chen</a:t>
            </a:r>
            <a:r>
              <a:rPr lang="en-US" sz="1600" baseline="30000" dirty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  <a:endParaRPr lang="en-US" sz="1600" baseline="300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Szu Hui </a:t>
            </a:r>
            <a:r>
              <a:rPr lang="en-US" sz="1600" dirty="0" smtClean="0">
                <a:solidFill>
                  <a:schemeClr val="tx1"/>
                </a:solidFill>
              </a:rPr>
              <a:t>Ng</a:t>
            </a:r>
            <a:r>
              <a:rPr lang="en-US" sz="1600" baseline="30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Loo Hay </a:t>
            </a:r>
            <a:r>
              <a:rPr lang="en-US" sz="1600" dirty="0" smtClean="0">
                <a:solidFill>
                  <a:schemeClr val="tx1"/>
                </a:solidFill>
              </a:rPr>
              <a:t>Lee</a:t>
            </a:r>
            <a:r>
              <a:rPr lang="en-US" sz="1600" baseline="30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, Stéphane Bressan</a:t>
            </a:r>
            <a:r>
              <a:rPr lang="en-US" sz="1600" baseline="30000" dirty="0" smtClean="0">
                <a:solidFill>
                  <a:schemeClr val="tx1"/>
                </a:solidFill>
              </a:rPr>
              <a:t>1</a:t>
            </a:r>
          </a:p>
          <a:p>
            <a:endParaRPr lang="en-US" sz="1600" baseline="30000" dirty="0" smtClean="0">
              <a:solidFill>
                <a:schemeClr val="tx1"/>
              </a:solidFill>
            </a:endParaRPr>
          </a:p>
          <a:p>
            <a:r>
              <a:rPr lang="en-US" sz="1400" baseline="30000" dirty="0" smtClean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Department </a:t>
            </a:r>
            <a:r>
              <a:rPr lang="en-US" sz="1400" dirty="0">
                <a:solidFill>
                  <a:schemeClr val="tx1"/>
                </a:solidFill>
              </a:rPr>
              <a:t>of Computer </a:t>
            </a:r>
            <a:r>
              <a:rPr lang="en-US" sz="1400" dirty="0" smtClean="0">
                <a:solidFill>
                  <a:schemeClr val="tx1"/>
                </a:solidFill>
              </a:rPr>
              <a:t>Science, School </a:t>
            </a:r>
            <a:r>
              <a:rPr lang="en-US" sz="1400" dirty="0">
                <a:solidFill>
                  <a:schemeClr val="tx1"/>
                </a:solidFill>
              </a:rPr>
              <a:t>of Computing, National University of </a:t>
            </a:r>
            <a:r>
              <a:rPr lang="en-US" sz="1400" dirty="0" smtClean="0">
                <a:solidFill>
                  <a:schemeClr val="tx1"/>
                </a:solidFill>
              </a:rPr>
              <a:t>Singapore</a:t>
            </a:r>
          </a:p>
          <a:p>
            <a:r>
              <a:rPr lang="en-US" sz="1400" baseline="30000" dirty="0" smtClean="0">
                <a:solidFill>
                  <a:schemeClr val="tx1"/>
                </a:solidFill>
              </a:rPr>
              <a:t>2</a:t>
            </a:r>
            <a:r>
              <a:rPr lang="en-US" sz="1400" dirty="0" smtClean="0">
                <a:solidFill>
                  <a:schemeClr val="tx1"/>
                </a:solidFill>
              </a:rPr>
              <a:t>School </a:t>
            </a:r>
            <a:r>
              <a:rPr lang="en-US" sz="1400" dirty="0">
                <a:solidFill>
                  <a:schemeClr val="tx1"/>
                </a:solidFill>
              </a:rPr>
              <a:t>of Computing, Informatics and Design Systems Engineering, Arizona State </a:t>
            </a:r>
            <a:r>
              <a:rPr lang="en-US" sz="1400" dirty="0" smtClean="0">
                <a:solidFill>
                  <a:schemeClr val="tx1"/>
                </a:solidFill>
              </a:rPr>
              <a:t>University</a:t>
            </a:r>
          </a:p>
          <a:p>
            <a:r>
              <a:rPr lang="en-US" sz="1400" baseline="30000" dirty="0">
                <a:solidFill>
                  <a:schemeClr val="tx1"/>
                </a:solidFill>
              </a:rPr>
              <a:t>3</a:t>
            </a:r>
            <a:r>
              <a:rPr lang="en-US" sz="1400" dirty="0" smtClean="0">
                <a:solidFill>
                  <a:schemeClr val="tx1"/>
                </a:solidFill>
              </a:rPr>
              <a:t>Department </a:t>
            </a:r>
            <a:r>
              <a:rPr lang="en-US" sz="1400" dirty="0">
                <a:solidFill>
                  <a:schemeClr val="tx1"/>
                </a:solidFill>
              </a:rPr>
              <a:t>of Industrial and Systems Engineering, National University of </a:t>
            </a:r>
            <a:r>
              <a:rPr lang="en-US" sz="1400" dirty="0" smtClean="0">
                <a:solidFill>
                  <a:schemeClr val="tx1"/>
                </a:solidFill>
              </a:rPr>
              <a:t>Singapore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F84B4D-6EBF-4DC2-A52F-EA0DF3B902A4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E1AE0-7765-4372-A75D-C8883EB08056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19573" r="11429" b="20533"/>
          <a:stretch/>
        </p:blipFill>
        <p:spPr>
          <a:xfrm>
            <a:off x="3467100" y="5334000"/>
            <a:ext cx="20574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7" t="22592" r="7944" b="21682"/>
          <a:stretch/>
        </p:blipFill>
        <p:spPr>
          <a:xfrm>
            <a:off x="685800" y="1752600"/>
            <a:ext cx="2971800" cy="2819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114800" y="1143000"/>
            <a:ext cx="4800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Discretise time and space.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 that the optimal velocity profile transforms from one space-time rectangle to the other smoothly.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 boundary values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Weierstrass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-Erdmann condition.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out the optimal profile in each cell such that each of them satisfies the derived boundary values.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600635" y="5334000"/>
            <a:ext cx="800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dynamic programming dictates: </a:t>
            </a:r>
          </a:p>
          <a:p>
            <a:pPr marL="0" indent="0" algn="ctr">
              <a:buNone/>
            </a:pPr>
            <a:r>
              <a:rPr lang="en-US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these piecewise optimal velocity profiles is the answer.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9700" y="127748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Eureka!!!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8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066800"/>
            <a:ext cx="8458200" cy="483076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ports at distance of 1000 nm and different arrival schedules.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Bunker consumption rate as a resultant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due to power generation by the engine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auxiliary engine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 is modelled by the effective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height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 direction.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violating the arrival window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time consumed outside window ×</a:t>
            </a:r>
            <a:r>
              <a:rPr lang="en-US" sz="2400" dirty="0" smtClean="0"/>
              <a:t> penalty for </a:t>
            </a:r>
            <a:r>
              <a:rPr lang="en-US" sz="2400" dirty="0"/>
              <a:t>per hour per tons of </a:t>
            </a:r>
            <a:r>
              <a:rPr lang="en-US" sz="2400" dirty="0" smtClean="0"/>
              <a:t>bunker.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Set-up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42899"/>
              </p:ext>
            </p:extLst>
          </p:nvPr>
        </p:nvGraphicFramePr>
        <p:xfrm>
          <a:off x="1055688" y="2941638"/>
          <a:ext cx="6804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3403440" imgH="228600" progId="Equation.DSMT4">
                  <p:embed/>
                </p:oleObj>
              </mc:Choice>
              <mc:Fallback>
                <p:oleObj name="Equation" r:id="rId3" imgW="340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688" y="2941638"/>
                        <a:ext cx="6804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9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set-up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8" y="1828800"/>
            <a:ext cx="4312938" cy="335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60" y="1828800"/>
            <a:ext cx="4332790" cy="3352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90800" y="1232971"/>
                <a:ext cx="3733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GB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Experimental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realization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232971"/>
                <a:ext cx="373380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8033" r="-11746" b="-185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570164" y="5283239"/>
            <a:ext cx="1625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a) Wave height</a:t>
            </a:r>
            <a:endParaRPr lang="en-GB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8446" y="5283239"/>
            <a:ext cx="185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b</a:t>
            </a:r>
            <a:r>
              <a:rPr lang="en-US" dirty="0" smtClean="0">
                <a:latin typeface="+mn-lt"/>
              </a:rPr>
              <a:t>) Wave direction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63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941" y="990600"/>
            <a:ext cx="8382000" cy="83819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Competing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initial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(IVP) induced by Euler-Lagrange equation of motion of the ship.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61723"/>
              </p:ext>
            </p:extLst>
          </p:nvPr>
        </p:nvGraphicFramePr>
        <p:xfrm>
          <a:off x="1104900" y="1958657"/>
          <a:ext cx="69342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/>
                <a:gridCol w="2286000"/>
                <a:gridCol w="2209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Computation</a:t>
                      </a:r>
                      <a:r>
                        <a:rPr lang="en-US" baseline="0" dirty="0" smtClean="0"/>
                        <a:t> time (s)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IVP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0.1071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259976" y="3124200"/>
            <a:ext cx="8646459" cy="84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is faster.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is more stable.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computation of differentials of weather with space and time in IVP is expensive and introduces error in computation.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does not need such computation and is incremental.</a:t>
            </a:r>
          </a:p>
        </p:txBody>
      </p:sp>
    </p:spTree>
    <p:extLst>
      <p:ext uri="{BB962C8B-B14F-4D97-AF65-F5344CB8AC3E}">
        <p14:creationId xmlns:p14="http://schemas.microsoft.com/office/powerpoint/2010/main" val="36337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What did we do?</a:t>
            </a:r>
            <a:endParaRPr lang="en-US" sz="2400" dirty="0"/>
          </a:p>
          <a:p>
            <a:pPr lvl="1" algn="just"/>
            <a:r>
              <a:rPr lang="en-US" sz="2000" dirty="0" smtClean="0"/>
              <a:t>We </a:t>
            </a:r>
            <a:r>
              <a:rPr lang="en-US" sz="2000" dirty="0"/>
              <a:t>model the </a:t>
            </a:r>
            <a:r>
              <a:rPr lang="en-US" sz="2000" dirty="0" smtClean="0"/>
              <a:t>fixed </a:t>
            </a:r>
            <a:r>
              <a:rPr lang="en-US" sz="2000" dirty="0"/>
              <a:t>track weather routing </a:t>
            </a:r>
            <a:r>
              <a:rPr lang="en-US" sz="2000" dirty="0" smtClean="0"/>
              <a:t>problem with known weather conditions as an optimisation problem. </a:t>
            </a:r>
          </a:p>
          <a:p>
            <a:pPr marL="0" indent="0" algn="just">
              <a:buNone/>
            </a:pPr>
            <a:endParaRPr lang="en-US" sz="2400" dirty="0"/>
          </a:p>
          <a:p>
            <a:pPr lvl="1" algn="just"/>
            <a:r>
              <a:rPr lang="en-US" sz="2000" dirty="0" smtClean="0"/>
              <a:t>We design and evaluate a dynamic programming algorithm.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 smtClean="0"/>
              <a:t>The proposed method is faster and stable than the state-of-art method.</a:t>
            </a:r>
          </a:p>
          <a:p>
            <a:pPr marL="457200" lvl="1" indent="0" algn="just">
              <a:buNone/>
            </a:pPr>
            <a:endParaRPr lang="en-US" sz="2000" dirty="0" smtClean="0"/>
          </a:p>
          <a:p>
            <a:pPr algn="just"/>
            <a:r>
              <a:rPr lang="en-US" sz="2400" dirty="0" smtClean="0"/>
              <a:t>What can be done?</a:t>
            </a:r>
          </a:p>
          <a:p>
            <a:pPr lvl="1" algn="just"/>
            <a:r>
              <a:rPr lang="en-US" sz="2000" dirty="0" smtClean="0"/>
              <a:t>Extend </a:t>
            </a:r>
            <a:r>
              <a:rPr lang="en-US" sz="2000" dirty="0"/>
              <a:t>the weather model to consider uncertainty in </a:t>
            </a:r>
            <a:r>
              <a:rPr lang="en-US" sz="2000" dirty="0" smtClean="0"/>
              <a:t>the prediction.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lvl="1" algn="just"/>
            <a:r>
              <a:rPr lang="en-US" sz="2000" dirty="0" smtClean="0"/>
              <a:t>Extend this algorithm using the dynamic tools of reinforcement leaning to solve the general question of automation.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87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83FD0B-A467-4389-9AB0-75A72E6CA84B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1828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2483C-2ACB-4CF3-A456-3B8A989187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20517032"/>
              </p:ext>
            </p:extLst>
          </p:nvPr>
        </p:nvGraphicFramePr>
        <p:xfrm>
          <a:off x="381000" y="990600"/>
          <a:ext cx="8458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9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 of automation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5" y="958011"/>
            <a:ext cx="4549032" cy="29281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3" y="958011"/>
            <a:ext cx="3842832" cy="30791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41" y="2998939"/>
            <a:ext cx="5283518" cy="31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waters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5591599" cy="1774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236" y="2403160"/>
            <a:ext cx="6265164" cy="83367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85800" y="3505200"/>
            <a:ext cx="8012316" cy="2457859"/>
            <a:chOff x="685800" y="3355234"/>
            <a:chExt cx="8012316" cy="2457859"/>
          </a:xfrm>
        </p:grpSpPr>
        <p:grpSp>
          <p:nvGrpSpPr>
            <p:cNvPr id="13" name="Group 12"/>
            <p:cNvGrpSpPr/>
            <p:nvPr/>
          </p:nvGrpSpPr>
          <p:grpSpPr>
            <a:xfrm>
              <a:off x="685800" y="3355234"/>
              <a:ext cx="8012316" cy="2130320"/>
              <a:chOff x="609600" y="4191000"/>
              <a:chExt cx="8012316" cy="213032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4191000"/>
                <a:ext cx="3441848" cy="213032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1448" y="4191000"/>
                <a:ext cx="4570468" cy="2130320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828800" y="5505316"/>
              <a:ext cx="135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a) Rolls-Royce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0032" y="5505316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) Fjord1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1673" y="6038303"/>
            <a:ext cx="797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://spectrum.ieee.org/transportation/marine/forget-autonomous-cars-autonomous-ships-are-almost-here</a:t>
            </a:r>
          </a:p>
        </p:txBody>
      </p:sp>
    </p:spTree>
    <p:extLst>
      <p:ext uri="{BB962C8B-B14F-4D97-AF65-F5344CB8AC3E}">
        <p14:creationId xmlns:p14="http://schemas.microsoft.com/office/powerpoint/2010/main" val="31992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Debabrota Basu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8" name="Cloud 7"/>
          <p:cNvSpPr/>
          <p:nvPr/>
        </p:nvSpPr>
        <p:spPr>
          <a:xfrm>
            <a:off x="3043518" y="231493"/>
            <a:ext cx="3238500" cy="2008094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How to automate for varying weather and extreme events?</a:t>
            </a:r>
            <a:endParaRPr lang="en-US" sz="1700" dirty="0"/>
          </a:p>
        </p:txBody>
      </p:sp>
      <p:sp>
        <p:nvSpPr>
          <p:cNvPr id="12" name="Cloud 11"/>
          <p:cNvSpPr/>
          <p:nvPr/>
        </p:nvSpPr>
        <p:spPr>
          <a:xfrm>
            <a:off x="533400" y="2378915"/>
            <a:ext cx="3238500" cy="200809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How to predict the changes?</a:t>
            </a:r>
            <a:endParaRPr lang="en-US" sz="1700" dirty="0"/>
          </a:p>
        </p:txBody>
      </p:sp>
      <p:sp>
        <p:nvSpPr>
          <p:cNvPr id="13" name="Cloud 12"/>
          <p:cNvSpPr/>
          <p:nvPr/>
        </p:nvSpPr>
        <p:spPr>
          <a:xfrm>
            <a:off x="5403476" y="2285625"/>
            <a:ext cx="3238500" cy="200809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How to adapt with the changes?</a:t>
            </a:r>
            <a:endParaRPr lang="en-US" sz="1700" dirty="0"/>
          </a:p>
        </p:txBody>
      </p:sp>
      <p:sp>
        <p:nvSpPr>
          <p:cNvPr id="14" name="Cloud 13"/>
          <p:cNvSpPr/>
          <p:nvPr/>
        </p:nvSpPr>
        <p:spPr>
          <a:xfrm>
            <a:off x="3291168" y="4551338"/>
            <a:ext cx="2743200" cy="176133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Reinforcement Learning</a:t>
            </a:r>
            <a:endParaRPr lang="en-US" sz="17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00668" y="1877883"/>
            <a:ext cx="381000" cy="519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3368" y="1935770"/>
            <a:ext cx="395568" cy="56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91200" y="4176856"/>
            <a:ext cx="433668" cy="6321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12995" y="4098121"/>
            <a:ext cx="620805" cy="7024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Learning?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83820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is about an agent learning from its environment through interactions.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5" y="2075329"/>
            <a:ext cx="6928057" cy="278130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 bwMode="auto">
          <a:xfrm>
            <a:off x="1071563" y="5426075"/>
            <a:ext cx="70852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einforcement learning is like the “new kid in town”!!!</a:t>
            </a:r>
            <a:endParaRPr lang="en-US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28" name="Cloud 27"/>
          <p:cNvSpPr/>
          <p:nvPr/>
        </p:nvSpPr>
        <p:spPr>
          <a:xfrm>
            <a:off x="2990907" y="990599"/>
            <a:ext cx="3268934" cy="1757426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How to automate for varying weather and extreme events?</a:t>
            </a:r>
            <a:endParaRPr lang="en-US" sz="1700" dirty="0"/>
          </a:p>
        </p:txBody>
      </p:sp>
      <p:sp>
        <p:nvSpPr>
          <p:cNvPr id="29" name="Cloud 28"/>
          <p:cNvSpPr/>
          <p:nvPr/>
        </p:nvSpPr>
        <p:spPr>
          <a:xfrm>
            <a:off x="457200" y="2869961"/>
            <a:ext cx="3268934" cy="175742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How to predict the changes?</a:t>
            </a:r>
            <a:endParaRPr lang="en-US" sz="1700" dirty="0"/>
          </a:p>
        </p:txBody>
      </p:sp>
      <p:sp>
        <p:nvSpPr>
          <p:cNvPr id="30" name="Cloud 29"/>
          <p:cNvSpPr/>
          <p:nvPr/>
        </p:nvSpPr>
        <p:spPr>
          <a:xfrm>
            <a:off x="5373042" y="2788316"/>
            <a:ext cx="3268934" cy="175742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How to adapt with the changes?</a:t>
            </a:r>
            <a:endParaRPr lang="en-US" sz="1700" dirty="0"/>
          </a:p>
        </p:txBody>
      </p:sp>
      <p:sp>
        <p:nvSpPr>
          <p:cNvPr id="31" name="Cloud 30"/>
          <p:cNvSpPr/>
          <p:nvPr/>
        </p:nvSpPr>
        <p:spPr>
          <a:xfrm>
            <a:off x="3240884" y="4771202"/>
            <a:ext cx="2768979" cy="154146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Reinforcement Learning</a:t>
            </a:r>
            <a:endParaRPr lang="en-US" sz="17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048594" y="2431472"/>
            <a:ext cx="384580" cy="45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25283" y="2482133"/>
            <a:ext cx="399285" cy="491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4410" y="4443467"/>
            <a:ext cx="437743" cy="5531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61037" y="4374560"/>
            <a:ext cx="626639" cy="6147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Debabrota Basu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D2CEFA-7C16-4BE6-A952-D890238AAE85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EF635A7-887F-4893-86CF-1A6973D16605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4724400"/>
            <a:ext cx="1314450" cy="956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4" y="1226927"/>
            <a:ext cx="1676400" cy="22487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2733103"/>
            <a:ext cx="2401810" cy="2143697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45960"/>
              </p:ext>
            </p:extLst>
          </p:nvPr>
        </p:nvGraphicFramePr>
        <p:xfrm>
          <a:off x="4945063" y="4408488"/>
          <a:ext cx="40417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6" imgW="2730240" imgH="495000" progId="Equation.DSMT4">
                  <p:embed/>
                </p:oleObj>
              </mc:Choice>
              <mc:Fallback>
                <p:oleObj name="Equation" r:id="rId6" imgW="27302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5063" y="4408488"/>
                        <a:ext cx="4041775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751168"/>
              </p:ext>
            </p:extLst>
          </p:nvPr>
        </p:nvGraphicFramePr>
        <p:xfrm>
          <a:off x="1852613" y="5592763"/>
          <a:ext cx="72136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8" imgW="5194080" imgH="495000" progId="Equation.DSMT4">
                  <p:embed/>
                </p:oleObj>
              </mc:Choice>
              <mc:Fallback>
                <p:oleObj name="Equation" r:id="rId8" imgW="5194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2613" y="5592763"/>
                        <a:ext cx="72136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53707"/>
              </p:ext>
            </p:extLst>
          </p:nvPr>
        </p:nvGraphicFramePr>
        <p:xfrm>
          <a:off x="417513" y="214313"/>
          <a:ext cx="70739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10" imgW="5232240" imgH="495000" progId="Equation.DSMT4">
                  <p:embed/>
                </p:oleObj>
              </mc:Choice>
              <mc:Fallback>
                <p:oleObj name="Equation" r:id="rId10" imgW="52322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7513" y="214313"/>
                        <a:ext cx="70739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28600" y="152400"/>
            <a:ext cx="8312499" cy="6153344"/>
            <a:chOff x="228600" y="152400"/>
            <a:chExt cx="8312499" cy="61533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876800"/>
              <a:ext cx="1225899" cy="118912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881" y="1752600"/>
              <a:ext cx="1021237" cy="9906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152400"/>
              <a:ext cx="1225899" cy="118912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22642" y="5997967"/>
              <a:ext cx="623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Port 1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6642" y="2743200"/>
              <a:ext cx="623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Port 2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44911" y="1335173"/>
              <a:ext cx="623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Port 3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98881" y="353608"/>
            <a:ext cx="3845119" cy="2898819"/>
            <a:chOff x="5298881" y="353608"/>
            <a:chExt cx="3845119" cy="289881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709539"/>
              <a:ext cx="873319" cy="87331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415" y="353608"/>
              <a:ext cx="873319" cy="87331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98881" y="2944650"/>
              <a:ext cx="1915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Arrival window: [t2, t2’]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28219" y="1555650"/>
              <a:ext cx="1915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Arrival window: [t3, t3’]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66914" y="3274482"/>
            <a:ext cx="2039982" cy="789769"/>
            <a:chOff x="2466914" y="3274482"/>
            <a:chExt cx="2039982" cy="789769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587524"/>
                </p:ext>
              </p:extLst>
            </p:nvPr>
          </p:nvGraphicFramePr>
          <p:xfrm>
            <a:off x="3082539" y="3672139"/>
            <a:ext cx="808731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Equation" r:id="rId15" imgW="419040" imgH="203040" progId="Equation.DSMT4">
                    <p:embed/>
                  </p:oleObj>
                </mc:Choice>
                <mc:Fallback>
                  <p:oleObj name="Equation" r:id="rId15" imgW="419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82539" y="3672139"/>
                          <a:ext cx="808731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2466914" y="3274482"/>
              <a:ext cx="20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 condition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3374" y="4211619"/>
            <a:ext cx="1961395" cy="584775"/>
            <a:chOff x="248405" y="4131687"/>
            <a:chExt cx="1905000" cy="584775"/>
          </a:xfrm>
        </p:grpSpPr>
        <p:sp>
          <p:nvSpPr>
            <p:cNvPr id="32" name="TextBox 31"/>
            <p:cNvSpPr txBox="1"/>
            <p:nvPr/>
          </p:nvSpPr>
          <p:spPr>
            <a:xfrm>
              <a:off x="248405" y="4131687"/>
              <a:ext cx="190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Bunker consumption rate </a:t>
              </a:r>
              <a:endParaRPr lang="en-US" sz="16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42317" y="4347130"/>
                  <a:ext cx="9065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​​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17" y="4347130"/>
                  <a:ext cx="90659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15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Fixed </a:t>
            </a:r>
            <a:r>
              <a:rPr lang="en-US" dirty="0"/>
              <a:t>track weather routing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269BB-502A-41D3-8D00-E1370CA716CF}" type="datetime4">
              <a:rPr lang="en-US" smtClean="0"/>
              <a:t>April 7,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SVSO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3220-FC48-4D08-884F-B595648E5D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492355"/>
            <a:ext cx="2286000" cy="2879765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38100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optimal velocity profile       that minimizes the final cost of voyage.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17676"/>
              </p:ext>
            </p:extLst>
          </p:nvPr>
        </p:nvGraphicFramePr>
        <p:xfrm>
          <a:off x="1100138" y="1539875"/>
          <a:ext cx="7143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4" imgW="5283000" imgH="495000" progId="Equation.DSMT4">
                  <p:embed/>
                </p:oleObj>
              </mc:Choice>
              <mc:Fallback>
                <p:oleObj name="Equation" r:id="rId4" imgW="5283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0138" y="1539875"/>
                        <a:ext cx="714375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6790"/>
              </p:ext>
            </p:extLst>
          </p:nvPr>
        </p:nvGraphicFramePr>
        <p:xfrm>
          <a:off x="4114800" y="1082675"/>
          <a:ext cx="290512" cy="25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6" imgW="203040" imgH="177480" progId="Equation.DSMT4">
                  <p:embed/>
                </p:oleObj>
              </mc:Choice>
              <mc:Fallback>
                <p:oleObj name="Equation" r:id="rId6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1082675"/>
                        <a:ext cx="290512" cy="255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81000" y="5791200"/>
            <a:ext cx="8382000" cy="394729"/>
            <a:chOff x="381000" y="5791200"/>
            <a:chExt cx="8382000" cy="394729"/>
          </a:xfrm>
        </p:grpSpPr>
        <p:sp>
          <p:nvSpPr>
            <p:cNvPr id="12" name="Content Placeholder 1"/>
            <p:cNvSpPr txBox="1">
              <a:spLocks/>
            </p:cNvSpPr>
            <p:nvPr/>
          </p:nvSpPr>
          <p:spPr bwMode="auto">
            <a:xfrm>
              <a:off x="381000" y="5791200"/>
              <a:ext cx="8382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0000"/>
                <a:buFontTx/>
                <a:buBlip>
                  <a:blip r:embed="rId8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0000"/>
                <a:buFontTx/>
                <a:buBlip>
                  <a:blip r:embed="rId9"/>
                </a:buBlip>
                <a:defRPr sz="2800" b="0" i="0" u="none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Assumption</a:t>
              </a:r>
              <a:r>
                <a:rPr lang="en-US" sz="200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The time and space variation of weather                is known.</a:t>
              </a: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340364"/>
                </p:ext>
              </p:extLst>
            </p:nvPr>
          </p:nvGraphicFramePr>
          <p:xfrm>
            <a:off x="6400800" y="5793817"/>
            <a:ext cx="808731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" name="Equation" r:id="rId10" imgW="419040" imgH="203040" progId="Equation.DSMT4">
                    <p:embed/>
                  </p:oleObj>
                </mc:Choice>
                <mc:Fallback>
                  <p:oleObj name="Equation" r:id="rId10" imgW="419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400800" y="5793817"/>
                          <a:ext cx="808731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27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iancheng &amp;amp; Megh:  A Scientific Cloud &amp;amp; its Learning Virtual Machine Migration Manager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Overview&amp;quot;&quot;/&gt;&lt;property id=&quot;20307&quot; value=&quot;258&quot;/&gt;&lt;/object&gt;&lt;object type=&quot;3&quot; unique_id=&quot;10007&quot;&gt;&lt;property id=&quot;20148&quot; value=&quot;5&quot;/&gt;&lt;property id=&quot;20300&quot; value=&quot;Slide 3 - &amp;quot;What is Cloud Computing?&amp;quot;&quot;/&gt;&lt;property id=&quot;20307&quot; value=&quot;298&quot;/&gt;&lt;/object&gt;&lt;object type=&quot;3&quot; unique_id=&quot;10008&quot;&gt;&lt;property id=&quot;20148&quot; value=&quot;5&quot;/&gt;&lt;property id=&quot;20300&quot; value=&quot;Slide 4 - &amp;quot;What is in there?&amp;quot;&quot;/&gt;&lt;property id=&quot;20307&quot; value=&quot;299&quot;/&gt;&lt;/object&gt;&lt;object type=&quot;3&quot; unique_id=&quot;10009&quot;&gt;&lt;property id=&quot;20148&quot; value=&quot;5&quot;/&gt;&lt;property id=&quot;20300&quot; value=&quot;Slide 5 - &amp;quot;Services&amp;quot;&quot;/&gt;&lt;property id=&quot;20307&quot; value=&quot;307&quot;/&gt;&lt;/object&gt;&lt;object type=&quot;3&quot; unique_id=&quot;10010&quot;&gt;&lt;property id=&quot;20148&quot; value=&quot;5&quot;/&gt;&lt;property id=&quot;20300&quot; value=&quot;Slide 6 - &amp;quot;Location&amp;quot;&quot;/&gt;&lt;property id=&quot;20307&quot; value=&quot;308&quot;/&gt;&lt;/object&gt;&lt;object type=&quot;3&quot; unique_id=&quot;10015&quot;&gt;&lt;property id=&quot;20148&quot; value=&quot;5&quot;/&gt;&lt;property id=&quot;20300&quot; value=&quot;Slide 7 - &amp;quot;Liancheng&amp;quot;&quot;/&gt;&lt;property id=&quot;20307&quot; value=&quot;297&quot;/&gt;&lt;/object&gt;&lt;object type=&quot;3&quot; unique_id=&quot;10016&quot;&gt;&lt;property id=&quot;20148&quot; value=&quot;5&quot;/&gt;&lt;property id=&quot;20300&quot; value=&quot;Slide 8 - &amp;quot;Demo&amp;quot;&quot;/&gt;&lt;property id=&quot;20307&quot; value=&quot;305&quot;/&gt;&lt;/object&gt;&lt;object type=&quot;3&quot; unique_id=&quot;10017&quot;&gt;&lt;property id=&quot;20148&quot; value=&quot;5&quot;/&gt;&lt;property id=&quot;20300&quot; value=&quot;Slide 9 - &amp;quot;Demo&amp;quot;&quot;/&gt;&lt;property id=&quot;20307&quot; value=&quot;327&quot;/&gt;&lt;/object&gt;&lt;object type=&quot;3&quot; unique_id=&quot;10019&quot;&gt;&lt;property id=&quot;20148&quot; value=&quot;5&quot;/&gt;&lt;property id=&quot;20300&quot; value=&quot;Slide 10 - &amp;quot;Challenges of Cloud Provider&amp;quot;&quot;/&gt;&lt;property id=&quot;20307&quot; value=&quot;317&quot;/&gt;&lt;/object&gt;&lt;object type=&quot;3&quot; unique_id=&quot;10020&quot;&gt;&lt;property id=&quot;20148&quot; value=&quot;5&quot;/&gt;&lt;property id=&quot;20300&quot; value=&quot;Slide 11 - &amp;quot;Before Migration&amp;quot;&quot;/&gt;&lt;property id=&quot;20307&quot; value=&quot;328&quot;/&gt;&lt;/object&gt;&lt;object type=&quot;3&quot; unique_id=&quot;10021&quot;&gt;&lt;property id=&quot;20148&quot; value=&quot;5&quot;/&gt;&lt;property id=&quot;20300&quot; value=&quot;Slide 12 - &amp;quot;After Migration&amp;quot;&quot;/&gt;&lt;property id=&quot;20307&quot; value=&quot;329&quot;/&gt;&lt;/object&gt;&lt;object type=&quot;3&quot; unique_id=&quot;10025&quot;&gt;&lt;property id=&quot;20148&quot; value=&quot;5&quot;/&gt;&lt;property id=&quot;20300&quot; value=&quot;Slide 13 - &amp;quot;Megh: Automated Cloud Center&amp;quot;&quot;/&gt;&lt;property id=&quot;20307&quot; value=&quot;319&quot;/&gt;&lt;/object&gt;&lt;object type=&quot;3&quot; unique_id=&quot;10026&quot;&gt;&lt;property id=&quot;20148&quot; value=&quot;5&quot;/&gt;&lt;property id=&quot;20300&quot; value=&quot;Slide 14 - &amp;quot;What is Reinforcement Learning?&amp;quot;&quot;/&gt;&lt;property id=&quot;20307&quot; value=&quot;320&quot;/&gt;&lt;/object&gt;&lt;object type=&quot;3&quot; unique_id=&quot;10031&quot;&gt;&lt;property id=&quot;20148&quot; value=&quot;5&quot;/&gt;&lt;property id=&quot;20300&quot; value=&quot;Slide 15 - &amp;quot;Preliminary Results&amp;quot;&quot;/&gt;&lt;property id=&quot;20307&quot; value=&quot;322&quot;/&gt;&lt;/object&gt;&lt;object type=&quot;3&quot; unique_id=&quot;10033&quot;&gt;&lt;property id=&quot;20148&quot; value=&quot;5&quot;/&gt;&lt;property id=&quot;20300&quot; value=&quot;Slide 16 - &amp;quot;Conclusion&amp;quot;&quot;/&gt;&lt;property id=&quot;20307&quot; value=&quot;277&quot;/&gt;&lt;/object&gt;&lt;object type=&quot;3&quot; unique_id=&quot;10035&quot;&gt;&lt;property id=&quot;20148&quot; value=&quot;5&quot;/&gt;&lt;property id=&quot;20300&quot; value=&quot;Slide 17&quot;/&gt;&lt;property id=&quot;20307&quot; value=&quot;260&quot;/&gt;&lt;/object&gt;&lt;/object&gt;&lt;object type=&quot;8&quot; unique_id=&quot;10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2690</TotalTime>
  <Words>571</Words>
  <Application>Microsoft Office PowerPoint</Application>
  <PresentationFormat>On-screen Show (4:3)</PresentationFormat>
  <Paragraphs>146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Beamer</vt:lpstr>
      <vt:lpstr>Custom Design</vt:lpstr>
      <vt:lpstr>Equation</vt:lpstr>
      <vt:lpstr>Sequential Vessel Speed Optimization under Dynamic Weather Conditions</vt:lpstr>
      <vt:lpstr>Overview</vt:lpstr>
      <vt:lpstr>The age of automation</vt:lpstr>
      <vt:lpstr>Automating the waters</vt:lpstr>
      <vt:lpstr>PowerPoint Presentation</vt:lpstr>
      <vt:lpstr>What is Reinforcement Learning?</vt:lpstr>
      <vt:lpstr>Our Focus</vt:lpstr>
      <vt:lpstr>PowerPoint Presentation</vt:lpstr>
      <vt:lpstr>Fixed track weather routing problem</vt:lpstr>
      <vt:lpstr>Solution</vt:lpstr>
      <vt:lpstr>Experimental Set-up</vt:lpstr>
      <vt:lpstr>Weather set-up  </vt:lpstr>
      <vt:lpstr>Results and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Debabrota Basu</dc:creator>
  <cp:keywords>Cloud computing;Lian Cheng;Reinforcement learning</cp:keywords>
  <cp:lastModifiedBy>workshop</cp:lastModifiedBy>
  <cp:revision>201</cp:revision>
  <dcterms:created xsi:type="dcterms:W3CDTF">2015-08-14T11:37:45Z</dcterms:created>
  <dcterms:modified xsi:type="dcterms:W3CDTF">2017-04-07T11:00:37Z</dcterms:modified>
</cp:coreProperties>
</file>