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73" r:id="rId16"/>
    <p:sldId id="271" r:id="rId17"/>
    <p:sldId id="272" r:id="rId18"/>
    <p:sldId id="268" r:id="rId19"/>
    <p:sldId id="267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4660"/>
  </p:normalViewPr>
  <p:slideViewPr>
    <p:cSldViewPr>
      <p:cViewPr varScale="1">
        <p:scale>
          <a:sx n="116" d="100"/>
          <a:sy n="116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4249-D307-4E99-AC92-8B3243AECAA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F2E2-E009-4A55-92AA-E32F00D6C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4249-D307-4E99-AC92-8B3243AECAA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F2E2-E009-4A55-92AA-E32F00D6C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4249-D307-4E99-AC92-8B3243AECAA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F2E2-E009-4A55-92AA-E32F00D6C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4249-D307-4E99-AC92-8B3243AECAA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F2E2-E009-4A55-92AA-E32F00D6C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4249-D307-4E99-AC92-8B3243AECAA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F2E2-E009-4A55-92AA-E32F00D6C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4249-D307-4E99-AC92-8B3243AECAA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F2E2-E009-4A55-92AA-E32F00D6C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4249-D307-4E99-AC92-8B3243AECAA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F2E2-E009-4A55-92AA-E32F00D6C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4249-D307-4E99-AC92-8B3243AECAA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F2E2-E009-4A55-92AA-E32F00D6C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3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4249-D307-4E99-AC92-8B3243AECAA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F2E2-E009-4A55-92AA-E32F00D6C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1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4249-D307-4E99-AC92-8B3243AECAA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F2E2-E009-4A55-92AA-E32F00D6C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4249-D307-4E99-AC92-8B3243AECAA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F2E2-E009-4A55-92AA-E32F00D6C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6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4249-D307-4E99-AC92-8B3243AECAA2}" type="datetimeFigureOut">
              <a:rPr lang="en-US" smtClean="0"/>
              <a:pPr/>
              <a:t>8/14/2015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F2E2-E009-4A55-92AA-E32F00D6C8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8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OM\Documents\Youcam\Capture_20141119_4.wmv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OM\Desktop\Capture_20141119_2.wm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OM\Documents\Youcam\Capture_20141119_3.wmv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0"/>
          <p:cNvSpPr txBox="1">
            <a:spLocks/>
          </p:cNvSpPr>
          <p:nvPr/>
        </p:nvSpPr>
        <p:spPr>
          <a:xfrm>
            <a:off x="3429000" y="4038600"/>
            <a:ext cx="5410200" cy="144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rabic Typesetting" pitchFamily="66" charset="-78"/>
              </a:rPr>
              <a:t> </a:t>
            </a:r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Rounded MT Bold" pitchFamily="34" charset="0"/>
                <a:cs typeface="Arabic Typesetting" pitchFamily="66" charset="-78"/>
              </a:rPr>
              <a:t>Presented by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rabic Typesetting" pitchFamily="66" charset="-78"/>
              </a:rPr>
              <a:t>: Jay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rabic Typesetting" pitchFamily="66" charset="-78"/>
              </a:rPr>
              <a:t>Nandy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rabic Typesetting" pitchFamily="66" charset="-78"/>
              </a:rPr>
              <a:t> &amp; Debabrota Basu</a:t>
            </a:r>
          </a:p>
          <a:p>
            <a:pPr marL="0" indent="0" algn="r">
              <a:buNone/>
            </a:pPr>
            <a:r>
              <a:rPr lang="en-US" sz="1800" b="1" dirty="0" err="1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rabic Typesetting" pitchFamily="66" charset="-78"/>
              </a:rPr>
              <a:t>Ph.D</a:t>
            </a:r>
            <a:r>
              <a:rPr lang="en-US" sz="1800" b="1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rabic Typesetting" pitchFamily="66" charset="-78"/>
              </a:rPr>
              <a:t> student, School of Computing </a:t>
            </a:r>
          </a:p>
          <a:p>
            <a:pPr marL="0" indent="0" algn="r">
              <a:buNone/>
            </a:pPr>
            <a:r>
              <a:rPr lang="en-US" sz="1800" b="1" dirty="0" smtClean="0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cs typeface="Arabic Typesetting" pitchFamily="66" charset="-78"/>
              </a:rPr>
              <a:t>National University of Singapore</a:t>
            </a:r>
            <a:endParaRPr lang="en-US" sz="1800" b="1" dirty="0">
              <a:solidFill>
                <a:schemeClr val="bg2">
                  <a:lumMod val="25000"/>
                </a:schemeClr>
              </a:solidFill>
              <a:latin typeface="Arial Rounded MT Bold" pitchFamily="34" charset="0"/>
              <a:cs typeface="Arabic Typesetting" pitchFamily="66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371600"/>
            <a:ext cx="80772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rPr>
              <a:t>Dynamic Intention Aware </a:t>
            </a:r>
          </a:p>
          <a:p>
            <a:pPr algn="ctr"/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rPr>
              <a:t>Motion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rPr>
              <a:t>P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rPr>
              <a:t>lanning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905000"/>
            <a:ext cx="7924800" cy="3733800"/>
          </a:xfrm>
          <a:prstGeom prst="rect">
            <a:avLst/>
          </a:prstGeom>
          <a:solidFill>
            <a:srgbClr val="92D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  <a:ea typeface="+mn-ea"/>
                <a:cs typeface="+mn-cs"/>
              </a:rPr>
              <a:t>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9600" y="1524000"/>
                <a:ext cx="8305800" cy="4830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Start with an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cs typeface="Times New Roman" pitchFamily="18" charset="0"/>
                  </a:rPr>
                  <a:t>initial 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accent6">
                        <a:lumMod val="75000"/>
                      </a:schemeClr>
                    </a:solidFill>
                    <a:cs typeface="Times New Roman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and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cs typeface="Times New Roman" pitchFamily="18" charset="0"/>
                  </a:rPr>
                  <a:t>belief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over goal intentions</a:t>
                </a:r>
              </a:p>
              <a:p>
                <a:pPr marL="342900" indent="-342900">
                  <a:buFont typeface="Wingdings" pitchFamily="2" charset="2"/>
                  <a:buChar char="§"/>
                </a:pPr>
                <a:endParaRPr lang="en-US" dirty="0" smtClean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For each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cs typeface="Times New Roman" pitchFamily="18" charset="0"/>
                  </a:rPr>
                  <a:t>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‘</m:t>
                    </m:r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𝑏𝑒𝑙𝑖𝑒𝑓</m:t>
                    </m:r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 ′</m:t>
                    </m:r>
                    <m:r>
                      <a:rPr lang="en-US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 and positions </a:t>
                </a:r>
                <a:r>
                  <a:rPr lang="en-US" i="0" dirty="0" smtClean="0">
                    <a:solidFill>
                      <a:schemeClr val="tx1"/>
                    </a:solidFill>
                    <a:latin typeface="+mj-lt"/>
                    <a:cs typeface="Times New Roman" pitchFamily="18" charset="0"/>
                  </a:rPr>
                  <a:t>x, y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evaluate:</a:t>
                </a:r>
              </a:p>
              <a:p>
                <a:pPr marL="342900" indent="-342900">
                  <a:buFont typeface="Wingdings" pitchFamily="2" charset="2"/>
                  <a:buChar char="§"/>
                </a:pPr>
                <a:endParaRPr lang="en-US" dirty="0" smtClean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§"/>
                </a:pPr>
                <a:endParaRPr lang="en-US" dirty="0" smtClean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§"/>
                </a:pPr>
                <a:endParaRPr lang="en-US" dirty="0">
                  <a:cs typeface="Times New Roman" pitchFamily="18" charset="0"/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Initialize 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cs typeface="Times New Roman" pitchFamily="18" charset="0"/>
                  </a:rPr>
                  <a:t>value function</a:t>
                </a:r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 to heuristic value if the belief state is not travelled before</a:t>
                </a:r>
              </a:p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cs typeface="Times New Roman" pitchFamily="18" charset="0"/>
                  </a:rPr>
                  <a:t>Apply action(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cs typeface="Times New Roman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that minimizes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𝑄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𝑣𝑎𝑙𝑢𝑒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. </a:t>
                </a:r>
                <a:r>
                  <a:rPr lang="en-US" i="1" dirty="0">
                    <a:cs typeface="Times New Roman" pitchFamily="18" charset="0"/>
                  </a:rPr>
                  <a:t>[</a:t>
                </a:r>
                <a:r>
                  <a:rPr lang="en-US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Break the ties randomly]</a:t>
                </a:r>
              </a:p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cs typeface="Times New Roman" pitchFamily="18" charset="0"/>
                  </a:rPr>
                  <a:t>Update value function</a:t>
                </a:r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 of the present belief to minimum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𝑄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𝑣𝑎𝑙𝑢𝑒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cs typeface="Times New Roman" pitchFamily="18" charset="0"/>
                  </a:rPr>
                  <a:t>Update belief </a:t>
                </a:r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using</a:t>
                </a:r>
              </a:p>
              <a:p>
                <a:pPr marL="342900" indent="-342900"/>
                <a:endParaRPr lang="en-US" dirty="0" smtClean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marL="342900" indent="-342900"/>
                <a:endParaRPr lang="en-US" dirty="0" smtClean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 are also updated correspondingly in deterministic fashion for </a:t>
                </a:r>
                <a:r>
                  <a:rPr lang="en-US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a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and </a:t>
                </a:r>
                <a:r>
                  <a:rPr lang="en-US" i="1" dirty="0" smtClean="0">
                    <a:solidFill>
                      <a:schemeClr val="tx1"/>
                    </a:solidFill>
                    <a:cs typeface="Times New Roman" pitchFamily="18" charset="0"/>
                  </a:rPr>
                  <a:t>a’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dirty="0" smtClean="0">
                  <a:solidFill>
                    <a:schemeClr val="accent6">
                      <a:lumMod val="75000"/>
                    </a:schemeClr>
                  </a:solidFill>
                  <a:cs typeface="Times New Roman" pitchFamily="18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  <a:cs typeface="Times New Roman" pitchFamily="18" charset="0"/>
                  </a:rPr>
                  <a:t>Terminate</a:t>
                </a:r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 if  goal belief state is reached.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cs typeface="Times New Roman" pitchFamily="18" charset="0"/>
                  </a:rPr>
                  <a:t>Else repeat the “block” for the updated states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8305800" cy="483023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440" t="-505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324255"/>
              </p:ext>
            </p:extLst>
          </p:nvPr>
        </p:nvGraphicFramePr>
        <p:xfrm>
          <a:off x="1333500" y="2407920"/>
          <a:ext cx="631817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4" imgW="4140200" imgH="419100" progId="Equation.DSMT4">
                  <p:embed/>
                </p:oleObj>
              </mc:Choice>
              <mc:Fallback>
                <p:oleObj name="Equation" r:id="rId4" imgW="4140200" imgH="4191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407920"/>
                        <a:ext cx="6318170" cy="64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541495"/>
              </p:ext>
            </p:extLst>
          </p:nvPr>
        </p:nvGraphicFramePr>
        <p:xfrm>
          <a:off x="2209800" y="4648200"/>
          <a:ext cx="413688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6" imgW="2298700" imgH="254000" progId="Equation.DSMT4">
                  <p:embed/>
                </p:oleObj>
              </mc:Choice>
              <mc:Fallback>
                <p:oleObj name="Equation" r:id="rId6" imgW="2298700" imgH="2540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413688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5029200" y="1066800"/>
            <a:ext cx="3886200" cy="609600"/>
          </a:xfrm>
          <a:prstGeom prst="wedgeRoundRectCallout">
            <a:avLst>
              <a:gd name="adj1" fmla="val -77717"/>
              <a:gd name="adj2" fmla="val 4375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Agent start from one port.</a:t>
            </a:r>
            <a:br>
              <a:rPr lang="en-US" dirty="0" smtClean="0"/>
            </a:br>
            <a:r>
              <a:rPr lang="en-US" dirty="0" smtClean="0"/>
              <a:t>Initialize beliefs for the other goals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ular Callout 10"/>
              <p:cNvSpPr/>
              <p:nvPr/>
            </p:nvSpPr>
            <p:spPr>
              <a:xfrm>
                <a:off x="4419600" y="3048000"/>
                <a:ext cx="4419600" cy="609600"/>
              </a:xfrm>
              <a:prstGeom prst="wedgeRoundRectCallout">
                <a:avLst>
                  <a:gd name="adj1" fmla="val -75131"/>
                  <a:gd name="adj2" fmla="val 72917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Choose the action that minimized certain objective function(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𝑄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𝑣𝑎𝑙𝑢𝑒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1" name="Rounded 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048000"/>
                <a:ext cx="4419600" cy="609600"/>
              </a:xfrm>
              <a:prstGeom prst="wedgeRoundRectCallout">
                <a:avLst>
                  <a:gd name="adj1" fmla="val -75131"/>
                  <a:gd name="adj2" fmla="val 72917"/>
                  <a:gd name="adj3" fmla="val 16667"/>
                </a:avLst>
              </a:prstGeom>
              <a:blipFill rotWithShape="1">
                <a:blip r:embed="rId8" cstate="print"/>
                <a:stretch>
                  <a:fillRect t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ular Callout 11"/>
          <p:cNvSpPr/>
          <p:nvPr/>
        </p:nvSpPr>
        <p:spPr>
          <a:xfrm>
            <a:off x="4953000" y="4343400"/>
            <a:ext cx="3886200" cy="609600"/>
          </a:xfrm>
          <a:prstGeom prst="wedgeRoundRectCallout">
            <a:avLst>
              <a:gd name="adj1" fmla="val -92096"/>
              <a:gd name="adj2" fmla="val -3750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Update parameters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Improve the  future decisions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267200" y="5067300"/>
            <a:ext cx="3886200" cy="609600"/>
          </a:xfrm>
          <a:prstGeom prst="wedgeRoundRectCallout">
            <a:avLst>
              <a:gd name="adj1" fmla="val -77717"/>
              <a:gd name="adj2" fmla="val 4375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 until terminate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2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  <a:ea typeface="+mn-ea"/>
                <a:cs typeface="+mn-cs"/>
              </a:rPr>
              <a:t>Croc: the man hunter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Arial Rounded MT Bold" pitchFamily="34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66876" y="3886200"/>
            <a:ext cx="2600324" cy="1962150"/>
            <a:chOff x="2438400" y="3791466"/>
            <a:chExt cx="2600324" cy="1962150"/>
          </a:xfrm>
        </p:grpSpPr>
        <p:pic>
          <p:nvPicPr>
            <p:cNvPr id="6" name="Picture 3" descr="C:\Users\jay\Desktop\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3791466"/>
              <a:ext cx="2600324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20194269">
              <a:off x="3452088" y="5105400"/>
              <a:ext cx="1221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CAPTURED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34000" y="3886200"/>
            <a:ext cx="2600324" cy="1981200"/>
            <a:chOff x="6019800" y="1371600"/>
            <a:chExt cx="2600324" cy="1981200"/>
          </a:xfrm>
        </p:grpSpPr>
        <p:pic>
          <p:nvPicPr>
            <p:cNvPr id="9" name="Picture 2" descr="C:\Users\jay\Desktop\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1371600"/>
              <a:ext cx="2600324" cy="1981200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rot="20194269">
              <a:off x="6776737" y="2322949"/>
              <a:ext cx="1086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REACHED</a:t>
              </a:r>
              <a:br>
                <a:rPr lang="en-US" b="1" dirty="0" smtClean="0">
                  <a:solidFill>
                    <a:srgbClr val="FF0000"/>
                  </a:solidFill>
                </a:rPr>
              </a:br>
              <a:r>
                <a:rPr lang="en-US" b="1" dirty="0" smtClean="0">
                  <a:solidFill>
                    <a:srgbClr val="FF0000"/>
                  </a:solidFill>
                </a:rPr>
                <a:t>GOAL!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29000" y="1524000"/>
            <a:ext cx="2590800" cy="1962150"/>
            <a:chOff x="5334000" y="3791467"/>
            <a:chExt cx="2590800" cy="1962150"/>
          </a:xfrm>
        </p:grpSpPr>
        <p:pic>
          <p:nvPicPr>
            <p:cNvPr id="12" name="Picture 4" descr="C:\Users\jay\Desktop\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3791467"/>
              <a:ext cx="2590800" cy="196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20194269">
              <a:off x="6204705" y="4449376"/>
              <a:ext cx="7857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START</a:t>
              </a:r>
              <a:br>
                <a:rPr lang="en-US" b="1" dirty="0" smtClean="0">
                  <a:solidFill>
                    <a:srgbClr val="FF0000"/>
                  </a:solidFill>
                </a:rPr>
              </a:br>
              <a:r>
                <a:rPr lang="en-US" b="1" dirty="0" smtClean="0">
                  <a:solidFill>
                    <a:srgbClr val="FF0000"/>
                  </a:solidFill>
                </a:rPr>
                <a:t>GAME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8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apture_20141119_4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90600"/>
            <a:ext cx="62992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apture_20141119_2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447800" y="966788"/>
            <a:ext cx="6432549" cy="4824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apture_20141119_3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1576388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/>
              <a:t>MOMDP model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decimates the dimension of belief state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one less than number of goal positions</a:t>
            </a:r>
            <a:r>
              <a:rPr lang="en-US" sz="2000" dirty="0"/>
              <a:t> for agent which gives it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better scalability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RTDP-BEL</a:t>
            </a:r>
            <a:r>
              <a:rPr lang="en-US" sz="2000" dirty="0"/>
              <a:t> makes the algorithm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faster</a:t>
            </a:r>
            <a:r>
              <a:rPr lang="en-US" sz="2000" dirty="0"/>
              <a:t> while keeping the quality of solutions good enough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It can be improved to use as a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target tracking model </a:t>
            </a:r>
            <a:r>
              <a:rPr lang="en-US" sz="2000" dirty="0"/>
              <a:t>for different </a:t>
            </a:r>
            <a:r>
              <a:rPr lang="en-US" sz="2000" dirty="0" smtClean="0"/>
              <a:t>applications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1600" dirty="0">
                <a:cs typeface="Times New Roman" pitchFamily="18" charset="0"/>
              </a:rPr>
              <a:t> Tracking the moving targets for military application</a:t>
            </a:r>
          </a:p>
          <a:p>
            <a:pPr marL="457200" lvl="1" indent="0" algn="just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09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  <a:ea typeface="+mn-ea"/>
                <a:cs typeface="+mn-cs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AutoNum type="arabicParenR"/>
            </a:pPr>
            <a:r>
              <a:rPr lang="en-US" sz="1600" dirty="0" err="1" smtClean="0">
                <a:solidFill>
                  <a:schemeClr val="tx1"/>
                </a:solidFill>
              </a:rPr>
              <a:t>Png</a:t>
            </a:r>
            <a:r>
              <a:rPr lang="en-US" sz="1600" dirty="0" smtClean="0">
                <a:solidFill>
                  <a:schemeClr val="tx1"/>
                </a:solidFill>
              </a:rPr>
              <a:t>, S.W., </a:t>
            </a:r>
            <a:r>
              <a:rPr lang="en-US" sz="1600" dirty="0" err="1" smtClean="0">
                <a:solidFill>
                  <a:schemeClr val="tx1"/>
                </a:solidFill>
              </a:rPr>
              <a:t>Ong</a:t>
            </a:r>
            <a:r>
              <a:rPr lang="en-US" sz="1600" dirty="0" smtClean="0">
                <a:solidFill>
                  <a:schemeClr val="tx1"/>
                </a:solidFill>
              </a:rPr>
              <a:t>  S.C.W., Hsu, D., and Lee, W.S. "POMDPs for Robotic Tasks with Mixed </a:t>
            </a:r>
            <a:r>
              <a:rPr lang="en-US" sz="1600" dirty="0" err="1" smtClean="0">
                <a:solidFill>
                  <a:schemeClr val="tx1"/>
                </a:solidFill>
              </a:rPr>
              <a:t>Observability</a:t>
            </a:r>
            <a:r>
              <a:rPr lang="en-US" sz="1600" dirty="0" smtClean="0">
                <a:solidFill>
                  <a:schemeClr val="tx1"/>
                </a:solidFill>
              </a:rPr>
              <a:t>.“ </a:t>
            </a:r>
            <a:r>
              <a:rPr lang="en-US" sz="1600" i="1" dirty="0" smtClean="0">
                <a:solidFill>
                  <a:schemeClr val="tx1"/>
                </a:solidFill>
              </a:rPr>
              <a:t>Int. J. Robotics Research</a:t>
            </a:r>
            <a:r>
              <a:rPr lang="en-US" sz="1600" dirty="0" smtClean="0">
                <a:solidFill>
                  <a:schemeClr val="tx1"/>
                </a:solidFill>
              </a:rPr>
              <a:t>, 2010.</a:t>
            </a:r>
          </a:p>
          <a:p>
            <a:pPr algn="just">
              <a:buAutoNum type="arabicParenR"/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just">
              <a:buAutoNum type="arabicParenR"/>
            </a:pPr>
            <a:r>
              <a:rPr lang="en-US" sz="1600" dirty="0" err="1" smtClean="0">
                <a:solidFill>
                  <a:schemeClr val="tx1"/>
                </a:solidFill>
              </a:rPr>
              <a:t>Bandyopadhyay</a:t>
            </a:r>
            <a:r>
              <a:rPr lang="en-US" sz="1600" dirty="0" smtClean="0">
                <a:solidFill>
                  <a:schemeClr val="tx1"/>
                </a:solidFill>
              </a:rPr>
              <a:t>, T., Won, K. S., </a:t>
            </a:r>
            <a:r>
              <a:rPr lang="en-US" sz="1600" dirty="0" err="1" smtClean="0">
                <a:solidFill>
                  <a:schemeClr val="tx1"/>
                </a:solidFill>
              </a:rPr>
              <a:t>Frazzoli</a:t>
            </a:r>
            <a:r>
              <a:rPr lang="en-US" sz="1600" dirty="0" smtClean="0">
                <a:solidFill>
                  <a:schemeClr val="tx1"/>
                </a:solidFill>
              </a:rPr>
              <a:t>, E., Hsu, D., Lee, W. S., and </a:t>
            </a:r>
            <a:r>
              <a:rPr lang="en-US" sz="1600" dirty="0" err="1" smtClean="0">
                <a:solidFill>
                  <a:schemeClr val="tx1"/>
                </a:solidFill>
              </a:rPr>
              <a:t>Rus</a:t>
            </a:r>
            <a:r>
              <a:rPr lang="en-US" sz="1600" dirty="0" smtClean="0">
                <a:solidFill>
                  <a:schemeClr val="tx1"/>
                </a:solidFill>
              </a:rPr>
              <a:t>, D. “Intention-aware motion planning. </a:t>
            </a:r>
            <a:r>
              <a:rPr lang="en-US" sz="1600" i="1" dirty="0" smtClean="0">
                <a:solidFill>
                  <a:schemeClr val="tx1"/>
                </a:solidFill>
              </a:rPr>
              <a:t>International Workshop on the Algorithmic Foundations of Robotics, </a:t>
            </a:r>
            <a:r>
              <a:rPr lang="en-US" sz="1600" dirty="0" smtClean="0">
                <a:solidFill>
                  <a:schemeClr val="tx1"/>
                </a:solidFill>
              </a:rPr>
              <a:t>2012.</a:t>
            </a:r>
          </a:p>
          <a:p>
            <a:pPr algn="just">
              <a:buAutoNum type="arabicParenR"/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just">
              <a:buAutoNum type="arabicParenR"/>
            </a:pPr>
            <a:r>
              <a:rPr lang="en-US" sz="1600" dirty="0" err="1" smtClean="0">
                <a:solidFill>
                  <a:schemeClr val="tx1"/>
                </a:solidFill>
              </a:rPr>
              <a:t>Kurniawati</a:t>
            </a:r>
            <a:r>
              <a:rPr lang="en-US" sz="1600" dirty="0" smtClean="0">
                <a:solidFill>
                  <a:schemeClr val="tx1"/>
                </a:solidFill>
              </a:rPr>
              <a:t>, H., Hsu, D., and Lee, W. S. “SARSOP: Efficient Point-Based POMDP Planning by Approximating Optimally Reachable Belief Spaces.” In </a:t>
            </a:r>
            <a:r>
              <a:rPr lang="en-US" sz="1600" i="1" dirty="0" smtClean="0">
                <a:solidFill>
                  <a:schemeClr val="tx1"/>
                </a:solidFill>
              </a:rPr>
              <a:t>Robotics: Science and Systems</a:t>
            </a:r>
            <a:r>
              <a:rPr lang="en-US" sz="1600" dirty="0" smtClean="0">
                <a:solidFill>
                  <a:schemeClr val="tx1"/>
                </a:solidFill>
              </a:rPr>
              <a:t>, 2008.</a:t>
            </a:r>
          </a:p>
          <a:p>
            <a:pPr algn="just">
              <a:buAutoNum type="arabicParenR"/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just">
              <a:buAutoNum type="arabicParenR"/>
            </a:pPr>
            <a:r>
              <a:rPr lang="en-US" sz="1600" dirty="0" smtClean="0">
                <a:solidFill>
                  <a:schemeClr val="tx1"/>
                </a:solidFill>
              </a:rPr>
              <a:t>Anderson, R. “A Robot Ping-Pong Player: Experiment in Real-time Intelligent Control.” </a:t>
            </a:r>
            <a:r>
              <a:rPr lang="en-US" sz="1600" i="1" dirty="0" smtClean="0">
                <a:solidFill>
                  <a:schemeClr val="tx1"/>
                </a:solidFill>
              </a:rPr>
              <a:t>MIT Press</a:t>
            </a:r>
            <a:r>
              <a:rPr lang="en-US" sz="1600" dirty="0" smtClean="0">
                <a:solidFill>
                  <a:schemeClr val="tx1"/>
                </a:solidFill>
              </a:rPr>
              <a:t>, 1988.</a:t>
            </a:r>
          </a:p>
          <a:p>
            <a:pPr algn="just">
              <a:buAutoNum type="arabicParenR"/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just">
              <a:buAutoNum type="arabicParenR"/>
            </a:pPr>
            <a:r>
              <a:rPr lang="en-US" sz="1600" dirty="0" err="1" smtClean="0">
                <a:solidFill>
                  <a:schemeClr val="tx1"/>
                </a:solidFill>
              </a:rPr>
              <a:t>Bonet</a:t>
            </a:r>
            <a:r>
              <a:rPr lang="en-US" sz="1600" dirty="0" smtClean="0">
                <a:solidFill>
                  <a:schemeClr val="tx1"/>
                </a:solidFill>
              </a:rPr>
              <a:t>, B., and </a:t>
            </a:r>
            <a:r>
              <a:rPr lang="en-US" sz="1600" dirty="0" err="1" smtClean="0">
                <a:solidFill>
                  <a:schemeClr val="tx1"/>
                </a:solidFill>
              </a:rPr>
              <a:t>Geffner</a:t>
            </a:r>
            <a:r>
              <a:rPr lang="en-US" sz="1600" dirty="0" smtClean="0">
                <a:solidFill>
                  <a:schemeClr val="tx1"/>
                </a:solidFill>
              </a:rPr>
              <a:t>, H.. Solving POMDPs: RTDP-</a:t>
            </a:r>
            <a:r>
              <a:rPr lang="en-US" sz="1600" dirty="0" err="1" smtClean="0">
                <a:solidFill>
                  <a:schemeClr val="tx1"/>
                </a:solidFill>
              </a:rPr>
              <a:t>Bel</a:t>
            </a:r>
            <a:r>
              <a:rPr lang="en-US" sz="1600" dirty="0" smtClean="0">
                <a:solidFill>
                  <a:schemeClr val="tx1"/>
                </a:solidFill>
              </a:rPr>
              <a:t> vs. Point-based algorithms. In International joint conference on artificial intelligence (IJCAI), 2009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8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2">
                    <a:lumMod val="10000"/>
                  </a:schemeClr>
                </a:solidFill>
              </a:rPr>
              <a:t>Questions?</a:t>
            </a:r>
            <a:endParaRPr lang="en-IN" sz="5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9698" name="Picture 2" descr="C:\Users\COM\Desktop\images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3238" y="2286000"/>
            <a:ext cx="3128962" cy="3128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2">
                    <a:lumMod val="50000"/>
                  </a:schemeClr>
                </a:solidFill>
              </a:rPr>
              <a:t>Thank You!</a:t>
            </a:r>
            <a:endParaRPr lang="en-IN" sz="6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  <a:ea typeface="+mn-ea"/>
                <a:cs typeface="+mn-cs"/>
              </a:rPr>
              <a:t>Pedestrian aware motion planning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1828800"/>
            <a:ext cx="8686800" cy="4075331"/>
            <a:chOff x="304800" y="1828800"/>
            <a:chExt cx="8686800" cy="4075331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1886634"/>
              <a:ext cx="4177352" cy="38472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Partial Information </a:t>
              </a:r>
              <a:r>
                <a:rPr lang="en-US" sz="2000" dirty="0" smtClean="0"/>
                <a:t>about the Environment</a:t>
              </a:r>
              <a:endParaRPr lang="en-US" sz="2400" dirty="0" smtClean="0"/>
            </a:p>
            <a:p>
              <a:endParaRPr lang="en-US" sz="24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Perfect Sensor Assumption: </a:t>
              </a:r>
            </a:p>
            <a:p>
              <a:r>
                <a:rPr lang="en-US" sz="2000" dirty="0" smtClean="0"/>
                <a:t>Exact information about the pedestrian and robot’s position</a:t>
              </a:r>
            </a:p>
            <a:p>
              <a:endParaRPr lang="en-US" sz="24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No human-intention sensor:</a:t>
              </a:r>
            </a:p>
            <a:p>
              <a:r>
                <a:rPr lang="en-US" sz="2000" dirty="0" smtClean="0"/>
                <a:t>Where the pedestrian wants reach or what is the next move – 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not known</a:t>
              </a:r>
            </a:p>
            <a:p>
              <a:endParaRPr lang="en-US" sz="2400" dirty="0" smtClean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648200" y="1828800"/>
              <a:ext cx="4343400" cy="3276600"/>
              <a:chOff x="4419600" y="1828800"/>
              <a:chExt cx="4572000" cy="3521924"/>
            </a:xfrm>
          </p:grpSpPr>
          <p:pic>
            <p:nvPicPr>
              <p:cNvPr id="4" name="Picture 2" descr="C:\Users\COM\Desktop\abbey9n-3-web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-26000"/>
                        </a14:imgEffect>
                        <a14:imgEffect>
                          <a14:brightnessContrast bright="36000" contrast="2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1828800"/>
                <a:ext cx="4572000" cy="3521924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6" name="Oval Callout 5"/>
              <p:cNvSpPr/>
              <p:nvPr/>
            </p:nvSpPr>
            <p:spPr>
              <a:xfrm flipH="1">
                <a:off x="4648199" y="2238326"/>
                <a:ext cx="1923393" cy="1142513"/>
              </a:xfrm>
              <a:prstGeom prst="wedgeEllipseCallout">
                <a:avLst>
                  <a:gd name="adj1" fmla="val -30057"/>
                  <a:gd name="adj2" fmla="val 61469"/>
                </a:avLst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Arial Rounded MT Bold" pitchFamily="34" charset="0"/>
                  </a:rPr>
                  <a:t>Imagine, there’s no collision </a:t>
                </a:r>
                <a:endParaRPr lang="en-IN" sz="16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7" name="Oval Callout 6"/>
              <p:cNvSpPr/>
              <p:nvPr/>
            </p:nvSpPr>
            <p:spPr>
              <a:xfrm flipH="1">
                <a:off x="6745262" y="2238326"/>
                <a:ext cx="2093937" cy="1158278"/>
              </a:xfrm>
              <a:prstGeom prst="wedgeEllipseCallout">
                <a:avLst>
                  <a:gd name="adj1" fmla="val 16978"/>
                  <a:gd name="adj2" fmla="val 63531"/>
                </a:avLst>
              </a:pr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Arial Rounded MT Bold" pitchFamily="34" charset="0"/>
                  </a:rPr>
                  <a:t>All cars are MOMDP planned</a:t>
                </a:r>
                <a:endParaRPr lang="en-IN" sz="1600" dirty="0">
                  <a:solidFill>
                    <a:schemeClr val="tx1"/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876800" y="5257800"/>
              <a:ext cx="4038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Arial Rounded MT Bold" pitchFamily="34" charset="0"/>
                </a:rPr>
                <a:t>Driving Autonomous Car </a:t>
              </a:r>
              <a:r>
                <a:rPr lang="en-US" dirty="0" smtClean="0"/>
                <a:t>through a crowded road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4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3415"/>
            <a:ext cx="6477000" cy="646331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  <a:ea typeface="+mn-ea"/>
                <a:cs typeface="+mn-cs"/>
              </a:rPr>
              <a:t>The MOMDP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866194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State Variables: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Robot’s Location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Pedestrian’s Location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Pedestrian’s Intention</a:t>
            </a:r>
            <a:endParaRPr lang="en-US" dirty="0"/>
          </a:p>
        </p:txBody>
      </p:sp>
      <p:pic>
        <p:nvPicPr>
          <p:cNvPr id="1026" name="Picture 2" descr="C:\Users\jay\Desktop\robot_line_black_white_line_art-555px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53" y="2551201"/>
            <a:ext cx="2797647" cy="415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4258743" y="1143000"/>
            <a:ext cx="2057400" cy="1447800"/>
          </a:xfrm>
          <a:prstGeom prst="wedgeEllipseCallout">
            <a:avLst>
              <a:gd name="adj1" fmla="val 62991"/>
              <a:gd name="adj2" fmla="val 73812"/>
            </a:avLst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</a:rPr>
              <a:t>How to </a:t>
            </a:r>
          </a:p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</a:rPr>
              <a:t>MODEL the situation…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6477000" y="1143000"/>
            <a:ext cx="2362200" cy="1447800"/>
          </a:xfrm>
          <a:prstGeom prst="wedgeEllipseCallout">
            <a:avLst>
              <a:gd name="adj1" fmla="val -14108"/>
              <a:gd name="adj2" fmla="val 70040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 Rounded MT Bold" pitchFamily="34" charset="0"/>
              </a:rPr>
              <a:t>What should be Optimal Policy…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9600" y="4170994"/>
            <a:ext cx="2743200" cy="60960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9600" y="4909110"/>
            <a:ext cx="2743200" cy="509516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3733800" y="4909110"/>
            <a:ext cx="1981200" cy="304800"/>
          </a:xfrm>
          <a:prstGeom prst="borderCallout1">
            <a:avLst>
              <a:gd name="adj1" fmla="val 18750"/>
              <a:gd name="adj2" fmla="val -8333"/>
              <a:gd name="adj3" fmla="val -108821"/>
              <a:gd name="adj4" fmla="val -18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Fully Observed</a:t>
            </a:r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3733800" y="5410200"/>
            <a:ext cx="1981200" cy="304800"/>
          </a:xfrm>
          <a:prstGeom prst="borderCallout1">
            <a:avLst>
              <a:gd name="adj1" fmla="val 18750"/>
              <a:gd name="adj2" fmla="val -8333"/>
              <a:gd name="adj3" fmla="val -104344"/>
              <a:gd name="adj4" fmla="val -19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Observed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28600" y="2690884"/>
            <a:ext cx="4267200" cy="509516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Mixed Observed Markov Decision Process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232041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Few variables are now… others are not 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053"/>
            <a:ext cx="4876800" cy="646331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  <a:ea typeface="+mn-ea"/>
                <a:cs typeface="+mn-cs"/>
              </a:rPr>
              <a:t>Reverse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2209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</a:rPr>
              <a:t>Zombies</a:t>
            </a:r>
            <a:r>
              <a:rPr lang="en-US" sz="2400" dirty="0" smtClean="0">
                <a:latin typeface="Arial Rounded MT Bold" pitchFamily="34" charset="0"/>
              </a:rPr>
              <a:t>(robots) are trying to crash on human(s)</a:t>
            </a:r>
          </a:p>
          <a:p>
            <a:r>
              <a:rPr lang="en-US" sz="2400" dirty="0" smtClean="0">
                <a:latin typeface="Arial Rounded MT Bold" pitchFamily="34" charset="0"/>
              </a:rPr>
              <a:t>Objective: </a:t>
            </a:r>
          </a:p>
          <a:p>
            <a:pPr lvl="1"/>
            <a:r>
              <a:rPr lang="en-US" sz="2000" dirty="0" smtClean="0">
                <a:latin typeface="Arial Rounded MT Bold" pitchFamily="34" charset="0"/>
              </a:rPr>
              <a:t>Model the zombie’s action</a:t>
            </a:r>
          </a:p>
          <a:p>
            <a:pPr lvl="1"/>
            <a:r>
              <a:rPr lang="en-US" sz="2000" dirty="0" smtClean="0">
                <a:latin typeface="Arial Rounded MT Bold" pitchFamily="34" charset="0"/>
              </a:rPr>
              <a:t>Similar assumptions as before</a:t>
            </a:r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3886200"/>
            <a:ext cx="4191000" cy="15240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Perfect Sensor Assumption: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No human-intention sensor:</a:t>
            </a:r>
          </a:p>
        </p:txBody>
      </p:sp>
      <p:pic>
        <p:nvPicPr>
          <p:cNvPr id="2050" name="Picture 2" descr="C:\Users\jay\Desktop\zombie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732">
            <a:off x="5974260" y="334365"/>
            <a:ext cx="2996235" cy="4735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1907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8053"/>
            <a:ext cx="5105400" cy="646331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  <a:ea typeface="+mn-ea"/>
                <a:cs typeface="+mn-cs"/>
              </a:rPr>
              <a:t>Reverse Situation 2</a:t>
            </a:r>
          </a:p>
        </p:txBody>
      </p:sp>
      <p:pic>
        <p:nvPicPr>
          <p:cNvPr id="3075" name="Picture 3" descr="C:\Users\jay\Desktop\511781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3628">
            <a:off x="5294871" y="1386744"/>
            <a:ext cx="3377966" cy="499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</a:rPr>
              <a:t>Crocs</a:t>
            </a:r>
            <a:r>
              <a:rPr lang="en-US" sz="2400" dirty="0" smtClean="0">
                <a:latin typeface="Arial Rounded MT Bold" pitchFamily="34" charset="0"/>
              </a:rPr>
              <a:t>(robots) are trying to hunt the human(s)</a:t>
            </a:r>
          </a:p>
          <a:p>
            <a:r>
              <a:rPr lang="en-US" sz="2400" dirty="0" smtClean="0">
                <a:latin typeface="Arial Rounded MT Bold" pitchFamily="34" charset="0"/>
              </a:rPr>
              <a:t>Objective: </a:t>
            </a:r>
          </a:p>
          <a:p>
            <a:pPr lvl="1"/>
            <a:r>
              <a:rPr lang="en-US" sz="2000" dirty="0" smtClean="0">
                <a:latin typeface="Arial Rounded MT Bold" pitchFamily="34" charset="0"/>
              </a:rPr>
              <a:t>Model the croc’s action</a:t>
            </a:r>
          </a:p>
          <a:p>
            <a:pPr lvl="1"/>
            <a:r>
              <a:rPr lang="en-US" sz="2000" dirty="0" smtClean="0">
                <a:latin typeface="Arial Rounded MT Bold" pitchFamily="34" charset="0"/>
              </a:rPr>
              <a:t>Similar assumptions as before</a:t>
            </a:r>
            <a:endParaRPr lang="en-US" sz="2000" dirty="0">
              <a:latin typeface="Arial Rounded MT Bold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" y="3886200"/>
            <a:ext cx="4191000" cy="15240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Perfect Sensor Assumption: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No human-intention sensor:</a:t>
            </a:r>
          </a:p>
        </p:txBody>
      </p:sp>
    </p:spTree>
    <p:extLst>
      <p:ext uri="{BB962C8B-B14F-4D97-AF65-F5344CB8AC3E}">
        <p14:creationId xmlns:p14="http://schemas.microsoft.com/office/powerpoint/2010/main" val="7212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715325" y="609600"/>
            <a:ext cx="3031542" cy="3124200"/>
            <a:chOff x="160223" y="381000"/>
            <a:chExt cx="3031542" cy="3124200"/>
          </a:xfrm>
        </p:grpSpPr>
        <p:pic>
          <p:nvPicPr>
            <p:cNvPr id="4098" name="Picture 2" descr="C:\Users\jay\Desktop\38221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223" y="1963738"/>
              <a:ext cx="3031542" cy="154146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C:\Users\jay\Desktop\zombie_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75" y="381000"/>
              <a:ext cx="1423916" cy="21336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3" descr="C:\Users\jay\Desktop\5117813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4323">
            <a:off x="1058398" y="3598712"/>
            <a:ext cx="1981200" cy="277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152400"/>
            <a:ext cx="56388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The MOMDP tuples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9215" y="1267777"/>
            <a:ext cx="2107785" cy="40862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rPr>
              <a:t>State Variables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0" y="3717757"/>
            <a:ext cx="1638300" cy="40862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rPr>
              <a:t>Actions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57601" y="4114800"/>
            <a:ext cx="5089266" cy="2513231"/>
            <a:chOff x="3657601" y="4114800"/>
            <a:chExt cx="5089266" cy="2513231"/>
          </a:xfrm>
        </p:grpSpPr>
        <p:sp>
          <p:nvSpPr>
            <p:cNvPr id="28" name="Rectangle 27"/>
            <p:cNvSpPr/>
            <p:nvPr/>
          </p:nvSpPr>
          <p:spPr>
            <a:xfrm>
              <a:off x="3657601" y="4114800"/>
              <a:ext cx="5089266" cy="2513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038200" y="4788932"/>
              <a:ext cx="0" cy="10667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038200" y="4788932"/>
              <a:ext cx="680171" cy="77027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5410525" y="4788932"/>
              <a:ext cx="627675" cy="91439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791200" y="4797203"/>
              <a:ext cx="533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886200" y="4989072"/>
              <a:ext cx="13580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move 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LEFT</a:t>
              </a:r>
            </a:p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by </a:t>
              </a:r>
              <a:r>
                <a:rPr lang="el-GR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81024" y="4989072"/>
              <a:ext cx="15247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move</a:t>
              </a:r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RIGHT</a:t>
              </a:r>
            </a:p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by </a:t>
              </a:r>
              <a:r>
                <a:rPr lang="el-GR" dirty="0" smtClean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49150" y="5823466"/>
              <a:ext cx="13692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move </a:t>
              </a:r>
            </a:p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FORWARD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64284" y="4267200"/>
              <a:ext cx="8175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HALT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70200" y="1645262"/>
            <a:ext cx="4571350" cy="1877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98150" y="1739754"/>
            <a:ext cx="3775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Observed components: 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Robot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24446" y="2730354"/>
            <a:ext cx="30829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Hidden Components: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intention for the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60198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The MOMDP </a:t>
            </a:r>
            <a:r>
              <a:rPr lang="en-US" dirty="0" smtClean="0"/>
              <a:t>tuples 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1328857"/>
            <a:ext cx="3581400" cy="621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Robot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914400"/>
            <a:ext cx="2590800" cy="40862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rPr>
              <a:t>Observation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4800" y="3233856"/>
                <a:ext cx="8458200" cy="30145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Transition function of the robot(s):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Given the particular action, robot’s position is fixed. Hence identity.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Transitional function of Human: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∝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∑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dist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.[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croc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] + 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p</m:t>
                              </m:r>
                              <m: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g</m:t>
                              </m:r>
                              <m:r>
                                <m:rPr>
                                  <m:sty m:val="p"/>
                                </m:rP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oal</m:t>
                              </m:r>
                              <m: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current</m:t>
                          </m:r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action</m:t>
                          </m:r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dist</m:t>
                          </m:r>
                          <m: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.(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p</m:t>
                          </m:r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Goal</m:t>
                          </m:r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|"/>
                          <m:endChr m:val="]"/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current</m:t>
                          </m:r>
                          <m:r>
                            <a:rPr lang="en-US" i="0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action</m:t>
                          </m:r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∝</m:t>
                      </m:r>
                      <m:box>
                        <m:box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dist</m:t>
                              </m:r>
                              <m: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i="0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α</m:t>
                              </m:r>
                              <m: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angle</m:t>
                              </m:r>
                              <m: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difference</m:t>
                              </m:r>
                              <m: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from</m:t>
                              </m:r>
                              <m:r>
                                <a:rPr lang="en-US" i="0" dirty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233856"/>
                <a:ext cx="8458200" cy="301454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304800" y="2819400"/>
            <a:ext cx="2590800" cy="40862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rPr>
              <a:t>Transition Function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0400" y="2090857"/>
            <a:ext cx="5562600" cy="1033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Robot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position – Completely Observable</a:t>
            </a:r>
            <a:endParaRPr lang="en-US" dirty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 is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fully observed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62600" y="1676401"/>
            <a:ext cx="3200400" cy="40862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rPr>
              <a:t>Observation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rPr>
              <a:t>Function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8200" y="4893270"/>
            <a:ext cx="7848600" cy="1812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3048000"/>
            <a:ext cx="64008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990600"/>
            <a:ext cx="647700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52400"/>
            <a:ext cx="64770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The </a:t>
            </a:r>
            <a:r>
              <a:rPr lang="en-US" dirty="0" smtClean="0"/>
              <a:t>Reward Function 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599" y="1516360"/>
            <a:ext cx="4046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Crocodiles(ROBOTs)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captures </a:t>
            </a:r>
            <a:r>
              <a:rPr lang="en-US" dirty="0" smtClean="0"/>
              <a:t>the human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Big Positive Rewards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1800" y="5410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Otherwise </a:t>
            </a:r>
          </a:p>
          <a:p>
            <a:r>
              <a:rPr lang="en-US" dirty="0" smtClean="0"/>
              <a:t>-  Reward inversely proportional the distance between them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3581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When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Human reaches the GOAL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Big Negative Reward</a:t>
            </a:r>
          </a:p>
        </p:txBody>
      </p:sp>
      <p:pic>
        <p:nvPicPr>
          <p:cNvPr id="5122" name="Picture 2" descr="C:\Users\jay\Desktop\CrocTears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414" y="3198703"/>
            <a:ext cx="2207023" cy="145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ay\Desktop\0511-1208-2717-0464_picture_of_the_head_of_a_cartoon_alligator_wearing_sunglasses_in_a_vector_clip_art_illustration_clipart_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1230313"/>
            <a:ext cx="1749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jay\Desktop\stock-vector-vector-cartoon-of-man-being-chased-by-crocodile-12816393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5029200"/>
            <a:ext cx="2614612" cy="150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>
          <a:xfrm rot="757724">
            <a:off x="2059780" y="5790405"/>
            <a:ext cx="988219" cy="4571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972"/>
            <a:ext cx="8229600" cy="646331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  <a:ea typeface="+mn-ea"/>
                <a:cs typeface="+mn-cs"/>
              </a:rPr>
              <a:t>The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MOMDP model for each croc’s action model policy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190690"/>
            <a:ext cx="2362200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>
              <a:spcBef>
                <a:spcPct val="0"/>
              </a:spcBef>
              <a:buNone/>
              <a:defRPr sz="3600">
                <a:solidFill>
                  <a:schemeClr val="bg2">
                    <a:lumMod val="75000"/>
                  </a:schemeClr>
                </a:solidFill>
                <a:latin typeface="Arial Rounded MT Bold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dirty="0"/>
              <a:t>MOMDP Solver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4500" y="259080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</a:t>
            </a:r>
            <a:r>
              <a:rPr lang="en-US" dirty="0" smtClean="0"/>
              <a:t>eal </a:t>
            </a:r>
            <a:r>
              <a:rPr lang="en-US" b="1" dirty="0" smtClean="0"/>
              <a:t>T</a:t>
            </a:r>
            <a:r>
              <a:rPr lang="en-US" dirty="0" smtClean="0"/>
              <a:t>ime </a:t>
            </a:r>
            <a:r>
              <a:rPr lang="en-US" b="1" dirty="0" smtClean="0"/>
              <a:t>D</a:t>
            </a:r>
            <a:r>
              <a:rPr lang="en-US" dirty="0" smtClean="0"/>
              <a:t>ynamic </a:t>
            </a:r>
            <a:r>
              <a:rPr lang="en-US" b="1" dirty="0" smtClean="0"/>
              <a:t>P</a:t>
            </a:r>
            <a:r>
              <a:rPr lang="en-US" dirty="0" smtClean="0"/>
              <a:t>rogramming in </a:t>
            </a:r>
            <a:r>
              <a:rPr lang="en-US" b="1" dirty="0" err="1" smtClean="0"/>
              <a:t>BEL</a:t>
            </a:r>
            <a:r>
              <a:rPr lang="en-US" dirty="0" err="1" smtClean="0"/>
              <a:t>ief</a:t>
            </a:r>
            <a:r>
              <a:rPr lang="en-US" dirty="0" smtClean="0"/>
              <a:t> space is used to solve MOMDP model</a:t>
            </a: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6096000"/>
            <a:ext cx="7924800" cy="52322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  <a:prstDash val="dashDot"/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 err="1"/>
              <a:t>Bonet</a:t>
            </a:r>
            <a:r>
              <a:rPr lang="en-US" sz="1400" dirty="0"/>
              <a:t>, B., and </a:t>
            </a:r>
            <a:r>
              <a:rPr lang="en-US" sz="1400" dirty="0" err="1"/>
              <a:t>Geffner</a:t>
            </a:r>
            <a:r>
              <a:rPr lang="en-US" sz="1400" dirty="0"/>
              <a:t>, H.. Solving POMDPs: RTDP-</a:t>
            </a:r>
            <a:r>
              <a:rPr lang="en-US" sz="1400" dirty="0" err="1"/>
              <a:t>Bel</a:t>
            </a:r>
            <a:r>
              <a:rPr lang="en-US" sz="1400" dirty="0"/>
              <a:t> vs. Point-based algorithms. In International joint conference on artificial intelligence (IJCAI), 2009.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400" y="3272472"/>
            <a:ext cx="3429000" cy="113877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Belief   state 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Croc’s position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Agent’s position (fully observed)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Belief over goal intention of Agent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4400" y="3311604"/>
            <a:ext cx="3200400" cy="1107996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Belief Space :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Union of  beliefs over intentions</a:t>
            </a:r>
            <a:r>
              <a:rPr lang="en-US" sz="1600" dirty="0" smtClean="0">
                <a:solidFill>
                  <a:schemeClr val="tx1"/>
                </a:solidFill>
                <a:cs typeface="Times New Roman" pitchFamily="18" charset="0"/>
              </a:rPr>
              <a:t> for each of the positions of Agent and Crocs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48768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For reading or writing the value function of belief states in the hash table, belief is replaced by its </a:t>
            </a:r>
            <a:r>
              <a:rPr lang="en-IN" b="1" dirty="0"/>
              <a:t>discretized </a:t>
            </a:r>
            <a:r>
              <a:rPr lang="en-IN" b="1" dirty="0" smtClean="0"/>
              <a:t>version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e9546f-d77c-4bbe-b37c-09f07b22ca9b">
      <UserInfo>
        <DisplayName>Jay Nandy</DisplayName>
        <AccountId>9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62AC2460DA4A4C8DEA17D7AC6AEF57" ma:contentTypeVersion="2" ma:contentTypeDescription="Create a new document." ma:contentTypeScope="" ma:versionID="767637ca41556d83cab3a45baaf10ede">
  <xsd:schema xmlns:xsd="http://www.w3.org/2001/XMLSchema" xmlns:xs="http://www.w3.org/2001/XMLSchema" xmlns:p="http://schemas.microsoft.com/office/2006/metadata/properties" xmlns:ns3="9ee9546f-d77c-4bbe-b37c-09f07b22ca9b" targetNamespace="http://schemas.microsoft.com/office/2006/metadata/properties" ma:root="true" ma:fieldsID="c6801230f9b9f71786f0a1a4cc98de69" ns3:_="">
    <xsd:import namespace="9ee9546f-d77c-4bbe-b37c-09f07b22ca9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9546f-d77c-4bbe-b37c-09f07b22ca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3CD44B-F834-4D52-A429-4F0315F54D53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9ee9546f-d77c-4bbe-b37c-09f07b22ca9b"/>
  </ds:schemaRefs>
</ds:datastoreItem>
</file>

<file path=customXml/itemProps2.xml><?xml version="1.0" encoding="utf-8"?>
<ds:datastoreItem xmlns:ds="http://schemas.openxmlformats.org/officeDocument/2006/customXml" ds:itemID="{4B83BEF2-6E48-47C4-A614-89399BC2F8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BED13A-B455-4062-A9C8-194F78E89F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9546f-d77c-4bbe-b37c-09f07b22ca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630</Words>
  <Application>Microsoft Office PowerPoint</Application>
  <PresentationFormat>On-screen Show (4:3)</PresentationFormat>
  <Paragraphs>135</Paragraphs>
  <Slides>18</Slides>
  <Notes>0</Notes>
  <HiddenSlides>0</HiddenSlides>
  <MMClips>3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Arabic Typesetting</vt:lpstr>
      <vt:lpstr>Arial</vt:lpstr>
      <vt:lpstr>Arial Rounded MT Bold</vt:lpstr>
      <vt:lpstr>Calibri</vt:lpstr>
      <vt:lpstr>Cambria Math</vt:lpstr>
      <vt:lpstr>Times New Roman</vt:lpstr>
      <vt:lpstr>Wingdings</vt:lpstr>
      <vt:lpstr>Office Theme</vt:lpstr>
      <vt:lpstr>Equation</vt:lpstr>
      <vt:lpstr>PowerPoint Presentation</vt:lpstr>
      <vt:lpstr>Pedestrian aware motion planning</vt:lpstr>
      <vt:lpstr>The MOMDP Approach</vt:lpstr>
      <vt:lpstr>Reverse Situation</vt:lpstr>
      <vt:lpstr>Reverse Situation 2</vt:lpstr>
      <vt:lpstr>PowerPoint Presentation</vt:lpstr>
      <vt:lpstr>PowerPoint Presentation</vt:lpstr>
      <vt:lpstr>PowerPoint Presentation</vt:lpstr>
      <vt:lpstr>The Algorithm</vt:lpstr>
      <vt:lpstr>The Algorithm</vt:lpstr>
      <vt:lpstr>Croc: the man hunter</vt:lpstr>
      <vt:lpstr>PowerPoint Presentation</vt:lpstr>
      <vt:lpstr>PowerPoint Presentation</vt:lpstr>
      <vt:lpstr>PowerPoint Presentation</vt:lpstr>
      <vt:lpstr>Discussion</vt:lpstr>
      <vt:lpstr>References</vt:lpstr>
      <vt:lpstr>Questions?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jay;DEBABROTA BASU</dc:creator>
  <cp:lastModifiedBy>Debabrota Basu</cp:lastModifiedBy>
  <cp:revision>54</cp:revision>
  <dcterms:created xsi:type="dcterms:W3CDTF">2014-11-18T11:52:08Z</dcterms:created>
  <dcterms:modified xsi:type="dcterms:W3CDTF">2015-08-14T09:14:54Z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0x0101002262AC2460DA4A4C8DEA17D7AC6AEF57</vt:lpwstr>
  </property>
  <property fmtid="{D5CDD505-2E9C-101B-9397-08002B2CF9AE}" pid="3" name="IsMyDocuments">
    <vt:bool>true</vt:bool>
  </property>
</Properties>
</file>