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3"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AEED0F-5E5A-4D09-9784-9FFD6EDD93F2}" type="datetimeFigureOut">
              <a:rPr lang="en-US" smtClean="0"/>
              <a:t>4/15/2019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EED0F-5E5A-4D09-9784-9FFD6EDD93F2}" type="datetimeFigureOut">
              <a:rPr lang="en-US" smtClean="0"/>
              <a:t>4/15/2019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EED0F-5E5A-4D09-9784-9FFD6EDD93F2}" type="datetimeFigureOut">
              <a:rPr lang="en-US" smtClean="0"/>
              <a:t>4/15/2019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EED0F-5E5A-4D09-9784-9FFD6EDD93F2}" type="datetimeFigureOut">
              <a:rPr lang="en-US" smtClean="0"/>
              <a:t>4/15/2019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AEED0F-5E5A-4D09-9784-9FFD6EDD93F2}" type="datetimeFigureOut">
              <a:rPr lang="en-US" smtClean="0"/>
              <a:t>4/15/2019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AEED0F-5E5A-4D09-9784-9FFD6EDD93F2}" type="datetimeFigureOut">
              <a:rPr lang="en-US" smtClean="0"/>
              <a:t>4/15/2019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AEED0F-5E5A-4D09-9784-9FFD6EDD93F2}" type="datetimeFigureOut">
              <a:rPr lang="en-US" smtClean="0"/>
              <a:t>4/15/2019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AEED0F-5E5A-4D09-9784-9FFD6EDD93F2}" type="datetimeFigureOut">
              <a:rPr lang="en-US" smtClean="0"/>
              <a:t>4/15/2019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EED0F-5E5A-4D09-9784-9FFD6EDD93F2}" type="datetimeFigureOut">
              <a:rPr lang="en-US" smtClean="0"/>
              <a:t>4/15/2019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AEED0F-5E5A-4D09-9784-9FFD6EDD93F2}" type="datetimeFigureOut">
              <a:rPr lang="en-US" smtClean="0"/>
              <a:t>4/15/2019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AEED0F-5E5A-4D09-9784-9FFD6EDD93F2}" type="datetimeFigureOut">
              <a:rPr lang="en-US" smtClean="0"/>
              <a:t>4/15/2019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819AF4-D53A-44D7-B151-BC2BD80B8F8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EED0F-5E5A-4D09-9784-9FFD6EDD93F2}" type="datetimeFigureOut">
              <a:rPr lang="en-US" smtClean="0"/>
              <a:t>4/15/2019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19AF4-D53A-44D7-B151-BC2BD80B8F8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1214445"/>
          </a:xfrm>
        </p:spPr>
        <p:txBody>
          <a:bodyPr>
            <a:normAutofit fontScale="90000"/>
          </a:bodyPr>
          <a:lstStyle/>
          <a:p>
            <a:r>
              <a:rPr lang="en-US" b="1" u="sng" dirty="0" smtClean="0"/>
              <a:t>Project on Customer Lifetime Value</a:t>
            </a:r>
            <a:endParaRPr lang="en-IN" b="1" u="sng" dirty="0"/>
          </a:p>
        </p:txBody>
      </p:sp>
      <p:sp>
        <p:nvSpPr>
          <p:cNvPr id="3" name="Subtitle 2"/>
          <p:cNvSpPr>
            <a:spLocks noGrp="1"/>
          </p:cNvSpPr>
          <p:nvPr>
            <p:ph type="subTitle" idx="1"/>
          </p:nvPr>
        </p:nvSpPr>
        <p:spPr>
          <a:xfrm>
            <a:off x="1371600" y="2000240"/>
            <a:ext cx="6400800" cy="3638560"/>
          </a:xfrm>
        </p:spPr>
        <p:txBody>
          <a:bodyPr/>
          <a:lstStyle/>
          <a:p>
            <a:r>
              <a:rPr lang="en-IN" dirty="0"/>
              <a:t>For an Auto Insurance company, </a:t>
            </a:r>
            <a:r>
              <a:rPr lang="en-IN" dirty="0" smtClean="0"/>
              <a:t>predicting </a:t>
            </a:r>
            <a:r>
              <a:rPr lang="en-IN" dirty="0"/>
              <a:t>the conditions </a:t>
            </a:r>
            <a:r>
              <a:rPr lang="en-IN" dirty="0" smtClean="0"/>
              <a:t>affecting Customer Life Time </a:t>
            </a:r>
            <a:r>
              <a:rPr lang="en-IN" dirty="0"/>
              <a:t>value (CLV</a:t>
            </a:r>
            <a:r>
              <a:rPr lang="en-IN" dirty="0" smtClean="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Final</a:t>
            </a:r>
            <a:r>
              <a:rPr lang="en-US" dirty="0" smtClean="0"/>
              <a:t> </a:t>
            </a:r>
            <a:r>
              <a:rPr lang="en-US" b="1" u="sng" dirty="0" smtClean="0"/>
              <a:t>Report</a:t>
            </a:r>
            <a:endParaRPr lang="en-IN" b="1" u="sng"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According to the model, the </a:t>
            </a:r>
            <a:r>
              <a:rPr lang="en-US" b="1" dirty="0" smtClean="0"/>
              <a:t>R-Square</a:t>
            </a:r>
            <a:r>
              <a:rPr lang="en-US" dirty="0" smtClean="0"/>
              <a:t> is very low. R-Square is expected to be more than at least 0.5 for the model to be a relatively good model. Also, the </a:t>
            </a:r>
            <a:r>
              <a:rPr lang="en-US" dirty="0" err="1" smtClean="0"/>
              <a:t>Mape</a:t>
            </a:r>
            <a:r>
              <a:rPr lang="en-US" dirty="0" smtClean="0"/>
              <a:t> is very high. </a:t>
            </a:r>
            <a:r>
              <a:rPr lang="en-US" b="1" dirty="0" err="1" smtClean="0"/>
              <a:t>Mape</a:t>
            </a:r>
            <a:r>
              <a:rPr lang="en-US" dirty="0" smtClean="0"/>
              <a:t> of a model should be within the range of 0.15 to 0.2 for the model to be efficient. After evaluating these two results, the conclusion can be drawn that the dataset is not good enough to fit in the model properly or more data is required to make it a good model. Since, the model isn’t that good most of the tests failed</a:t>
            </a:r>
            <a:r>
              <a:rPr lang="en-US" dirty="0"/>
              <a:t> </a:t>
            </a:r>
            <a:r>
              <a:rPr lang="en-US" dirty="0" smtClean="0"/>
              <a:t>. </a:t>
            </a:r>
            <a:r>
              <a:rPr lang="en-US" u="sng" smtClean="0"/>
              <a:t>This </a:t>
            </a:r>
            <a:r>
              <a:rPr lang="en-US" u="sng" dirty="0" smtClean="0"/>
              <a:t>model isn’t good enough for recommendation for the problem at hand until more information is gathered.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Understanding the Variables</a:t>
            </a:r>
            <a:endParaRPr lang="en-IN" b="1" u="sng" dirty="0"/>
          </a:p>
        </p:txBody>
      </p:sp>
      <p:sp>
        <p:nvSpPr>
          <p:cNvPr id="3" name="Content Placeholder 2"/>
          <p:cNvSpPr>
            <a:spLocks noGrp="1"/>
          </p:cNvSpPr>
          <p:nvPr>
            <p:ph idx="1"/>
          </p:nvPr>
        </p:nvSpPr>
        <p:spPr/>
        <p:txBody>
          <a:bodyPr/>
          <a:lstStyle/>
          <a:p>
            <a:pPr>
              <a:buNone/>
            </a:pPr>
            <a:r>
              <a:rPr lang="en-US" dirty="0" smtClean="0"/>
              <a:t>We have to predict the customer lifetime value of each customer, making it the dependent variable for any model.</a:t>
            </a:r>
          </a:p>
          <a:p>
            <a:pPr>
              <a:buNone/>
            </a:pPr>
            <a:r>
              <a:rPr lang="en-US" dirty="0" smtClean="0"/>
              <a:t>The rest of the variables like income, education status, etc. are all independent variables.</a:t>
            </a:r>
          </a:p>
          <a:p>
            <a:pPr>
              <a:buNone/>
            </a:pPr>
            <a:r>
              <a:rPr lang="en-US" dirty="0" smtClean="0"/>
              <a:t>The “Customer” column in the data set is just a basic customer id.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Statistical Model</a:t>
            </a:r>
            <a:endParaRPr lang="en-IN" b="1" u="sng" dirty="0"/>
          </a:p>
        </p:txBody>
      </p:sp>
      <p:sp>
        <p:nvSpPr>
          <p:cNvPr id="3" name="Content Placeholder 2"/>
          <p:cNvSpPr>
            <a:spLocks noGrp="1"/>
          </p:cNvSpPr>
          <p:nvPr>
            <p:ph idx="1"/>
          </p:nvPr>
        </p:nvSpPr>
        <p:spPr/>
        <p:txBody>
          <a:bodyPr/>
          <a:lstStyle/>
          <a:p>
            <a:pPr>
              <a:buNone/>
            </a:pPr>
            <a:r>
              <a:rPr lang="en-US" dirty="0" smtClean="0"/>
              <a:t>H</a:t>
            </a:r>
            <a:r>
              <a:rPr lang="en-US" dirty="0" smtClean="0"/>
              <a:t>ere, the CLV(Customer Lifetime Value) is a variable that is likely to increase with time depending on the other dependent variables, </a:t>
            </a:r>
            <a:r>
              <a:rPr lang="en-US" dirty="0"/>
              <a:t>w</a:t>
            </a:r>
            <a:r>
              <a:rPr lang="en-US" dirty="0" smtClean="0"/>
              <a:t>e are using Linear Regression model over any other models. For further clarification, the following points are to be considered:</a:t>
            </a:r>
          </a:p>
          <a:p>
            <a:pPr>
              <a:buFont typeface="Wingdings" pitchFamily="2" charset="2"/>
              <a:buChar char="§"/>
            </a:pPr>
            <a:r>
              <a:rPr lang="en-US" dirty="0" smtClean="0"/>
              <a:t>Linear model is used to predict a continuous variable which is best suited in this case.</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r>
              <a:rPr lang="en-US" dirty="0" smtClean="0"/>
              <a:t>Logistic Regression model is used to predict binary dependent values.</a:t>
            </a:r>
          </a:p>
          <a:p>
            <a:r>
              <a:rPr lang="en-US" dirty="0" smtClean="0"/>
              <a:t>Decision Tree model is used to break the dependent variable into a tree like structure within R to predict exact results based on categorical aspect.</a:t>
            </a:r>
          </a:p>
          <a:p>
            <a:r>
              <a:rPr lang="en-US" dirty="0" smtClean="0"/>
              <a:t>Time Series model is to used to predict the trend of the business model.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Business Reasons for Dependent Variables</a:t>
            </a:r>
            <a:endParaRPr lang="en-IN" b="1" u="sng"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This </a:t>
            </a:r>
            <a:r>
              <a:rPr lang="en-US" dirty="0" err="1" smtClean="0"/>
              <a:t>busniess</a:t>
            </a:r>
            <a:r>
              <a:rPr lang="en-US" dirty="0" smtClean="0"/>
              <a:t> problem is of an Auto Insurance Company, </a:t>
            </a:r>
            <a:r>
              <a:rPr lang="en-US" b="1" dirty="0" smtClean="0"/>
              <a:t>coverage</a:t>
            </a:r>
            <a:r>
              <a:rPr lang="en-US" dirty="0" smtClean="0"/>
              <a:t> type of the insurance is included in the model to estimate the </a:t>
            </a:r>
            <a:r>
              <a:rPr lang="en-US" b="1" dirty="0" smtClean="0"/>
              <a:t>monthly premium auto</a:t>
            </a:r>
            <a:r>
              <a:rPr lang="en-US" dirty="0" smtClean="0"/>
              <a:t> based on the </a:t>
            </a:r>
            <a:r>
              <a:rPr lang="en-US" b="1" dirty="0" smtClean="0"/>
              <a:t>income</a:t>
            </a:r>
            <a:r>
              <a:rPr lang="en-US" dirty="0" smtClean="0"/>
              <a:t> of the customer. CLV of a customer is better if the </a:t>
            </a:r>
            <a:r>
              <a:rPr lang="en-US" b="1" dirty="0" smtClean="0"/>
              <a:t>vehicle class</a:t>
            </a:r>
            <a:r>
              <a:rPr lang="en-US" dirty="0" smtClean="0"/>
              <a:t> is a SUV or a sports car. More the </a:t>
            </a:r>
            <a:r>
              <a:rPr lang="en-US" b="1" dirty="0" smtClean="0"/>
              <a:t>number of policies</a:t>
            </a:r>
            <a:r>
              <a:rPr lang="en-US" dirty="0" smtClean="0"/>
              <a:t> with the company, more is the </a:t>
            </a:r>
            <a:r>
              <a:rPr lang="en-US" dirty="0" err="1" smtClean="0"/>
              <a:t>clv</a:t>
            </a:r>
            <a:r>
              <a:rPr lang="en-US" dirty="0" smtClean="0"/>
              <a:t> which is obvious since the commitment is better in that case. </a:t>
            </a:r>
            <a:r>
              <a:rPr lang="en-US" b="1" dirty="0" smtClean="0"/>
              <a:t>Renew offer type</a:t>
            </a:r>
            <a:r>
              <a:rPr lang="en-US" dirty="0" smtClean="0"/>
              <a:t> is also included since more renewals increases the value of the customer.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92500" lnSpcReduction="20000"/>
          </a:bodyPr>
          <a:lstStyle/>
          <a:p>
            <a:pPr>
              <a:buNone/>
            </a:pPr>
            <a:r>
              <a:rPr lang="en-US" b="1" dirty="0" smtClean="0"/>
              <a:t>Number of open complaints</a:t>
            </a:r>
            <a:r>
              <a:rPr lang="en-US" dirty="0" smtClean="0"/>
              <a:t> is directly relatable, since lesser number of complaints means better customer satisfaction hence, better commitment with the company. Based on the model it is evident that the </a:t>
            </a:r>
            <a:r>
              <a:rPr lang="en-US" dirty="0" err="1" smtClean="0"/>
              <a:t>clv</a:t>
            </a:r>
            <a:r>
              <a:rPr lang="en-US" dirty="0" smtClean="0"/>
              <a:t> is more for </a:t>
            </a:r>
            <a:r>
              <a:rPr lang="en-US" b="1" dirty="0" smtClean="0"/>
              <a:t>college</a:t>
            </a:r>
            <a:r>
              <a:rPr lang="en-US" dirty="0" smtClean="0"/>
              <a:t> students since after college they are most likely to get a job and be a better customer overall. Also, people who have lesser education than </a:t>
            </a:r>
            <a:r>
              <a:rPr lang="en-US" b="1" dirty="0" smtClean="0"/>
              <a:t>high school</a:t>
            </a:r>
            <a:r>
              <a:rPr lang="en-US" dirty="0" smtClean="0"/>
              <a:t> might have several vehicle based business like </a:t>
            </a:r>
            <a:r>
              <a:rPr lang="en-US" dirty="0" err="1" smtClean="0"/>
              <a:t>ola</a:t>
            </a:r>
            <a:r>
              <a:rPr lang="en-US" dirty="0" smtClean="0"/>
              <a:t> and </a:t>
            </a:r>
            <a:r>
              <a:rPr lang="en-US" dirty="0" err="1" smtClean="0"/>
              <a:t>uber</a:t>
            </a:r>
            <a:r>
              <a:rPr lang="en-US" dirty="0" smtClean="0"/>
              <a:t> which makes them own more vehicles which </a:t>
            </a:r>
            <a:r>
              <a:rPr lang="en-US" dirty="0" err="1" smtClean="0"/>
              <a:t>inturn</a:t>
            </a:r>
            <a:r>
              <a:rPr lang="en-US" dirty="0" smtClean="0"/>
              <a:t> makes them valuable customers. The </a:t>
            </a:r>
            <a:r>
              <a:rPr lang="en-US" dirty="0" err="1" smtClean="0"/>
              <a:t>clv</a:t>
            </a:r>
            <a:r>
              <a:rPr lang="en-US" dirty="0" smtClean="0"/>
              <a:t> for customers with </a:t>
            </a:r>
            <a:r>
              <a:rPr lang="en-US" b="1" dirty="0" smtClean="0"/>
              <a:t>effective to date</a:t>
            </a:r>
            <a:r>
              <a:rPr lang="en-US" dirty="0" smtClean="0"/>
              <a:t> for five values are more based on different conditions.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Model based Results</a:t>
            </a:r>
            <a:endParaRPr lang="en-IN" b="1" u="sng" dirty="0"/>
          </a:p>
        </p:txBody>
      </p:sp>
      <p:sp>
        <p:nvSpPr>
          <p:cNvPr id="3" name="Content Placeholder 2"/>
          <p:cNvSpPr>
            <a:spLocks noGrp="1"/>
          </p:cNvSpPr>
          <p:nvPr>
            <p:ph idx="1"/>
          </p:nvPr>
        </p:nvSpPr>
        <p:spPr/>
        <p:txBody>
          <a:bodyPr/>
          <a:lstStyle/>
          <a:p>
            <a:r>
              <a:rPr lang="en-US" dirty="0" smtClean="0"/>
              <a:t>R-Square : 0.313</a:t>
            </a:r>
          </a:p>
          <a:p>
            <a:r>
              <a:rPr lang="en-US" dirty="0" smtClean="0"/>
              <a:t>Adjusted R-Square : 0.3114</a:t>
            </a:r>
          </a:p>
          <a:p>
            <a:r>
              <a:rPr lang="en-US" dirty="0" err="1" smtClean="0"/>
              <a:t>Mape</a:t>
            </a:r>
            <a:r>
              <a:rPr lang="en-US" dirty="0" smtClean="0"/>
              <a:t> : 0.3506465</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Test Results</a:t>
            </a:r>
            <a:endParaRPr lang="en-IN" b="1" u="sng" dirty="0"/>
          </a:p>
        </p:txBody>
      </p:sp>
      <p:sp>
        <p:nvSpPr>
          <p:cNvPr id="3" name="Content Placeholder 2"/>
          <p:cNvSpPr>
            <a:spLocks noGrp="1"/>
          </p:cNvSpPr>
          <p:nvPr>
            <p:ph idx="1"/>
          </p:nvPr>
        </p:nvSpPr>
        <p:spPr/>
        <p:txBody>
          <a:bodyPr/>
          <a:lstStyle/>
          <a:p>
            <a:r>
              <a:rPr lang="en-IN" dirty="0" err="1" smtClean="0"/>
              <a:t>Vif</a:t>
            </a:r>
            <a:r>
              <a:rPr lang="en-IN" dirty="0" smtClean="0"/>
              <a:t> for </a:t>
            </a:r>
            <a:r>
              <a:rPr lang="en-IN" dirty="0" err="1" smtClean="0"/>
              <a:t>Multicolinearity</a:t>
            </a:r>
            <a:r>
              <a:rPr lang="en-IN" dirty="0" smtClean="0"/>
              <a:t> : </a:t>
            </a:r>
          </a:p>
          <a:p>
            <a:pPr>
              <a:buNone/>
            </a:pPr>
            <a:r>
              <a:rPr lang="en-US" dirty="0" smtClean="0"/>
              <a:t>	GVIF of all variables are less than 2 except three variables which is very close to 2 but if removed drastically effects the R-Square and </a:t>
            </a:r>
            <a:r>
              <a:rPr lang="en-US" dirty="0" err="1" smtClean="0"/>
              <a:t>Mape</a:t>
            </a:r>
            <a:r>
              <a:rPr lang="en-US" dirty="0" smtClean="0"/>
              <a:t> of the model. So, for the sake of the model the three variables are kept in the model.</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r>
              <a:rPr lang="en-US" dirty="0" smtClean="0"/>
              <a:t>Linearity-Test :</a:t>
            </a:r>
          </a:p>
          <a:p>
            <a:pPr>
              <a:buNone/>
            </a:pPr>
            <a:r>
              <a:rPr lang="en-US" dirty="0"/>
              <a:t>	</a:t>
            </a:r>
            <a:r>
              <a:rPr lang="en-US" dirty="0" smtClean="0"/>
              <a:t>Durbin Watson Test :</a:t>
            </a:r>
          </a:p>
          <a:p>
            <a:pPr>
              <a:buNone/>
            </a:pPr>
            <a:r>
              <a:rPr lang="en-US" dirty="0" smtClean="0"/>
              <a:t>	 D-W Statistic - 1.989898</a:t>
            </a:r>
          </a:p>
          <a:p>
            <a:pPr>
              <a:buNone/>
            </a:pPr>
            <a:r>
              <a:rPr lang="en-US" dirty="0"/>
              <a:t>	</a:t>
            </a:r>
            <a:r>
              <a:rPr lang="en-US" dirty="0" smtClean="0"/>
              <a:t> p-value - 0.696</a:t>
            </a:r>
          </a:p>
          <a:p>
            <a:r>
              <a:rPr lang="en-IN" dirty="0" err="1" smtClean="0"/>
              <a:t>Breusch</a:t>
            </a:r>
            <a:r>
              <a:rPr lang="en-IN" dirty="0" smtClean="0"/>
              <a:t>-Pagan Test for </a:t>
            </a:r>
            <a:r>
              <a:rPr lang="en-IN" dirty="0" err="1" smtClean="0"/>
              <a:t>Heteroscedasticity</a:t>
            </a:r>
            <a:r>
              <a:rPr lang="en-IN" dirty="0" smtClean="0"/>
              <a:t> :</a:t>
            </a:r>
          </a:p>
          <a:p>
            <a:pPr>
              <a:buNone/>
            </a:pPr>
            <a:r>
              <a:rPr lang="en-US" dirty="0"/>
              <a:t>	</a:t>
            </a:r>
            <a:r>
              <a:rPr lang="en-US" dirty="0" smtClean="0"/>
              <a:t> p-value &lt; 2.2e-16</a:t>
            </a:r>
          </a:p>
          <a:p>
            <a:r>
              <a:rPr lang="en-US" dirty="0" smtClean="0"/>
              <a:t>Normality Tests :</a:t>
            </a:r>
          </a:p>
          <a:p>
            <a:pPr>
              <a:buNone/>
            </a:pPr>
            <a:r>
              <a:rPr lang="en-US" dirty="0" smtClean="0"/>
              <a:t>	Anderson-Darling normality test :</a:t>
            </a:r>
          </a:p>
          <a:p>
            <a:pPr>
              <a:buNone/>
            </a:pPr>
            <a:r>
              <a:rPr lang="en-US" dirty="0"/>
              <a:t>	</a:t>
            </a:r>
            <a:r>
              <a:rPr lang="en-US" dirty="0" smtClean="0"/>
              <a:t>p-value &lt; 2.2e-16</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554</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on Customer Lifetime Value</vt:lpstr>
      <vt:lpstr>Understanding the Variables</vt:lpstr>
      <vt:lpstr>Statistical Model</vt:lpstr>
      <vt:lpstr>Slide 4</vt:lpstr>
      <vt:lpstr>Business Reasons for Dependent Variables</vt:lpstr>
      <vt:lpstr>Slide 6</vt:lpstr>
      <vt:lpstr>Model based Results</vt:lpstr>
      <vt:lpstr>Test Results</vt:lpstr>
      <vt:lpstr>Slide 9</vt:lpstr>
      <vt:lpstr>Final Report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Customer Lifetime Value</dc:title>
  <dc:creator>James</dc:creator>
  <cp:lastModifiedBy>James</cp:lastModifiedBy>
  <cp:revision>23</cp:revision>
  <dcterms:created xsi:type="dcterms:W3CDTF">2019-04-15T15:34:33Z</dcterms:created>
  <dcterms:modified xsi:type="dcterms:W3CDTF">2019-04-15T17:43:44Z</dcterms:modified>
</cp:coreProperties>
</file>