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0"/>
  </p:notesMasterIdLst>
  <p:sldIdLst>
    <p:sldId id="337" r:id="rId4"/>
    <p:sldId id="309" r:id="rId5"/>
    <p:sldId id="318" r:id="rId6"/>
    <p:sldId id="306" r:id="rId7"/>
    <p:sldId id="338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96196" autoAdjust="0"/>
  </p:normalViewPr>
  <p:slideViewPr>
    <p:cSldViewPr snapToGrid="0" showGuides="1">
      <p:cViewPr varScale="1">
        <p:scale>
          <a:sx n="95" d="100"/>
          <a:sy n="95" d="100"/>
        </p:scale>
        <p:origin x="211" y="5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Key Projects/Consulting Engagements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Key Engagements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362EF8-E3E3-4F1C-B04B-CAB308B6274C}"/>
              </a:ext>
            </a:extLst>
          </p:cNvPr>
          <p:cNvSpPr/>
          <p:nvPr/>
        </p:nvSpPr>
        <p:spPr>
          <a:xfrm>
            <a:off x="2063181" y="2669398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3F40C8-8010-4108-9F73-2A5D4A82ACEE}"/>
              </a:ext>
            </a:extLst>
          </p:cNvPr>
          <p:cNvSpPr/>
          <p:nvPr/>
        </p:nvSpPr>
        <p:spPr>
          <a:xfrm>
            <a:off x="9350920" y="2669398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0ACF17-5B62-4CCD-9969-2CD787F39748}"/>
              </a:ext>
            </a:extLst>
          </p:cNvPr>
          <p:cNvSpPr/>
          <p:nvPr/>
        </p:nvSpPr>
        <p:spPr>
          <a:xfrm>
            <a:off x="9350920" y="419355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365984-D2D0-4F97-94B8-3E6E3E66E63B}"/>
              </a:ext>
            </a:extLst>
          </p:cNvPr>
          <p:cNvSpPr/>
          <p:nvPr/>
        </p:nvSpPr>
        <p:spPr>
          <a:xfrm>
            <a:off x="2063181" y="419355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1D823-0061-4D02-A486-14D3049A8C20}"/>
              </a:ext>
            </a:extLst>
          </p:cNvPr>
          <p:cNvGrpSpPr/>
          <p:nvPr/>
        </p:nvGrpSpPr>
        <p:grpSpPr>
          <a:xfrm>
            <a:off x="4051882" y="1920646"/>
            <a:ext cx="4068312" cy="4173038"/>
            <a:chOff x="2527882" y="1769366"/>
            <a:chExt cx="4068312" cy="4173038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197318D-8121-4894-B822-57F602A99361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78B0C82D-1DB1-47F0-B784-D8CB8B58D5C0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A3E335BB-755B-4BF5-83BD-E41AF5524A35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D9A027EF-60F6-44BA-86FC-8633EDA07393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54838BDB-78C9-4794-A97C-0705044498F5}"/>
              </a:ext>
            </a:extLst>
          </p:cNvPr>
          <p:cNvSpPr/>
          <p:nvPr/>
        </p:nvSpPr>
        <p:spPr>
          <a:xfrm>
            <a:off x="4971456" y="2892582"/>
            <a:ext cx="2229169" cy="2229169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999F5-41A2-4363-9382-34B5571ED4EC}"/>
              </a:ext>
            </a:extLst>
          </p:cNvPr>
          <p:cNvGrpSpPr/>
          <p:nvPr/>
        </p:nvGrpSpPr>
        <p:grpSpPr>
          <a:xfrm>
            <a:off x="914400" y="5035653"/>
            <a:ext cx="3089650" cy="841622"/>
            <a:chOff x="803640" y="3199905"/>
            <a:chExt cx="2059657" cy="8416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E5BCA4-E702-4251-A909-9EFAFF3BE3D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4"/>
                  </a:solidFill>
                  <a:cs typeface="Arial" pitchFamily="34" charset="0"/>
                </a:rPr>
                <a:t>Implementing Manufacturing Analytics Insights (MAI)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0988EA-F759-4CA9-B778-11CCEEA0BA48}"/>
                </a:ext>
              </a:extLst>
            </p:cNvPr>
            <p:cNvSpPr txBox="1"/>
            <p:nvPr/>
          </p:nvSpPr>
          <p:spPr>
            <a:xfrm>
              <a:off x="803640" y="319990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4"/>
                  </a:solidFill>
                  <a:cs typeface="Arial" pitchFamily="34" charset="0"/>
                </a:rPr>
                <a:t>Manufacturing Analytics Insight Program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2A7C9F-1649-48F0-9BC0-6B34BFB3519B}"/>
              </a:ext>
            </a:extLst>
          </p:cNvPr>
          <p:cNvGrpSpPr/>
          <p:nvPr/>
        </p:nvGrpSpPr>
        <p:grpSpPr>
          <a:xfrm>
            <a:off x="8202140" y="5198583"/>
            <a:ext cx="3089650" cy="494026"/>
            <a:chOff x="803640" y="3362835"/>
            <a:chExt cx="2059657" cy="4940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01B335-A283-4D4C-B76B-15ED1739011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3"/>
                  </a:solidFill>
                  <a:cs typeface="Arial" pitchFamily="34" charset="0"/>
                </a:rPr>
                <a:t>BI Capability, Maturity Assessment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.    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0B21A-2BC2-4B51-AAAF-32439C010BA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Microsoft Retail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08F97F-CC96-4532-91C4-C70B06DDE118}"/>
              </a:ext>
            </a:extLst>
          </p:cNvPr>
          <p:cNvGrpSpPr/>
          <p:nvPr/>
        </p:nvGrpSpPr>
        <p:grpSpPr>
          <a:xfrm>
            <a:off x="8202140" y="1731714"/>
            <a:ext cx="3089650" cy="494026"/>
            <a:chOff x="803640" y="3362835"/>
            <a:chExt cx="2059657" cy="49402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C59261-F70E-4D0F-A631-1D681F3A076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  <a:cs typeface="Arial" pitchFamily="34" charset="0"/>
                </a:rPr>
                <a:t>Data Strategy And Data Governance</a:t>
              </a: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.    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3E9BD1-0965-488E-AC1B-98A36E1ABE8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TNT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A89DBA-4F67-47F5-9ACC-8107986C6C7F}"/>
              </a:ext>
            </a:extLst>
          </p:cNvPr>
          <p:cNvGrpSpPr/>
          <p:nvPr/>
        </p:nvGrpSpPr>
        <p:grpSpPr>
          <a:xfrm>
            <a:off x="914400" y="1731714"/>
            <a:ext cx="3089650" cy="863358"/>
            <a:chOff x="803640" y="3362835"/>
            <a:chExt cx="2059657" cy="8633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FFEBF-DCA0-4CDB-9289-3F10BBBFDF4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200" dirty="0">
                  <a:solidFill>
                    <a:schemeClr val="accent1"/>
                  </a:solidFill>
                </a:rPr>
                <a:t>Enterprise Information Security Assessment - </a:t>
              </a:r>
              <a:r>
                <a:rPr lang="en-US" sz="1200" dirty="0">
                  <a:solidFill>
                    <a:srgbClr val="007CC3"/>
                  </a:solidFill>
                </a:rPr>
                <a:t>Data Architecture &amp; Data Governance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80E282-6051-48C1-9D22-C32924B3CBE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US Banking Giant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6" name="Donut 2">
            <a:extLst>
              <a:ext uri="{FF2B5EF4-FFF2-40B4-BE49-F238E27FC236}">
                <a16:creationId xmlns:a16="http://schemas.microsoft.com/office/drawing/2014/main" id="{02043B42-7927-4089-BD3F-E8EA7E5B3827}"/>
              </a:ext>
            </a:extLst>
          </p:cNvPr>
          <p:cNvSpPr/>
          <p:nvPr/>
        </p:nvSpPr>
        <p:spPr>
          <a:xfrm>
            <a:off x="4733980" y="2655106"/>
            <a:ext cx="2704121" cy="2704121"/>
          </a:xfrm>
          <a:prstGeom prst="donut">
            <a:avLst>
              <a:gd name="adj" fmla="val 38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623682D8-78B9-49F5-B8FC-F7D515E2C56D}"/>
              </a:ext>
            </a:extLst>
          </p:cNvPr>
          <p:cNvSpPr/>
          <p:nvPr/>
        </p:nvSpPr>
        <p:spPr>
          <a:xfrm flipH="1">
            <a:off x="2273090" y="443421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ardrop 1">
            <a:extLst>
              <a:ext uri="{FF2B5EF4-FFF2-40B4-BE49-F238E27FC236}">
                <a16:creationId xmlns:a16="http://schemas.microsoft.com/office/drawing/2014/main" id="{378C8268-5CEE-4334-A6AB-938539C083F9}"/>
              </a:ext>
            </a:extLst>
          </p:cNvPr>
          <p:cNvSpPr/>
          <p:nvPr/>
        </p:nvSpPr>
        <p:spPr>
          <a:xfrm rot="18805991">
            <a:off x="2278292" y="289053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A23D1EC5-16E0-4897-8EC7-D7477FB50A68}"/>
              </a:ext>
            </a:extLst>
          </p:cNvPr>
          <p:cNvSpPr/>
          <p:nvPr/>
        </p:nvSpPr>
        <p:spPr>
          <a:xfrm>
            <a:off x="9553150" y="290929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Chord 15">
            <a:extLst>
              <a:ext uri="{FF2B5EF4-FFF2-40B4-BE49-F238E27FC236}">
                <a16:creationId xmlns:a16="http://schemas.microsoft.com/office/drawing/2014/main" id="{B7747C17-4661-48AB-9F07-833A32786940}"/>
              </a:ext>
            </a:extLst>
          </p:cNvPr>
          <p:cNvSpPr/>
          <p:nvPr/>
        </p:nvSpPr>
        <p:spPr>
          <a:xfrm>
            <a:off x="9647402" y="439515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3D007A-D82A-49D7-B3B8-18453E891372}"/>
              </a:ext>
            </a:extLst>
          </p:cNvPr>
          <p:cNvGrpSpPr/>
          <p:nvPr/>
        </p:nvGrpSpPr>
        <p:grpSpPr>
          <a:xfrm>
            <a:off x="5275903" y="3456149"/>
            <a:ext cx="1689597" cy="840075"/>
            <a:chOff x="6670497" y="4267516"/>
            <a:chExt cx="4190656" cy="208361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3E3A74-7550-42F6-B91B-C021B5D15F86}"/>
                </a:ext>
              </a:extLst>
            </p:cNvPr>
            <p:cNvSpPr/>
            <p:nvPr/>
          </p:nvSpPr>
          <p:spPr>
            <a:xfrm>
              <a:off x="6670497" y="4910589"/>
              <a:ext cx="2028518" cy="1440540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E38D91-E45F-4EB9-8423-C4C5FA1698F8}"/>
                </a:ext>
              </a:extLst>
            </p:cNvPr>
            <p:cNvSpPr/>
            <p:nvPr/>
          </p:nvSpPr>
          <p:spPr>
            <a:xfrm>
              <a:off x="8698073" y="4267516"/>
              <a:ext cx="2163080" cy="2082019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F754D1-733D-4023-8E93-A07336970229}"/>
              </a:ext>
            </a:extLst>
          </p:cNvPr>
          <p:cNvSpPr/>
          <p:nvPr/>
        </p:nvSpPr>
        <p:spPr>
          <a:xfrm>
            <a:off x="5568942" y="3157178"/>
            <a:ext cx="527058" cy="387991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Projects Handled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F670FA-B56D-4DE8-AD35-CAE2B4CCB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80832"/>
              </p:ext>
            </p:extLst>
          </p:nvPr>
        </p:nvGraphicFramePr>
        <p:xfrm>
          <a:off x="921602" y="1342724"/>
          <a:ext cx="10348796" cy="5410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4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5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Client Name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Client Name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Client Name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Client Name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 Deere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HSBC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MOL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Akzo Nobel</a:t>
                      </a: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Syngenta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Legrand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ZS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Atradius</a:t>
                      </a: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304047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TNT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Microsoft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Zebra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75860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Microsoft Retail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Morgan Stanley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Caterpillar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P&amp;G</a:t>
                      </a: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UK-DWP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Aetna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Well Fargo</a:t>
                      </a:r>
                    </a:p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Ralph Lauren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Salesforce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Avnet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KRAFT FOODS</a:t>
                      </a: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TFS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Epicor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Cargil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UPC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Cablecom</a:t>
                      </a:r>
                      <a:endParaRPr lang="en-US" sz="1200" dirty="0"/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Legrand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HUL</a:t>
                      </a: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5FC02-19D3-4EAF-9148-382F8C61DBD0}"/>
              </a:ext>
            </a:extLst>
          </p:cNvPr>
          <p:cNvGrpSpPr/>
          <p:nvPr/>
        </p:nvGrpSpPr>
        <p:grpSpPr>
          <a:xfrm>
            <a:off x="1877703" y="1724775"/>
            <a:ext cx="538752" cy="643027"/>
            <a:chOff x="3570" y="619306"/>
            <a:chExt cx="4703649" cy="5614032"/>
          </a:xfrm>
          <a:solidFill>
            <a:schemeClr val="accent2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7237F5-49B5-4B72-A721-761228200C72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A4C5412-72B7-459F-B8CD-869465C5D1E2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566B0C1-A4EE-4E3E-9A16-FA95997607B1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28F5EA-4495-4BC3-BEB1-BCF2B2C91DFC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1D0A0EE-39A8-406B-ADDD-BC399DEFC9EC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Rounded Rectangle 25">
            <a:extLst>
              <a:ext uri="{FF2B5EF4-FFF2-40B4-BE49-F238E27FC236}">
                <a16:creationId xmlns:a16="http://schemas.microsoft.com/office/drawing/2014/main" id="{5D9E2940-361E-485C-B1FC-B29D183E67A5}"/>
              </a:ext>
            </a:extLst>
          </p:cNvPr>
          <p:cNvSpPr/>
          <p:nvPr/>
        </p:nvSpPr>
        <p:spPr>
          <a:xfrm>
            <a:off x="4518177" y="1996671"/>
            <a:ext cx="569876" cy="41762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4C1810-0355-4DA6-9D61-3ABC4AF3EFB4}"/>
              </a:ext>
            </a:extLst>
          </p:cNvPr>
          <p:cNvGrpSpPr/>
          <p:nvPr/>
        </p:nvGrpSpPr>
        <p:grpSpPr>
          <a:xfrm>
            <a:off x="7014533" y="1773986"/>
            <a:ext cx="727915" cy="640314"/>
            <a:chOff x="9544125" y="314311"/>
            <a:chExt cx="1802975" cy="1585994"/>
          </a:xfrm>
          <a:solidFill>
            <a:schemeClr val="accent4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787C9B-0FC7-4A01-8095-5AAC901D5E84}"/>
                </a:ext>
              </a:extLst>
            </p:cNvPr>
            <p:cNvSpPr/>
            <p:nvPr/>
          </p:nvSpPr>
          <p:spPr>
            <a:xfrm rot="5400000">
              <a:off x="9855308" y="140908"/>
              <a:ext cx="1318389" cy="1665195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5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D34BD5C-FB84-4372-9D38-66FD338288B4}"/>
                </a:ext>
              </a:extLst>
            </p:cNvPr>
            <p:cNvSpPr/>
            <p:nvPr/>
          </p:nvSpPr>
          <p:spPr>
            <a:xfrm>
              <a:off x="9544125" y="1625233"/>
              <a:ext cx="1756228" cy="275072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8EB15C-1F71-43FD-AA80-9944F3F7ED5A}"/>
              </a:ext>
            </a:extLst>
          </p:cNvPr>
          <p:cNvGrpSpPr/>
          <p:nvPr/>
        </p:nvGrpSpPr>
        <p:grpSpPr>
          <a:xfrm>
            <a:off x="9840881" y="1763001"/>
            <a:ext cx="344881" cy="643695"/>
            <a:chOff x="3501573" y="3178068"/>
            <a:chExt cx="1340594" cy="273784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9A38CF-63F2-4120-8CA4-ECB75818396F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EF323F-85E6-4279-89A4-7AE24B01D23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C6D03B-E653-4825-A15F-042961866FE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729558-B411-4BB4-A0BD-F3682488A9CB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F2129A-0B0B-419B-90E9-F000B6923CC6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5D32302-B6A8-420B-A9B4-43EB6B282700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3773255-97B2-48A9-A7BB-2749B35124D8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45A193A-528B-48C6-B03B-01CE6E5D7A42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5BF7060-7040-4BB7-93E1-1926E733BE3F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BB01C9C-E7CA-4764-80CA-5FBC7360AA6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2C8D914-F62A-40B6-A805-05747362E02C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163D486-8EF9-40CA-A19E-B140067798CC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E345081-24DB-481F-A069-B51D298241AE}"/>
              </a:ext>
            </a:extLst>
          </p:cNvPr>
          <p:cNvSpPr/>
          <p:nvPr/>
        </p:nvSpPr>
        <p:spPr>
          <a:xfrm>
            <a:off x="9896726" y="2470723"/>
            <a:ext cx="233193" cy="171664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6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Key Engagements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864357"/>
            <a:chOff x="665833" y="2698787"/>
            <a:chExt cx="3322837" cy="8643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Data Quality and Data Governance for leading distributor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28307" y="2590178"/>
            <a:ext cx="5737181" cy="1015834"/>
            <a:chOff x="665833" y="2547310"/>
            <a:chExt cx="3322837" cy="101583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547310"/>
              <a:ext cx="3322837" cy="73574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BI Assessment &amp; Roadmap for a Leading Electrical Equipment Firm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0325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30920" y="3886813"/>
            <a:ext cx="5737181" cy="1121759"/>
            <a:chOff x="665833" y="2441385"/>
            <a:chExt cx="3322837" cy="112175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3" y="2441385"/>
              <a:ext cx="3322837" cy="73574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Joint Techno-Functional assessment for a leading Managed Health Care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660065" y="52365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B77FE-28D5-4EC6-9841-F3FD55BE7F0E}"/>
              </a:ext>
            </a:extLst>
          </p:cNvPr>
          <p:cNvGrpSpPr/>
          <p:nvPr/>
        </p:nvGrpSpPr>
        <p:grpSpPr>
          <a:xfrm>
            <a:off x="5763004" y="5253792"/>
            <a:ext cx="5737181" cy="864357"/>
            <a:chOff x="665833" y="2698787"/>
            <a:chExt cx="3322837" cy="86435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086495-D0E6-4EDF-B0A3-3E7C7F8378EA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E23BF-9144-41BB-82CF-6D901195B783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IT landscape assessment for Sales and Marketing consulting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Key Engagements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EEEB66-0819-4EF7-B983-0AFE673F7D27}"/>
              </a:ext>
            </a:extLst>
          </p:cNvPr>
          <p:cNvSpPr txBox="1"/>
          <p:nvPr/>
        </p:nvSpPr>
        <p:spPr>
          <a:xfrm>
            <a:off x="5763003" y="1658477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Building Data and Analytics Platform for leading ERP Vendor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698836" y="2564363"/>
            <a:ext cx="5737181" cy="1015834"/>
            <a:chOff x="665833" y="2547310"/>
            <a:chExt cx="3322837" cy="101583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547310"/>
              <a:ext cx="3322837" cy="73574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Building Marketing Executive Dashboard for leading tracking &amp; printing device manufacturer in US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0325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07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2A0BE8-4E1C-478F-AE7B-D913C667D3CA}"/>
              </a:ext>
            </a:extLst>
          </p:cNvPr>
          <p:cNvSpPr txBox="1"/>
          <p:nvPr/>
        </p:nvSpPr>
        <p:spPr>
          <a:xfrm>
            <a:off x="5730920" y="4038290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Enabling digitization through PIM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660065" y="52365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08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E23BF-9144-41BB-82CF-6D901195B783}"/>
              </a:ext>
            </a:extLst>
          </p:cNvPr>
          <p:cNvSpPr txBox="1"/>
          <p:nvPr/>
        </p:nvSpPr>
        <p:spPr>
          <a:xfrm>
            <a:off x="5763004" y="5253792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Customer MDM Solution Implementation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4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Key Engagements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09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EEEB66-0819-4EF7-B983-0AFE673F7D27}"/>
              </a:ext>
            </a:extLst>
          </p:cNvPr>
          <p:cNvSpPr txBox="1"/>
          <p:nvPr/>
        </p:nvSpPr>
        <p:spPr>
          <a:xfrm>
            <a:off x="5763003" y="1507000"/>
            <a:ext cx="5737181" cy="7357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High level target data architecture with supporting technology assessment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10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30920" y="2591036"/>
            <a:ext cx="5737181" cy="1305819"/>
            <a:chOff x="665833" y="2349658"/>
            <a:chExt cx="3322837" cy="130581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We built an Interactive dashboard enabling on-demand analytics leveraging MicroStrategy Visual Insight capabilities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349658"/>
              <a:ext cx="3322837" cy="73574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Vendor Performance Analysis: Vendor Performance Monitoring in US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0325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11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30920" y="3886813"/>
            <a:ext cx="5737181" cy="1306425"/>
            <a:chOff x="665833" y="2441385"/>
            <a:chExt cx="3322837" cy="130642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101479"/>
              <a:ext cx="320117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Interactive dashboard included- Filter dropdown for Year, Month &amp; countries , KPIs and their target value compared to Actuals, a trend line chart for all 17 KPIs and a chart  indicating KPI per country.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3" y="2441385"/>
              <a:ext cx="3322837" cy="73574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Visualization Dashboard  creation for a globally reputed chemicals/paints manufacturer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660065" y="52365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12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B77FE-28D5-4EC6-9841-F3FD55BE7F0E}"/>
              </a:ext>
            </a:extLst>
          </p:cNvPr>
          <p:cNvGrpSpPr/>
          <p:nvPr/>
        </p:nvGrpSpPr>
        <p:grpSpPr>
          <a:xfrm>
            <a:off x="5763004" y="5253792"/>
            <a:ext cx="5737181" cy="864357"/>
            <a:chOff x="665833" y="2698787"/>
            <a:chExt cx="3322837" cy="86435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086495-D0E6-4EDF-B0A3-3E7C7F8378EA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E23BF-9144-41BB-82CF-6D901195B783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Customer MDM Solution Implementation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5210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DEBA PANDA</cp:lastModifiedBy>
  <cp:revision>133</cp:revision>
  <dcterms:created xsi:type="dcterms:W3CDTF">2019-01-14T06:35:35Z</dcterms:created>
  <dcterms:modified xsi:type="dcterms:W3CDTF">2021-05-16T18:21:58Z</dcterms:modified>
</cp:coreProperties>
</file>