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571" r:id="rId3"/>
    <p:sldId id="572" r:id="rId4"/>
    <p:sldId id="573" r:id="rId5"/>
    <p:sldId id="580" r:id="rId6"/>
    <p:sldId id="581" r:id="rId7"/>
    <p:sldId id="574" r:id="rId8"/>
    <p:sldId id="582" r:id="rId9"/>
    <p:sldId id="575" r:id="rId10"/>
    <p:sldId id="583" r:id="rId11"/>
    <p:sldId id="584" r:id="rId12"/>
    <p:sldId id="576" r:id="rId13"/>
    <p:sldId id="585" r:id="rId14"/>
    <p:sldId id="579" r:id="rId15"/>
    <p:sldId id="577" r:id="rId16"/>
    <p:sldId id="578" r:id="rId17"/>
    <p:sldId id="570" r:id="rId1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60" d="100"/>
          <a:sy n="60" d="100"/>
        </p:scale>
        <p:origin x="1140" y="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110BB-D448-40C1-881C-2C9B643BE687}" type="datetimeFigureOut">
              <a:rPr lang="en-IN" smtClean="0"/>
              <a:t>09-06-2025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9D191E-C953-4B9C-8BA7-C53C66ACDA4F}" type="slidenum">
              <a:rPr lang="en-IN" smtClean="0"/>
              <a:t>‹#›</a:t>
            </a:fld>
            <a:endParaRPr lang="en-IN"/>
          </a:p>
        </p:txBody>
      </p:sp>
    </p:spTree>
    <p:extLst>
      <p:ext uri="{BB962C8B-B14F-4D97-AF65-F5344CB8AC3E}">
        <p14:creationId xmlns:p14="http://schemas.microsoft.com/office/powerpoint/2010/main" val="3444222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79D191E-C953-4B9C-8BA7-C53C66ACDA4F}" type="slidenum">
              <a:rPr lang="en-IN" smtClean="0"/>
              <a:t>2</a:t>
            </a:fld>
            <a:endParaRPr lang="en-IN"/>
          </a:p>
        </p:txBody>
      </p:sp>
    </p:spTree>
    <p:extLst>
      <p:ext uri="{BB962C8B-B14F-4D97-AF65-F5344CB8AC3E}">
        <p14:creationId xmlns:p14="http://schemas.microsoft.com/office/powerpoint/2010/main" val="232481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09/06/2025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09/06/2025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09/06/2025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09/06/2025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09/06/2025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09/06/2025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09/06/2025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bcci.tv/" TargetMode="External"/><Relationship Id="rId13" Type="http://schemas.openxmlformats.org/officeDocument/2006/relationships/hyperlink" Target="https://agent.jotform.com/0196f86b39ab78a3b92abb9c1e09ce325780/voice" TargetMode="External"/><Relationship Id="rId3" Type="http://schemas.openxmlformats.org/officeDocument/2006/relationships/hyperlink" Target="https://www.kaggle.com/" TargetMode="External"/><Relationship Id="rId7" Type="http://schemas.openxmlformats.org/officeDocument/2006/relationships/hyperlink" Target="https://www.icc-cricket.com/" TargetMode="External"/><Relationship Id="rId12" Type="http://schemas.openxmlformats.org/officeDocument/2006/relationships/hyperlink" Target="https://github.com/Debadatta22/CricDR--CricketGPT-Assistant-.git" TargetMode="External"/><Relationship Id="rId17" Type="http://schemas.openxmlformats.org/officeDocument/2006/relationships/image" Target="../media/image30.png"/><Relationship Id="rId2" Type="http://schemas.openxmlformats.org/officeDocument/2006/relationships/hyperlink" Target="https://www.jotform.com/" TargetMode="External"/><Relationship Id="rId16"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hyperlink" Target="https://www.wikipedia.org/" TargetMode="External"/><Relationship Id="rId11" Type="http://schemas.openxmlformats.org/officeDocument/2006/relationships/hyperlink" Target="https://www.google.com/" TargetMode="External"/><Relationship Id="rId5" Type="http://schemas.openxmlformats.org/officeDocument/2006/relationships/hyperlink" Target="https://www.cricbuzz.com/" TargetMode="External"/><Relationship Id="rId15" Type="http://schemas.openxmlformats.org/officeDocument/2006/relationships/image" Target="../media/image28.png"/><Relationship Id="rId10" Type="http://schemas.openxmlformats.org/officeDocument/2006/relationships/hyperlink" Target="https://www.openai.com/" TargetMode="External"/><Relationship Id="rId4" Type="http://schemas.openxmlformats.org/officeDocument/2006/relationships/hyperlink" Target="https://www.espncricinfo.com/" TargetMode="External"/><Relationship Id="rId9" Type="http://schemas.openxmlformats.org/officeDocument/2006/relationships/hyperlink" Target="https://www.cricket.com/" TargetMode="External"/><Relationship Id="rId1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19906" y="134240"/>
            <a:ext cx="4946786" cy="1904989"/>
          </a:xfrm>
        </p:spPr>
        <p:txBody>
          <a:bodyPr vert="horz" lIns="91440" tIns="45720" rIns="91440" bIns="45720" rtlCol="0">
            <a:normAutofit/>
          </a:bodyPr>
          <a:lstStyle/>
          <a:p>
            <a:pPr algn="l"/>
            <a:r>
              <a:rPr lang="en-US" sz="1600" b="1" kern="1200" dirty="0">
                <a:latin typeface="+mj-lt"/>
                <a:ea typeface="+mj-ea"/>
                <a:cs typeface="+mj-cs"/>
              </a:rPr>
              <a:t>CAPSTONE PROJECT</a:t>
            </a:r>
            <a:br>
              <a:rPr lang="en-US" sz="1600" b="1" kern="1200" dirty="0">
                <a:latin typeface="+mj-lt"/>
                <a:ea typeface="+mj-ea"/>
                <a:cs typeface="+mj-cs"/>
              </a:rPr>
            </a:br>
            <a:br>
              <a:rPr lang="en-US" sz="1600" b="1" dirty="0"/>
            </a:br>
            <a:r>
              <a:rPr lang="en-US" sz="4400" b="1" dirty="0">
                <a:latin typeface="Bahnschrift SemiBold" panose="020B0502040204020203" pitchFamily="34" charset="0"/>
              </a:rPr>
              <a:t>CRICDR: Cricket GPT Assistant</a:t>
            </a:r>
            <a:endParaRPr lang="en-US" sz="4400" dirty="0">
              <a:latin typeface="Bahnschrift SemiBold" panose="020B0502040204020203" pitchFamily="34" charset="0"/>
            </a:endParaRPr>
          </a:p>
        </p:txBody>
      </p:sp>
      <p:sp>
        <p:nvSpPr>
          <p:cNvPr id="3" name="Subtitle 2"/>
          <p:cNvSpPr>
            <a:spLocks noGrp="1"/>
          </p:cNvSpPr>
          <p:nvPr>
            <p:ph type="subTitle" idx="1"/>
          </p:nvPr>
        </p:nvSpPr>
        <p:spPr>
          <a:xfrm>
            <a:off x="219906" y="4078459"/>
            <a:ext cx="4946786" cy="1570170"/>
          </a:xfrm>
        </p:spPr>
        <p:txBody>
          <a:bodyPr vert="horz" lIns="91440" tIns="45720" rIns="91440" bIns="45720" rtlCol="0" anchor="t">
            <a:noAutofit/>
          </a:bodyPr>
          <a:lstStyle/>
          <a:p>
            <a:pPr>
              <a:spcAft>
                <a:spcPts val="600"/>
              </a:spcAft>
            </a:pPr>
            <a:r>
              <a:rPr lang="en-US" sz="1600" b="1" u="sng" cap="all" dirty="0"/>
              <a:t>Presented By</a:t>
            </a:r>
            <a:endParaRPr lang="en-US" sz="1600" u="sng" cap="all" dirty="0"/>
          </a:p>
          <a:p>
            <a:pPr algn="l">
              <a:spcAft>
                <a:spcPts val="600"/>
              </a:spcAft>
            </a:pPr>
            <a:r>
              <a:rPr lang="en-US" sz="1600" b="1" cap="all" dirty="0"/>
              <a:t>Student Name: DEBADATTA ROUT</a:t>
            </a:r>
          </a:p>
          <a:p>
            <a:pPr algn="l">
              <a:spcAft>
                <a:spcPts val="600"/>
              </a:spcAft>
            </a:pPr>
            <a:r>
              <a:rPr lang="en-US" sz="1600" b="1" cap="all" dirty="0"/>
              <a:t>College Name: C. V. RAMAN GLOBAL UNIVERSITY</a:t>
            </a:r>
          </a:p>
          <a:p>
            <a:pPr algn="l">
              <a:spcAft>
                <a:spcPts val="600"/>
              </a:spcAft>
            </a:pPr>
            <a:r>
              <a:rPr lang="en-US" sz="1600" b="1" cap="all" dirty="0"/>
              <a:t>Department: CSE</a:t>
            </a:r>
          </a:p>
          <a:p>
            <a:pPr algn="l">
              <a:spcAft>
                <a:spcPts val="600"/>
              </a:spcAft>
            </a:pPr>
            <a:r>
              <a:rPr lang="en-US" sz="1600" b="1" cap="all" dirty="0"/>
              <a:t>Email ID: routdebadatta22@gmail.com</a:t>
            </a:r>
          </a:p>
          <a:p>
            <a:pPr algn="l">
              <a:spcAft>
                <a:spcPts val="600"/>
              </a:spcAft>
            </a:pPr>
            <a:r>
              <a:rPr lang="en-US" sz="1600" b="1" cap="all" dirty="0"/>
              <a:t>AICTE Student ID: AINSI_120746</a:t>
            </a: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F268FE4-106A-EB27-767C-9178ACB52A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1682" y="379900"/>
            <a:ext cx="5499718" cy="5746580"/>
          </a:xfrm>
          <a:prstGeom prst="rect">
            <a:avLst/>
          </a:prstGeom>
        </p:spPr>
      </p:pic>
      <p:pic>
        <p:nvPicPr>
          <p:cNvPr id="8" name="Picture 7">
            <a:extLst>
              <a:ext uri="{FF2B5EF4-FFF2-40B4-BE49-F238E27FC236}">
                <a16:creationId xmlns:a16="http://schemas.microsoft.com/office/drawing/2014/main" id="{C3DF3677-1E41-80C8-BEB8-93B9CF0A9311}"/>
              </a:ext>
            </a:extLst>
          </p:cNvPr>
          <p:cNvPicPr>
            <a:picLocks noChangeAspect="1"/>
          </p:cNvPicPr>
          <p:nvPr/>
        </p:nvPicPr>
        <p:blipFill>
          <a:blip r:embed="rId3"/>
          <a:stretch>
            <a:fillRect/>
          </a:stretch>
        </p:blipFill>
        <p:spPr>
          <a:xfrm>
            <a:off x="283464" y="2039229"/>
            <a:ext cx="4837508" cy="2054493"/>
          </a:xfrm>
          <a:prstGeom prst="rect">
            <a:avLst/>
          </a:pr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943499-060E-631F-D69A-2BCD44AD2E0D}"/>
              </a:ext>
            </a:extLst>
          </p:cNvPr>
          <p:cNvSpPr txBox="1"/>
          <p:nvPr/>
        </p:nvSpPr>
        <p:spPr>
          <a:xfrm>
            <a:off x="0" y="0"/>
            <a:ext cx="12192000" cy="2446824"/>
          </a:xfrm>
          <a:prstGeom prst="rect">
            <a:avLst/>
          </a:prstGeom>
          <a:noFill/>
        </p:spPr>
        <p:txBody>
          <a:bodyPr wrap="square">
            <a:spAutoFit/>
          </a:bodyPr>
          <a:lstStyle/>
          <a:p>
            <a:r>
              <a:rPr lang="en-US" sz="1700" b="1" u="sng" dirty="0">
                <a:solidFill>
                  <a:srgbClr val="FF0000"/>
                </a:solidFill>
              </a:rPr>
              <a:t>Training Process:</a:t>
            </a:r>
            <a:endParaRPr lang="en-US" sz="1700" u="sng" dirty="0">
              <a:solidFill>
                <a:srgbClr val="FF0000"/>
              </a:solidFill>
            </a:endParaRPr>
          </a:p>
          <a:p>
            <a:pPr marL="342900" indent="-342900">
              <a:buFont typeface="+mj-lt"/>
              <a:buAutoNum type="arabicPeriod"/>
            </a:pPr>
            <a:r>
              <a:rPr lang="en-US" sz="1700" b="1" dirty="0"/>
              <a:t>Knowledge Base Configuration:</a:t>
            </a:r>
            <a:br>
              <a:rPr lang="en-US" sz="1700" dirty="0"/>
            </a:br>
            <a:r>
              <a:rPr lang="en-US" sz="1700" dirty="0"/>
              <a:t>Trained the assistant using </a:t>
            </a:r>
            <a:r>
              <a:rPr lang="en-US" sz="1700" dirty="0" err="1"/>
              <a:t>Jotform's</a:t>
            </a:r>
            <a:r>
              <a:rPr lang="en-US" sz="1700" dirty="0"/>
              <a:t> AI Agent Builder by uploading various data formats, including text documents, URLs, files, and question-answer pairs.</a:t>
            </a:r>
          </a:p>
          <a:p>
            <a:pPr marL="342900" indent="-342900">
              <a:buFont typeface="+mj-lt"/>
              <a:buAutoNum type="arabicPeriod"/>
            </a:pPr>
            <a:r>
              <a:rPr lang="en-US" sz="1700" b="1" dirty="0"/>
              <a:t>Customization:</a:t>
            </a:r>
            <a:br>
              <a:rPr lang="en-US" sz="1700" dirty="0"/>
            </a:br>
            <a:r>
              <a:rPr lang="en-US" sz="1700" dirty="0"/>
              <a:t>Tailored the assistant's persona, tone, and conversational style to align with cricket enthusiasts' expectations.</a:t>
            </a:r>
          </a:p>
          <a:p>
            <a:pPr marL="342900" indent="-342900">
              <a:buFont typeface="+mj-lt"/>
              <a:buAutoNum type="arabicPeriod"/>
            </a:pPr>
            <a:r>
              <a:rPr lang="en-US" sz="1700" b="1" dirty="0"/>
              <a:t>Iterative Refinement:</a:t>
            </a:r>
            <a:br>
              <a:rPr lang="en-US" sz="1700" dirty="0"/>
            </a:br>
            <a:r>
              <a:rPr lang="en-US" sz="1700" dirty="0"/>
              <a:t>Continuously improved the assistant's performance by collecting user feedback through embedded forms and updating the knowledge base accordingly.</a:t>
            </a:r>
          </a:p>
        </p:txBody>
      </p:sp>
      <p:sp>
        <p:nvSpPr>
          <p:cNvPr id="5" name="TextBox 4">
            <a:extLst>
              <a:ext uri="{FF2B5EF4-FFF2-40B4-BE49-F238E27FC236}">
                <a16:creationId xmlns:a16="http://schemas.microsoft.com/office/drawing/2014/main" id="{7E0C663B-277C-A282-2734-063A06DFC6A5}"/>
              </a:ext>
            </a:extLst>
          </p:cNvPr>
          <p:cNvSpPr txBox="1"/>
          <p:nvPr/>
        </p:nvSpPr>
        <p:spPr>
          <a:xfrm>
            <a:off x="0" y="2414739"/>
            <a:ext cx="12192000" cy="2185214"/>
          </a:xfrm>
          <a:prstGeom prst="rect">
            <a:avLst/>
          </a:prstGeom>
          <a:noFill/>
        </p:spPr>
        <p:txBody>
          <a:bodyPr wrap="square">
            <a:spAutoFit/>
          </a:bodyPr>
          <a:lstStyle/>
          <a:p>
            <a:r>
              <a:rPr lang="en-US" sz="1700" b="1" u="sng" dirty="0">
                <a:solidFill>
                  <a:srgbClr val="FF0000"/>
                </a:solidFill>
              </a:rPr>
              <a:t>Prediction Process:</a:t>
            </a:r>
            <a:endParaRPr lang="en-US" sz="1700" u="sng" dirty="0">
              <a:solidFill>
                <a:srgbClr val="FF0000"/>
              </a:solidFill>
            </a:endParaRPr>
          </a:p>
          <a:p>
            <a:pPr marL="342900" indent="-342900">
              <a:buFont typeface="+mj-lt"/>
              <a:buAutoNum type="arabicPeriod"/>
            </a:pPr>
            <a:r>
              <a:rPr lang="en-US" sz="1700" b="1" dirty="0"/>
              <a:t>Real-Time Query Handling:</a:t>
            </a:r>
            <a:br>
              <a:rPr lang="en-US" sz="1700" dirty="0"/>
            </a:br>
            <a:r>
              <a:rPr lang="en-US" sz="1700" dirty="0"/>
              <a:t>The assistant processes user inputs dynamically, retrieving and presenting information from its trained knowledge base.</a:t>
            </a:r>
          </a:p>
          <a:p>
            <a:pPr marL="342900" indent="-342900">
              <a:buFont typeface="+mj-lt"/>
              <a:buAutoNum type="arabicPeriod"/>
            </a:pPr>
            <a:r>
              <a:rPr lang="en-US" sz="1700" b="1" dirty="0"/>
              <a:t>Contextual Understanding:</a:t>
            </a:r>
            <a:br>
              <a:rPr lang="en-US" sz="1700" dirty="0"/>
            </a:br>
            <a:r>
              <a:rPr lang="en-US" sz="1700" dirty="0"/>
              <a:t>Maintains conversational context to provide coherent and relevant responses throughout the interaction.</a:t>
            </a:r>
          </a:p>
          <a:p>
            <a:pPr marL="342900" indent="-342900">
              <a:buFont typeface="+mj-lt"/>
              <a:buAutoNum type="arabicPeriod"/>
            </a:pPr>
            <a:r>
              <a:rPr lang="en-US" sz="1700" b="1" dirty="0"/>
              <a:t>Multichannel Responsiveness:</a:t>
            </a:r>
            <a:br>
              <a:rPr lang="en-US" sz="1700" dirty="0"/>
            </a:br>
            <a:r>
              <a:rPr lang="en-US" sz="1700" dirty="0"/>
              <a:t>Capable of operating across various platforms, including standalone web interfaces, chatbots, voice agents, SMS, and messaging applications like WhatsApp and Messenger.</a:t>
            </a:r>
          </a:p>
        </p:txBody>
      </p:sp>
      <p:sp>
        <p:nvSpPr>
          <p:cNvPr id="7" name="TextBox 6">
            <a:extLst>
              <a:ext uri="{FF2B5EF4-FFF2-40B4-BE49-F238E27FC236}">
                <a16:creationId xmlns:a16="http://schemas.microsoft.com/office/drawing/2014/main" id="{1D2CBB03-033B-493D-8ECC-6D525EAB005E}"/>
              </a:ext>
            </a:extLst>
          </p:cNvPr>
          <p:cNvSpPr txBox="1"/>
          <p:nvPr/>
        </p:nvSpPr>
        <p:spPr>
          <a:xfrm>
            <a:off x="0" y="4491387"/>
            <a:ext cx="12192000" cy="2308324"/>
          </a:xfrm>
          <a:prstGeom prst="rect">
            <a:avLst/>
          </a:prstGeom>
          <a:noFill/>
        </p:spPr>
        <p:txBody>
          <a:bodyPr wrap="square">
            <a:spAutoFit/>
          </a:bodyPr>
          <a:lstStyle/>
          <a:p>
            <a:r>
              <a:rPr lang="en-US" sz="1600" b="1" u="sng" dirty="0">
                <a:solidFill>
                  <a:srgbClr val="FF0000"/>
                </a:solidFill>
              </a:rPr>
              <a:t>Deployment:</a:t>
            </a:r>
            <a:endParaRPr lang="en-US" sz="1600" u="sng" dirty="0">
              <a:solidFill>
                <a:srgbClr val="FF0000"/>
              </a:solidFill>
            </a:endParaRPr>
          </a:p>
          <a:p>
            <a:pPr marL="342900" indent="-342900">
              <a:buFont typeface="+mj-lt"/>
              <a:buAutoNum type="arabicPeriod"/>
            </a:pPr>
            <a:r>
              <a:rPr lang="en-US" sz="1600" b="1" dirty="0"/>
              <a:t>Cross-Platform Availability:</a:t>
            </a:r>
            <a:br>
              <a:rPr lang="en-US" sz="1600" dirty="0"/>
            </a:br>
            <a:r>
              <a:rPr lang="en-US" sz="1600" dirty="0"/>
              <a:t>Deployed the assistant using </a:t>
            </a:r>
            <a:r>
              <a:rPr lang="en-US" sz="1600" dirty="0" err="1"/>
              <a:t>Jotform's</a:t>
            </a:r>
            <a:r>
              <a:rPr lang="en-US" sz="1600" dirty="0"/>
              <a:t> sharing options, such as direct links, QR codes, and embed codes, ensuring accessibility across multiple devices and platforms.</a:t>
            </a:r>
          </a:p>
          <a:p>
            <a:pPr marL="342900" indent="-342900">
              <a:buFont typeface="+mj-lt"/>
              <a:buAutoNum type="arabicPeriod"/>
            </a:pPr>
            <a:r>
              <a:rPr lang="en-US" sz="1600" b="1" dirty="0"/>
              <a:t>Responsive Design:</a:t>
            </a:r>
            <a:br>
              <a:rPr lang="en-US" sz="1600" dirty="0"/>
            </a:br>
            <a:r>
              <a:rPr lang="en-US" sz="1600" dirty="0"/>
              <a:t>Designed the assistant's interface to be compatible with desktop, tablet, and mobile devices, providing a consistent user experience.</a:t>
            </a:r>
          </a:p>
          <a:p>
            <a:pPr marL="342900" indent="-342900">
              <a:buFont typeface="+mj-lt"/>
              <a:buAutoNum type="arabicPeriod"/>
            </a:pPr>
            <a:r>
              <a:rPr lang="en-US" sz="1600" b="1" dirty="0"/>
              <a:t>Integration Capabilities:</a:t>
            </a:r>
            <a:br>
              <a:rPr lang="en-US" sz="1600" dirty="0"/>
            </a:br>
            <a:r>
              <a:rPr lang="en-US" sz="1600" dirty="0"/>
              <a:t>Enabled seamless integration with websites and applications, allowing users to interact with the assistant within their preferred digital environments.</a:t>
            </a:r>
          </a:p>
        </p:txBody>
      </p:sp>
    </p:spTree>
    <p:extLst>
      <p:ext uri="{BB962C8B-B14F-4D97-AF65-F5344CB8AC3E}">
        <p14:creationId xmlns:p14="http://schemas.microsoft.com/office/powerpoint/2010/main" val="24918901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48CCDF-DEE1-9144-4AF7-7F2BE0A9A3D2}"/>
              </a:ext>
            </a:extLst>
          </p:cNvPr>
          <p:cNvSpPr txBox="1"/>
          <p:nvPr/>
        </p:nvSpPr>
        <p:spPr>
          <a:xfrm>
            <a:off x="114300" y="137428"/>
            <a:ext cx="11963400" cy="6848029"/>
          </a:xfrm>
          <a:prstGeom prst="rect">
            <a:avLst/>
          </a:prstGeom>
          <a:noFill/>
        </p:spPr>
        <p:txBody>
          <a:bodyPr wrap="square">
            <a:spAutoFit/>
          </a:bodyPr>
          <a:lstStyle/>
          <a:p>
            <a:pPr algn="ctr"/>
            <a:r>
              <a:rPr lang="en-US" sz="2400" b="1" u="sng" dirty="0">
                <a:solidFill>
                  <a:srgbClr val="FF0000"/>
                </a:solidFill>
              </a:rPr>
              <a:t>How </a:t>
            </a:r>
            <a:r>
              <a:rPr lang="en-US" sz="2400" b="1" u="sng" dirty="0" err="1">
                <a:solidFill>
                  <a:srgbClr val="FF0000"/>
                </a:solidFill>
              </a:rPr>
              <a:t>Jotform</a:t>
            </a:r>
            <a:r>
              <a:rPr lang="en-US" sz="2400" b="1" u="sng" dirty="0">
                <a:solidFill>
                  <a:srgbClr val="FF0000"/>
                </a:solidFill>
              </a:rPr>
              <a:t> AI Agent Builder Powers </a:t>
            </a:r>
            <a:r>
              <a:rPr lang="en-US" sz="2400" b="1" u="sng" dirty="0" err="1">
                <a:solidFill>
                  <a:srgbClr val="FF0000"/>
                </a:solidFill>
              </a:rPr>
              <a:t>CricDR</a:t>
            </a:r>
            <a:endParaRPr lang="en-US" sz="2400" b="1" u="sng" dirty="0">
              <a:solidFill>
                <a:srgbClr val="FF0000"/>
              </a:solidFill>
            </a:endParaRPr>
          </a:p>
          <a:p>
            <a:pPr algn="ctr"/>
            <a:endParaRPr lang="en-US" sz="1050" b="1" u="sng" dirty="0">
              <a:solidFill>
                <a:srgbClr val="FF0000"/>
              </a:solidFill>
            </a:endParaRPr>
          </a:p>
          <a:p>
            <a:pPr marL="285750" indent="-285750">
              <a:buFont typeface="Wingdings" panose="05000000000000000000" pitchFamily="2" charset="2"/>
              <a:buChar char="v"/>
            </a:pPr>
            <a:r>
              <a:rPr lang="en-US" sz="1700" b="1" dirty="0"/>
              <a:t>No-Code Platform</a:t>
            </a:r>
            <a:r>
              <a:rPr lang="en-US" sz="1700" dirty="0"/>
              <a:t>: </a:t>
            </a:r>
            <a:r>
              <a:rPr lang="en-US" sz="1700" dirty="0" err="1"/>
              <a:t>CricDR</a:t>
            </a:r>
            <a:r>
              <a:rPr lang="en-US" sz="1700" dirty="0"/>
              <a:t> was developed using </a:t>
            </a:r>
            <a:r>
              <a:rPr lang="en-US" sz="1700" dirty="0" err="1"/>
              <a:t>Jotform's</a:t>
            </a:r>
            <a:r>
              <a:rPr lang="en-US" sz="1700" dirty="0"/>
              <a:t> AI Agent Builder, which allows building intelligent agents without writing a single line of code.</a:t>
            </a:r>
          </a:p>
          <a:p>
            <a:pPr marL="285750" indent="-285750">
              <a:buFont typeface="Wingdings" panose="05000000000000000000" pitchFamily="2" charset="2"/>
              <a:buChar char="v"/>
            </a:pPr>
            <a:r>
              <a:rPr lang="en-US" sz="1700" b="1" dirty="0"/>
              <a:t>Multi-Mode Knowledge Training</a:t>
            </a:r>
            <a:r>
              <a:rPr lang="en-US" sz="1700" dirty="0"/>
              <a:t>:</a:t>
            </a:r>
            <a:br>
              <a:rPr lang="en-US" sz="1700" dirty="0"/>
            </a:br>
            <a:r>
              <a:rPr lang="en-US" sz="1700" dirty="0"/>
              <a:t>Trained </a:t>
            </a:r>
            <a:r>
              <a:rPr lang="en-US" sz="1700" dirty="0" err="1"/>
              <a:t>CricDR</a:t>
            </a:r>
            <a:r>
              <a:rPr lang="en-US" sz="1700" dirty="0"/>
              <a:t> using:</a:t>
            </a:r>
          </a:p>
          <a:p>
            <a:pPr marL="800100" lvl="1" indent="-342900">
              <a:buFont typeface="+mj-lt"/>
              <a:buAutoNum type="alphaLcParenR"/>
            </a:pPr>
            <a:r>
              <a:rPr lang="en-US" sz="1700" dirty="0"/>
              <a:t>Text documents (PDFs, cricket guides)</a:t>
            </a:r>
          </a:p>
          <a:p>
            <a:pPr marL="800100" lvl="1" indent="-342900">
              <a:buFont typeface="+mj-lt"/>
              <a:buAutoNum type="alphaLcParenR"/>
            </a:pPr>
            <a:r>
              <a:rPr lang="en-US" sz="1700" dirty="0"/>
              <a:t>Links (e.g., </a:t>
            </a:r>
            <a:r>
              <a:rPr lang="en-US" sz="1700" dirty="0" err="1"/>
              <a:t>Cricbuzz</a:t>
            </a:r>
            <a:r>
              <a:rPr lang="en-US" sz="1700" dirty="0"/>
              <a:t>, Wikipedia, ICC, ESPNcricinfo)</a:t>
            </a:r>
          </a:p>
          <a:p>
            <a:pPr marL="800100" lvl="1" indent="-342900">
              <a:buFont typeface="+mj-lt"/>
              <a:buAutoNum type="alphaLcParenR"/>
            </a:pPr>
            <a:r>
              <a:rPr lang="en-US" sz="1700" dirty="0"/>
              <a:t>Q&amp;A pairs (rules, injuries, player analysis)</a:t>
            </a:r>
          </a:p>
          <a:p>
            <a:pPr marL="800100" lvl="1" indent="-342900">
              <a:buFont typeface="+mj-lt"/>
              <a:buAutoNum type="alphaLcParenR"/>
            </a:pPr>
            <a:r>
              <a:rPr lang="en-US" sz="1700" dirty="0"/>
              <a:t>Real-time chat training sessions</a:t>
            </a:r>
          </a:p>
          <a:p>
            <a:pPr marL="285750" indent="-285750">
              <a:buFont typeface="Wingdings" panose="05000000000000000000" pitchFamily="2" charset="2"/>
              <a:buChar char="v"/>
            </a:pPr>
            <a:r>
              <a:rPr lang="en-US" sz="1700" b="1" dirty="0"/>
              <a:t>AI Logic Behind It</a:t>
            </a:r>
            <a:r>
              <a:rPr lang="en-US" sz="1700" dirty="0"/>
              <a:t>:</a:t>
            </a:r>
          </a:p>
          <a:p>
            <a:pPr marL="800100" lvl="1" indent="-342900">
              <a:buFont typeface="+mj-lt"/>
              <a:buAutoNum type="alphaLcParenR"/>
            </a:pPr>
            <a:r>
              <a:rPr lang="en-US" sz="1700" dirty="0"/>
              <a:t>Uses </a:t>
            </a:r>
            <a:r>
              <a:rPr lang="en-US" sz="1700" b="1" dirty="0"/>
              <a:t>semantic embeddings</a:t>
            </a:r>
            <a:r>
              <a:rPr lang="en-US" sz="1700" dirty="0"/>
              <a:t> and </a:t>
            </a:r>
            <a:r>
              <a:rPr lang="en-US" sz="1700" b="1" dirty="0"/>
              <a:t>Retrieval-Augmented Generation (RAG)</a:t>
            </a:r>
            <a:r>
              <a:rPr lang="en-US" sz="1700" dirty="0"/>
              <a:t> to fetch the most relevant responses from your knowledge base.</a:t>
            </a:r>
          </a:p>
          <a:p>
            <a:pPr marL="800100" lvl="1" indent="-342900">
              <a:buFont typeface="+mj-lt"/>
              <a:buAutoNum type="alphaLcParenR"/>
            </a:pPr>
            <a:r>
              <a:rPr lang="en-US" sz="1700" dirty="0"/>
              <a:t>Combines </a:t>
            </a:r>
            <a:r>
              <a:rPr lang="en-US" sz="1700" b="1" dirty="0"/>
              <a:t>reactive (instant answers)</a:t>
            </a:r>
            <a:r>
              <a:rPr lang="en-US" sz="1700" dirty="0"/>
              <a:t> and </a:t>
            </a:r>
            <a:r>
              <a:rPr lang="en-US" sz="1700" b="1" dirty="0"/>
              <a:t>deliberative (contextual reasoning)</a:t>
            </a:r>
            <a:r>
              <a:rPr lang="en-US" sz="1700" dirty="0"/>
              <a:t> layers to simulate human-like conversations.</a:t>
            </a:r>
          </a:p>
          <a:p>
            <a:pPr marL="800100" lvl="1" indent="-342900">
              <a:buFont typeface="+mj-lt"/>
              <a:buAutoNum type="alphaLcParenR"/>
            </a:pPr>
            <a:r>
              <a:rPr lang="en-US" sz="1700" dirty="0"/>
              <a:t>Powered by </a:t>
            </a:r>
            <a:r>
              <a:rPr lang="en-US" sz="1700" b="1" dirty="0"/>
              <a:t>NLP, NLU, and vector databases</a:t>
            </a:r>
            <a:r>
              <a:rPr lang="en-US" sz="1700" dirty="0"/>
              <a:t> for intelligent question answering.</a:t>
            </a:r>
          </a:p>
          <a:p>
            <a:pPr marL="285750" indent="-285750">
              <a:buFont typeface="Wingdings" panose="05000000000000000000" pitchFamily="2" charset="2"/>
              <a:buChar char="v"/>
            </a:pPr>
            <a:r>
              <a:rPr lang="en-US" sz="1700" b="1" dirty="0"/>
              <a:t>Interactive &amp; Actionable</a:t>
            </a:r>
            <a:r>
              <a:rPr lang="en-US" sz="1700" dirty="0"/>
              <a:t>:</a:t>
            </a:r>
          </a:p>
          <a:p>
            <a:pPr marL="800100" lvl="1" indent="-342900">
              <a:buFont typeface="+mj-lt"/>
              <a:buAutoNum type="alphaLcParenR"/>
            </a:pPr>
            <a:r>
              <a:rPr lang="en-US" sz="1700" dirty="0" err="1"/>
              <a:t>CricDR</a:t>
            </a:r>
            <a:r>
              <a:rPr lang="en-US" sz="1700" dirty="0"/>
              <a:t> performs live actions like answering queries, showing images, displaying PDFs, and linking to external sites.</a:t>
            </a:r>
          </a:p>
          <a:p>
            <a:pPr marL="800100" lvl="1" indent="-342900">
              <a:buFont typeface="+mj-lt"/>
              <a:buAutoNum type="alphaLcParenR"/>
            </a:pPr>
            <a:r>
              <a:rPr lang="en-US" sz="1700" dirty="0"/>
              <a:t>Designed for all platforms – </a:t>
            </a:r>
            <a:r>
              <a:rPr lang="en-US" sz="1700" b="1" dirty="0"/>
              <a:t>chatbot, voice assistant, WhatsApp, phone, and app</a:t>
            </a:r>
            <a:r>
              <a:rPr lang="en-US" sz="1700" dirty="0"/>
              <a:t>.</a:t>
            </a:r>
          </a:p>
          <a:p>
            <a:pPr marL="285750" indent="-285750">
              <a:buFont typeface="Wingdings" panose="05000000000000000000" pitchFamily="2" charset="2"/>
              <a:buChar char="v"/>
            </a:pPr>
            <a:r>
              <a:rPr lang="en-US" sz="1700" b="1" dirty="0"/>
              <a:t>Continuous Improvement</a:t>
            </a:r>
            <a:r>
              <a:rPr lang="en-US" sz="1700" dirty="0"/>
              <a:t>:</a:t>
            </a:r>
          </a:p>
          <a:p>
            <a:pPr marL="800100" lvl="1" indent="-342900">
              <a:buFont typeface="+mj-lt"/>
              <a:buAutoNum type="alphaLcParenR"/>
            </a:pPr>
            <a:r>
              <a:rPr lang="en-US" sz="1700" dirty="0"/>
              <a:t>Integrated feedback form allows collection of user reviews and performance analysis.</a:t>
            </a:r>
          </a:p>
          <a:p>
            <a:pPr marL="800100" lvl="1" indent="-342900">
              <a:buFont typeface="+mj-lt"/>
              <a:buAutoNum type="alphaLcParenR"/>
            </a:pPr>
            <a:r>
              <a:rPr lang="en-US" sz="1700" dirty="0"/>
              <a:t>Every conversation is logged for tuning, training, and performance enhancement.</a:t>
            </a:r>
          </a:p>
          <a:p>
            <a:pPr marL="285750" indent="-285750">
              <a:buFont typeface="Wingdings" panose="05000000000000000000" pitchFamily="2" charset="2"/>
              <a:buChar char="v"/>
            </a:pPr>
            <a:r>
              <a:rPr lang="en-US" sz="1700" b="1" dirty="0"/>
              <a:t>Deploy Anywhere</a:t>
            </a:r>
            <a:r>
              <a:rPr lang="en-US" sz="1700" dirty="0"/>
              <a:t>:</a:t>
            </a:r>
          </a:p>
          <a:p>
            <a:pPr marL="742950" lvl="1" indent="-285750">
              <a:buFont typeface="Arial" panose="020B0604020202020204" pitchFamily="34" charset="0"/>
              <a:buChar char="•"/>
            </a:pPr>
            <a:r>
              <a:rPr lang="en-US" sz="1700" dirty="0" err="1"/>
              <a:t>CricDR</a:t>
            </a:r>
            <a:r>
              <a:rPr lang="en-US" sz="1700" dirty="0"/>
              <a:t> can be shared via </a:t>
            </a:r>
            <a:r>
              <a:rPr lang="en-US" sz="1700" b="1" dirty="0"/>
              <a:t>QR code</a:t>
            </a:r>
            <a:r>
              <a:rPr lang="en-US" sz="1700" dirty="0"/>
              <a:t>, </a:t>
            </a:r>
            <a:r>
              <a:rPr lang="en-US" sz="1700" b="1" dirty="0"/>
              <a:t>custom links</a:t>
            </a:r>
            <a:r>
              <a:rPr lang="en-US" sz="1700" dirty="0"/>
              <a:t>, or embedded into </a:t>
            </a:r>
            <a:r>
              <a:rPr lang="en-US" sz="1700" b="1" dirty="0"/>
              <a:t>apps, websites, or kiosks</a:t>
            </a:r>
            <a:r>
              <a:rPr lang="en-US" sz="1700" dirty="0"/>
              <a:t> for broad access and real-time assistance.</a:t>
            </a:r>
          </a:p>
        </p:txBody>
      </p:sp>
    </p:spTree>
    <p:extLst>
      <p:ext uri="{BB962C8B-B14F-4D97-AF65-F5344CB8AC3E}">
        <p14:creationId xmlns:p14="http://schemas.microsoft.com/office/powerpoint/2010/main" val="4732902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405063" y="1821752"/>
            <a:ext cx="11369842" cy="4835722"/>
          </a:xfrm>
        </p:spPr>
        <p:txBody>
          <a:bodyPr vert="horz" lIns="91440" tIns="45720" rIns="91440" bIns="45720" rtlCol="0">
            <a:normAutofit fontScale="92500" lnSpcReduction="10000"/>
          </a:bodyPr>
          <a:lstStyle/>
          <a:p>
            <a:pPr>
              <a:buFont typeface="Wingdings" panose="05000000000000000000" pitchFamily="2" charset="2"/>
              <a:buChar char="ü"/>
            </a:pPr>
            <a:r>
              <a:rPr lang="en-US" sz="1800" dirty="0"/>
              <a:t>Successfully built and deployed a </a:t>
            </a:r>
            <a:r>
              <a:rPr lang="en-US" sz="1800" b="1" dirty="0"/>
              <a:t>fully functional AI Cricket Assistant (</a:t>
            </a:r>
            <a:r>
              <a:rPr lang="en-US" sz="1800" b="1" dirty="0" err="1"/>
              <a:t>CricDR</a:t>
            </a:r>
            <a:r>
              <a:rPr lang="en-US" sz="1800" b="1" dirty="0"/>
              <a:t>)</a:t>
            </a:r>
            <a:r>
              <a:rPr lang="en-US" sz="1800" dirty="0"/>
              <a:t> using </a:t>
            </a:r>
            <a:r>
              <a:rPr lang="en-US" sz="1800" dirty="0" err="1"/>
              <a:t>Jotform’s</a:t>
            </a:r>
            <a:r>
              <a:rPr lang="en-US" sz="1800" dirty="0"/>
              <a:t> no-code platform.</a:t>
            </a:r>
          </a:p>
          <a:p>
            <a:pPr>
              <a:buFont typeface="Wingdings" panose="05000000000000000000" pitchFamily="2" charset="2"/>
              <a:buChar char="ü"/>
            </a:pPr>
            <a:r>
              <a:rPr lang="en-US" sz="1800" dirty="0"/>
              <a:t>The assistant responds accurately to a wide range of </a:t>
            </a:r>
            <a:r>
              <a:rPr lang="en-US" sz="1800" b="1" dirty="0"/>
              <a:t>cricket-related queries</a:t>
            </a:r>
            <a:r>
              <a:rPr lang="en-US" sz="1800" dirty="0"/>
              <a:t>, including </a:t>
            </a:r>
            <a:r>
              <a:rPr lang="en-US" sz="1800" b="1" dirty="0"/>
              <a:t>rules, player stats, match history, injury analysis</a:t>
            </a:r>
            <a:r>
              <a:rPr lang="en-US" sz="1800" dirty="0"/>
              <a:t>, and more.</a:t>
            </a:r>
          </a:p>
          <a:p>
            <a:pPr>
              <a:buFont typeface="Wingdings" panose="05000000000000000000" pitchFamily="2" charset="2"/>
              <a:buChar char="ü"/>
            </a:pPr>
            <a:r>
              <a:rPr lang="en-US" sz="1800" dirty="0" err="1"/>
              <a:t>CricDR</a:t>
            </a:r>
            <a:r>
              <a:rPr lang="en-US" sz="1800" dirty="0"/>
              <a:t> supports </a:t>
            </a:r>
            <a:r>
              <a:rPr lang="en-US" sz="1800" b="1" dirty="0"/>
              <a:t>multi-channel deployment</a:t>
            </a:r>
            <a:r>
              <a:rPr lang="en-US" sz="1800" dirty="0"/>
              <a:t> – works smoothly as a </a:t>
            </a:r>
            <a:r>
              <a:rPr lang="en-US" sz="1800" b="1" dirty="0"/>
              <a:t>standalone app, chatbot, voice agent, phone/SMS assistant, and on messaging platforms like WhatsApp and Messenger</a:t>
            </a:r>
            <a:r>
              <a:rPr lang="en-US" sz="1800" dirty="0"/>
              <a:t>.</a:t>
            </a:r>
          </a:p>
          <a:p>
            <a:pPr>
              <a:buFont typeface="Wingdings" panose="05000000000000000000" pitchFamily="2" charset="2"/>
              <a:buChar char="ü"/>
            </a:pPr>
            <a:r>
              <a:rPr lang="en-US" sz="1800" dirty="0"/>
              <a:t>Features a </a:t>
            </a:r>
            <a:r>
              <a:rPr lang="en-US" sz="1800" b="1" dirty="0"/>
              <a:t>responsive and clean UI</a:t>
            </a:r>
            <a:r>
              <a:rPr lang="en-US" sz="1800" dirty="0"/>
              <a:t> compatible with </a:t>
            </a:r>
            <a:r>
              <a:rPr lang="en-US" sz="1800" b="1" dirty="0"/>
              <a:t>desktop, tablet, and mobile screens</a:t>
            </a:r>
            <a:r>
              <a:rPr lang="en-US" sz="1800" dirty="0"/>
              <a:t>, along with a custom </a:t>
            </a:r>
            <a:r>
              <a:rPr lang="en-US" sz="1800" b="1" dirty="0"/>
              <a:t>welcome screen and user-friendly flow</a:t>
            </a:r>
            <a:r>
              <a:rPr lang="en-US" sz="1800" dirty="0"/>
              <a:t>.</a:t>
            </a:r>
          </a:p>
          <a:p>
            <a:pPr>
              <a:buFont typeface="Wingdings" panose="05000000000000000000" pitchFamily="2" charset="2"/>
              <a:buChar char="ü"/>
            </a:pPr>
            <a:r>
              <a:rPr lang="en-US" sz="1800" dirty="0"/>
              <a:t>Can guide </a:t>
            </a:r>
            <a:r>
              <a:rPr lang="en-US" sz="1800" b="1" dirty="0"/>
              <a:t>beginners with basic drills and skills</a:t>
            </a:r>
            <a:r>
              <a:rPr lang="en-US" sz="1800" dirty="0"/>
              <a:t>, and assist </a:t>
            </a:r>
            <a:r>
              <a:rPr lang="en-US" sz="1800" b="1" dirty="0"/>
              <a:t>professional cricketers with strategic planning</a:t>
            </a:r>
            <a:r>
              <a:rPr lang="en-US" sz="1800" dirty="0"/>
              <a:t>, including </a:t>
            </a:r>
            <a:r>
              <a:rPr lang="en-US" sz="1800" b="1" dirty="0"/>
              <a:t>field placement suggestions and opponent analysis</a:t>
            </a:r>
            <a:r>
              <a:rPr lang="en-US" sz="1800" dirty="0"/>
              <a:t>.</a:t>
            </a:r>
          </a:p>
          <a:p>
            <a:pPr>
              <a:buFont typeface="Wingdings" panose="05000000000000000000" pitchFamily="2" charset="2"/>
              <a:buChar char="ü"/>
            </a:pPr>
            <a:r>
              <a:rPr lang="en-US" sz="1800" dirty="0"/>
              <a:t>Provides insights on </a:t>
            </a:r>
            <a:r>
              <a:rPr lang="en-US" sz="1800" b="1" dirty="0"/>
              <a:t>bowler analysis, playing conditions</a:t>
            </a:r>
            <a:r>
              <a:rPr lang="en-US" sz="1800" dirty="0"/>
              <a:t>, and gives </a:t>
            </a:r>
            <a:r>
              <a:rPr lang="en-US" sz="1800" b="1" dirty="0"/>
              <a:t>pitch curators expert tips</a:t>
            </a:r>
            <a:r>
              <a:rPr lang="en-US" sz="1800" dirty="0"/>
              <a:t> to prepare match-specific pitches.</a:t>
            </a:r>
          </a:p>
          <a:p>
            <a:pPr>
              <a:buFont typeface="Wingdings" panose="05000000000000000000" pitchFamily="2" charset="2"/>
              <a:buChar char="ü"/>
            </a:pPr>
            <a:r>
              <a:rPr lang="en-US" sz="1800" dirty="0"/>
              <a:t>Supports </a:t>
            </a:r>
            <a:r>
              <a:rPr lang="en-US" sz="1800" b="1" dirty="0"/>
              <a:t>injury prediction based on symptoms</a:t>
            </a:r>
            <a:r>
              <a:rPr lang="en-US" sz="1800" dirty="0"/>
              <a:t>, provides the </a:t>
            </a:r>
            <a:r>
              <a:rPr lang="en-US" sz="1800" b="1" dirty="0"/>
              <a:t>grade of injury</a:t>
            </a:r>
            <a:r>
              <a:rPr lang="en-US" sz="1800" dirty="0"/>
              <a:t>, and offers </a:t>
            </a:r>
            <a:r>
              <a:rPr lang="en-US" sz="1800" b="1" dirty="0"/>
              <a:t>recovery guidance</a:t>
            </a:r>
            <a:r>
              <a:rPr lang="en-US" sz="1800" dirty="0"/>
              <a:t> to help players stay match-fit.</a:t>
            </a:r>
          </a:p>
          <a:p>
            <a:pPr>
              <a:buFont typeface="Wingdings" panose="05000000000000000000" pitchFamily="2" charset="2"/>
              <a:buChar char="ü"/>
            </a:pPr>
            <a:r>
              <a:rPr lang="en-US" sz="1800" dirty="0"/>
              <a:t>Designed a custom </a:t>
            </a:r>
            <a:r>
              <a:rPr lang="en-US" sz="1800" b="1" dirty="0"/>
              <a:t>review form</a:t>
            </a:r>
            <a:r>
              <a:rPr lang="en-US" sz="1800" dirty="0"/>
              <a:t> to collect feedback for </a:t>
            </a:r>
            <a:r>
              <a:rPr lang="en-US" sz="1800" b="1" dirty="0"/>
              <a:t>continuous learning and enhancement</a:t>
            </a:r>
            <a:r>
              <a:rPr lang="en-US" sz="1800" dirty="0"/>
              <a:t> of the assistant.</a:t>
            </a:r>
          </a:p>
          <a:p>
            <a:pPr>
              <a:buFont typeface="Wingdings" panose="05000000000000000000" pitchFamily="2" charset="2"/>
              <a:buChar char="ü"/>
            </a:pPr>
            <a:r>
              <a:rPr lang="en-US" sz="1800" dirty="0"/>
              <a:t>Real-time testing showed </a:t>
            </a:r>
            <a:r>
              <a:rPr lang="en-US" sz="1800" b="1" dirty="0"/>
              <a:t>high engagement, accurate response generation</a:t>
            </a:r>
            <a:r>
              <a:rPr lang="en-US" sz="1800" dirty="0"/>
              <a:t>, and </a:t>
            </a:r>
            <a:r>
              <a:rPr lang="en-US" sz="1800" b="1" dirty="0"/>
              <a:t>flexibility across use cases</a:t>
            </a:r>
            <a:r>
              <a:rPr lang="en-US" sz="1800" dirty="0"/>
              <a:t>, making </a:t>
            </a:r>
            <a:r>
              <a:rPr lang="en-US" sz="1800" dirty="0" err="1"/>
              <a:t>CricDR</a:t>
            </a:r>
            <a:r>
              <a:rPr lang="en-US" sz="1800" dirty="0"/>
              <a:t> a </a:t>
            </a:r>
            <a:r>
              <a:rPr lang="en-US" sz="1800" b="1" dirty="0"/>
              <a:t>valuable AI-based cricket companion</a:t>
            </a:r>
            <a:r>
              <a:rPr lang="en-US" sz="1800" dirty="0"/>
              <a:t>.</a:t>
            </a:r>
          </a:p>
          <a:p>
            <a:pPr>
              <a:buFont typeface="Wingdings" panose="05000000000000000000" pitchFamily="2" charset="2"/>
              <a:buChar char="ü"/>
            </a:pPr>
            <a:endParaRPr lang="en-US" sz="2400" dirty="0"/>
          </a:p>
        </p:txBody>
      </p:sp>
    </p:spTree>
    <p:extLst>
      <p:ext uri="{BB962C8B-B14F-4D97-AF65-F5344CB8AC3E}">
        <p14:creationId xmlns:p14="http://schemas.microsoft.com/office/powerpoint/2010/main" val="587425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63BCE-1118-9B33-E28B-B3DDC35A5F54}"/>
              </a:ext>
            </a:extLst>
          </p:cNvPr>
          <p:cNvSpPr/>
          <p:nvPr/>
        </p:nvSpPr>
        <p:spPr>
          <a:xfrm>
            <a:off x="2098057" y="-101598"/>
            <a:ext cx="775205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Snapshots of my results</a:t>
            </a:r>
          </a:p>
        </p:txBody>
      </p:sp>
      <p:graphicFrame>
        <p:nvGraphicFramePr>
          <p:cNvPr id="5" name="Table 4">
            <a:extLst>
              <a:ext uri="{FF2B5EF4-FFF2-40B4-BE49-F238E27FC236}">
                <a16:creationId xmlns:a16="http://schemas.microsoft.com/office/drawing/2014/main" id="{03E6E35F-1D56-1507-89DF-04F4C5E5A369}"/>
              </a:ext>
            </a:extLst>
          </p:cNvPr>
          <p:cNvGraphicFramePr>
            <a:graphicFrameLocks noGrp="1"/>
          </p:cNvGraphicFramePr>
          <p:nvPr>
            <p:extLst>
              <p:ext uri="{D42A27DB-BD31-4B8C-83A1-F6EECF244321}">
                <p14:modId xmlns:p14="http://schemas.microsoft.com/office/powerpoint/2010/main" val="3542336344"/>
              </p:ext>
            </p:extLst>
          </p:nvPr>
        </p:nvGraphicFramePr>
        <p:xfrm>
          <a:off x="373380" y="1016894"/>
          <a:ext cx="11445240" cy="5703220"/>
        </p:xfrm>
        <a:graphic>
          <a:graphicData uri="http://schemas.openxmlformats.org/drawingml/2006/table">
            <a:tbl>
              <a:tblPr firstRow="1" bandRow="1">
                <a:tableStyleId>{8A107856-5554-42FB-B03E-39F5DBC370BA}</a:tableStyleId>
              </a:tblPr>
              <a:tblGrid>
                <a:gridCol w="1884680">
                  <a:extLst>
                    <a:ext uri="{9D8B030D-6E8A-4147-A177-3AD203B41FA5}">
                      <a16:colId xmlns:a16="http://schemas.microsoft.com/office/drawing/2014/main" val="1655099896"/>
                    </a:ext>
                  </a:extLst>
                </a:gridCol>
                <a:gridCol w="5339080">
                  <a:extLst>
                    <a:ext uri="{9D8B030D-6E8A-4147-A177-3AD203B41FA5}">
                      <a16:colId xmlns:a16="http://schemas.microsoft.com/office/drawing/2014/main" val="1233879670"/>
                    </a:ext>
                  </a:extLst>
                </a:gridCol>
                <a:gridCol w="4221480">
                  <a:extLst>
                    <a:ext uri="{9D8B030D-6E8A-4147-A177-3AD203B41FA5}">
                      <a16:colId xmlns:a16="http://schemas.microsoft.com/office/drawing/2014/main" val="3581437495"/>
                    </a:ext>
                  </a:extLst>
                </a:gridCol>
              </a:tblGrid>
              <a:tr h="738558">
                <a:tc>
                  <a:txBody>
                    <a:bodyPr/>
                    <a:lstStyle/>
                    <a:p>
                      <a:r>
                        <a:rPr lang="en-US" dirty="0"/>
                        <a:t>Channel</a:t>
                      </a:r>
                      <a:endParaRPr lang="en-IN" dirty="0"/>
                    </a:p>
                  </a:txBody>
                  <a:tcPr/>
                </a:tc>
                <a:tc>
                  <a:txBody>
                    <a:bodyPr/>
                    <a:lstStyle/>
                    <a:p>
                      <a:r>
                        <a:rPr lang="en-US" dirty="0"/>
                        <a:t>Address</a:t>
                      </a:r>
                      <a:endParaRPr lang="en-IN" dirty="0"/>
                    </a:p>
                  </a:txBody>
                  <a:tcPr/>
                </a:tc>
                <a:tc>
                  <a:txBody>
                    <a:bodyPr/>
                    <a:lstStyle/>
                    <a:p>
                      <a:pPr algn="ctr"/>
                      <a:r>
                        <a:rPr lang="en-US" dirty="0"/>
                        <a:t>QR code</a:t>
                      </a:r>
                      <a:endParaRPr lang="en-IN" dirty="0"/>
                    </a:p>
                  </a:txBody>
                  <a:tcPr/>
                </a:tc>
                <a:extLst>
                  <a:ext uri="{0D108BD9-81ED-4DB2-BD59-A6C34878D82A}">
                    <a16:rowId xmlns:a16="http://schemas.microsoft.com/office/drawing/2014/main" val="4237820644"/>
                  </a:ext>
                </a:extLst>
              </a:tr>
              <a:tr h="1568319">
                <a:tc>
                  <a:txBody>
                    <a:bodyPr/>
                    <a:lstStyle/>
                    <a:p>
                      <a:r>
                        <a:rPr lang="en-US" dirty="0" err="1"/>
                        <a:t>Github</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https://github.com/Debadatta22/CricDR--CricketGPT-Assistant-.git</a:t>
                      </a:r>
                    </a:p>
                    <a:p>
                      <a:endParaRPr lang="en-IN" dirty="0"/>
                    </a:p>
                  </a:txBody>
                  <a:tcPr/>
                </a:tc>
                <a:tc>
                  <a:txBody>
                    <a:bodyPr/>
                    <a:lstStyle/>
                    <a:p>
                      <a:endParaRPr lang="en-IN" dirty="0"/>
                    </a:p>
                  </a:txBody>
                  <a:tcPr/>
                </a:tc>
                <a:extLst>
                  <a:ext uri="{0D108BD9-81ED-4DB2-BD59-A6C34878D82A}">
                    <a16:rowId xmlns:a16="http://schemas.microsoft.com/office/drawing/2014/main" val="1728720444"/>
                  </a:ext>
                </a:extLst>
              </a:tr>
              <a:tr h="1227510">
                <a:tc rowSpan="3">
                  <a:txBody>
                    <a:bodyPr/>
                    <a:lstStyle/>
                    <a:p>
                      <a:r>
                        <a:rPr lang="en-US" u="sng" dirty="0"/>
                        <a:t>Google Drive:</a:t>
                      </a:r>
                    </a:p>
                    <a:p>
                      <a:pPr marL="400050" indent="-400050">
                        <a:buFont typeface="+mj-lt"/>
                        <a:buAutoNum type="romanUcPeriod"/>
                      </a:pPr>
                      <a:r>
                        <a:rPr lang="en-US" dirty="0"/>
                        <a:t>Screenshots</a:t>
                      </a:r>
                    </a:p>
                    <a:p>
                      <a:pPr marL="400050" indent="-400050">
                        <a:buFont typeface="+mj-lt"/>
                        <a:buAutoNum type="romanUcPeriod"/>
                      </a:pPr>
                      <a:endParaRPr lang="en-US" dirty="0"/>
                    </a:p>
                    <a:p>
                      <a:pPr marL="400050" indent="-400050">
                        <a:buFont typeface="+mj-lt"/>
                        <a:buAutoNum type="romanUcPeriod"/>
                      </a:pPr>
                      <a:r>
                        <a:rPr lang="en-US" dirty="0"/>
                        <a:t>Voice agent recording1 </a:t>
                      </a:r>
                    </a:p>
                    <a:p>
                      <a:pPr marL="400050" indent="-400050">
                        <a:buFont typeface="+mj-lt"/>
                        <a:buAutoNum type="romanUcPeriod"/>
                      </a:pPr>
                      <a:endParaRPr lang="en-US" dirty="0"/>
                    </a:p>
                    <a:p>
                      <a:pPr marL="400050" indent="-400050">
                        <a:buFont typeface="+mj-lt"/>
                        <a:buAutoNum type="romanUcPeriod"/>
                      </a:pPr>
                      <a:r>
                        <a:rPr lang="en-US" dirty="0"/>
                        <a:t>Voice agent recording2</a:t>
                      </a:r>
                      <a:endParaRPr lang="en-IN" dirty="0"/>
                    </a:p>
                  </a:txBody>
                  <a:tcPr/>
                </a:tc>
                <a:tc>
                  <a:txBody>
                    <a:bodyPr/>
                    <a:lstStyle/>
                    <a:p>
                      <a:r>
                        <a:rPr lang="en-IN" dirty="0"/>
                        <a:t>https://drive.google.com/drive/folders/1nVZ7eEhhdII1EMAu2uaiAUxYczkjBTl9?usp=drive_link</a:t>
                      </a:r>
                    </a:p>
                  </a:txBody>
                  <a:tcPr/>
                </a:tc>
                <a:tc>
                  <a:txBody>
                    <a:bodyPr/>
                    <a:lstStyle/>
                    <a:p>
                      <a:endParaRPr lang="en-IN" dirty="0"/>
                    </a:p>
                  </a:txBody>
                  <a:tcPr/>
                </a:tc>
                <a:extLst>
                  <a:ext uri="{0D108BD9-81ED-4DB2-BD59-A6C34878D82A}">
                    <a16:rowId xmlns:a16="http://schemas.microsoft.com/office/drawing/2014/main" val="1674263318"/>
                  </a:ext>
                </a:extLst>
              </a:tr>
              <a:tr h="1123805">
                <a:tc vMerge="1">
                  <a:txBody>
                    <a:bodyPr/>
                    <a:lstStyle/>
                    <a:p>
                      <a:endParaRPr lang="en-IN" dirty="0"/>
                    </a:p>
                  </a:txBody>
                  <a:tcPr/>
                </a:tc>
                <a:tc>
                  <a:txBody>
                    <a:bodyPr/>
                    <a:lstStyle/>
                    <a:p>
                      <a:r>
                        <a:rPr lang="en-IN" dirty="0"/>
                        <a:t>https://drive.google.com/file/d/134BxU3GjqUoq1tE4U6AZ-MNR9J6BfaYc/view?usp=drive_link</a:t>
                      </a:r>
                    </a:p>
                  </a:txBody>
                  <a:tcPr/>
                </a:tc>
                <a:tc>
                  <a:txBody>
                    <a:bodyPr/>
                    <a:lstStyle/>
                    <a:p>
                      <a:endParaRPr lang="en-IN" dirty="0"/>
                    </a:p>
                  </a:txBody>
                  <a:tcPr/>
                </a:tc>
                <a:extLst>
                  <a:ext uri="{0D108BD9-81ED-4DB2-BD59-A6C34878D82A}">
                    <a16:rowId xmlns:a16="http://schemas.microsoft.com/office/drawing/2014/main" val="1001946426"/>
                  </a:ext>
                </a:extLst>
              </a:tr>
              <a:tr h="1045028">
                <a:tc vMerge="1">
                  <a:txBody>
                    <a:bodyPr/>
                    <a:lstStyle/>
                    <a:p>
                      <a:endParaRPr lang="en-IN" dirty="0"/>
                    </a:p>
                  </a:txBody>
                  <a:tcPr/>
                </a:tc>
                <a:tc>
                  <a:txBody>
                    <a:bodyPr/>
                    <a:lstStyle/>
                    <a:p>
                      <a:r>
                        <a:rPr lang="en-IN" dirty="0"/>
                        <a:t>https://drive.google.com/file/d/1iw6OhjTm16RD_nqPO2eTV1uAYZwDVAnx/view?usp=drive_link</a:t>
                      </a:r>
                    </a:p>
                  </a:txBody>
                  <a:tcPr/>
                </a:tc>
                <a:tc>
                  <a:txBody>
                    <a:bodyPr/>
                    <a:lstStyle/>
                    <a:p>
                      <a:endParaRPr lang="en-IN" dirty="0"/>
                    </a:p>
                  </a:txBody>
                  <a:tcPr/>
                </a:tc>
                <a:extLst>
                  <a:ext uri="{0D108BD9-81ED-4DB2-BD59-A6C34878D82A}">
                    <a16:rowId xmlns:a16="http://schemas.microsoft.com/office/drawing/2014/main" val="3037141325"/>
                  </a:ext>
                </a:extLst>
              </a:tr>
            </a:tbl>
          </a:graphicData>
        </a:graphic>
      </p:graphicFrame>
      <p:sp>
        <p:nvSpPr>
          <p:cNvPr id="7" name="TextBox 6">
            <a:extLst>
              <a:ext uri="{FF2B5EF4-FFF2-40B4-BE49-F238E27FC236}">
                <a16:creationId xmlns:a16="http://schemas.microsoft.com/office/drawing/2014/main" id="{327C2692-6865-4E6D-B961-15701B202675}"/>
              </a:ext>
            </a:extLst>
          </p:cNvPr>
          <p:cNvSpPr txBox="1"/>
          <p:nvPr/>
        </p:nvSpPr>
        <p:spPr>
          <a:xfrm>
            <a:off x="1630680" y="691106"/>
            <a:ext cx="9265920" cy="369332"/>
          </a:xfrm>
          <a:prstGeom prst="rect">
            <a:avLst/>
          </a:prstGeom>
          <a:noFill/>
        </p:spPr>
        <p:txBody>
          <a:bodyPr wrap="square" rtlCol="0">
            <a:spAutoFit/>
          </a:bodyPr>
          <a:lstStyle/>
          <a:p>
            <a:r>
              <a:rPr lang="en-US" dirty="0"/>
              <a:t>Please visit to this sites to check my results screenshots and deployment of my agents</a:t>
            </a:r>
            <a:endParaRPr lang="en-IN" dirty="0"/>
          </a:p>
        </p:txBody>
      </p:sp>
      <p:pic>
        <p:nvPicPr>
          <p:cNvPr id="9" name="Picture 8">
            <a:extLst>
              <a:ext uri="{FF2B5EF4-FFF2-40B4-BE49-F238E27FC236}">
                <a16:creationId xmlns:a16="http://schemas.microsoft.com/office/drawing/2014/main" id="{E428BAC4-6ADD-4578-92D7-FFA02AC08E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7171" y="1824114"/>
            <a:ext cx="1411717" cy="1411717"/>
          </a:xfrm>
          <a:prstGeom prst="rect">
            <a:avLst/>
          </a:prstGeom>
        </p:spPr>
      </p:pic>
      <p:pic>
        <p:nvPicPr>
          <p:cNvPr id="11" name="Picture 10">
            <a:extLst>
              <a:ext uri="{FF2B5EF4-FFF2-40B4-BE49-F238E27FC236}">
                <a16:creationId xmlns:a16="http://schemas.microsoft.com/office/drawing/2014/main" id="{95E27EF9-8E66-E5BB-9B69-736524C3A4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86200" y="3378545"/>
            <a:ext cx="1411716" cy="1110546"/>
          </a:xfrm>
          <a:prstGeom prst="rect">
            <a:avLst/>
          </a:prstGeom>
        </p:spPr>
      </p:pic>
      <p:pic>
        <p:nvPicPr>
          <p:cNvPr id="13" name="Picture 12">
            <a:extLst>
              <a:ext uri="{FF2B5EF4-FFF2-40B4-BE49-F238E27FC236}">
                <a16:creationId xmlns:a16="http://schemas.microsoft.com/office/drawing/2014/main" id="{0C6534DB-DAE4-4D9D-7B0B-F813C06B486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86199" y="4618731"/>
            <a:ext cx="1411717" cy="964235"/>
          </a:xfrm>
          <a:prstGeom prst="rect">
            <a:avLst/>
          </a:prstGeom>
        </p:spPr>
      </p:pic>
      <p:pic>
        <p:nvPicPr>
          <p:cNvPr id="15" name="Picture 14">
            <a:extLst>
              <a:ext uri="{FF2B5EF4-FFF2-40B4-BE49-F238E27FC236}">
                <a16:creationId xmlns:a16="http://schemas.microsoft.com/office/drawing/2014/main" id="{D2F8A3AC-C88D-108A-5DE3-9FE54456178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86200" y="5739834"/>
            <a:ext cx="1411716" cy="959497"/>
          </a:xfrm>
          <a:prstGeom prst="rect">
            <a:avLst/>
          </a:prstGeom>
        </p:spPr>
      </p:pic>
    </p:spTree>
    <p:extLst>
      <p:ext uri="{BB962C8B-B14F-4D97-AF65-F5344CB8AC3E}">
        <p14:creationId xmlns:p14="http://schemas.microsoft.com/office/powerpoint/2010/main" val="35505033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0" y="1865376"/>
            <a:ext cx="12188952" cy="4992624"/>
          </a:xfrm>
        </p:spPr>
        <p:txBody>
          <a:bodyPr vert="horz" lIns="91440" tIns="45720" rIns="91440" bIns="45720" rtlCol="0">
            <a:normAutofit fontScale="92500" lnSpcReduction="10000"/>
          </a:bodyPr>
          <a:lstStyle/>
          <a:p>
            <a:pPr marL="400050" indent="-400050">
              <a:buFont typeface="+mj-lt"/>
              <a:buAutoNum type="romanLcPeriod"/>
            </a:pPr>
            <a:r>
              <a:rPr lang="en-US" sz="1400" b="1" dirty="0"/>
              <a:t>Multi-Platform Expansion with Paid Plans</a:t>
            </a:r>
            <a:br>
              <a:rPr lang="en-US" sz="1400" dirty="0"/>
            </a:br>
            <a:r>
              <a:rPr lang="en-US" sz="1400" dirty="0"/>
              <a:t>By upgrading to </a:t>
            </a:r>
            <a:r>
              <a:rPr lang="en-US" sz="1400" b="1" dirty="0"/>
              <a:t>premium </a:t>
            </a:r>
            <a:r>
              <a:rPr lang="en-US" sz="1400" b="1" dirty="0" err="1"/>
              <a:t>Jotform</a:t>
            </a:r>
            <a:r>
              <a:rPr lang="en-US" sz="1400" b="1" dirty="0"/>
              <a:t> subscriptions and custom domains</a:t>
            </a:r>
            <a:r>
              <a:rPr lang="en-US" sz="1400" dirty="0"/>
              <a:t>, </a:t>
            </a:r>
            <a:r>
              <a:rPr lang="en-US" sz="1400" dirty="0" err="1"/>
              <a:t>CricDR</a:t>
            </a:r>
            <a:r>
              <a:rPr lang="en-US" sz="1400" dirty="0"/>
              <a:t> can be deployed seamlessly on external </a:t>
            </a:r>
            <a:r>
              <a:rPr lang="en-US" sz="1400" b="1" dirty="0"/>
              <a:t>websites, mobile apps, WhatsApp Business API</a:t>
            </a:r>
            <a:r>
              <a:rPr lang="en-US" sz="1400" dirty="0"/>
              <a:t>, and voice assistant platforms like </a:t>
            </a:r>
            <a:r>
              <a:rPr lang="en-US" sz="1400" b="1" dirty="0"/>
              <a:t>Alexa or Google Assistant</a:t>
            </a:r>
            <a:r>
              <a:rPr lang="en-US" sz="1400" dirty="0"/>
              <a:t>.</a:t>
            </a:r>
          </a:p>
          <a:p>
            <a:pPr marL="400050" indent="-400050">
              <a:buFont typeface="+mj-lt"/>
              <a:buAutoNum type="romanLcPeriod"/>
            </a:pPr>
            <a:r>
              <a:rPr lang="en-US" sz="1400" b="1" dirty="0"/>
              <a:t>Live Match Integration &amp; Real-Time Data</a:t>
            </a:r>
            <a:br>
              <a:rPr lang="en-US" sz="1400" dirty="0"/>
            </a:br>
            <a:r>
              <a:rPr lang="en-US" sz="1400" dirty="0"/>
              <a:t>Incorporate </a:t>
            </a:r>
            <a:r>
              <a:rPr lang="en-US" sz="1400" b="1" dirty="0"/>
              <a:t>live match feeds and ball-by-ball updates</a:t>
            </a:r>
            <a:r>
              <a:rPr lang="en-US" sz="1400" dirty="0"/>
              <a:t> from APIs (like </a:t>
            </a:r>
            <a:r>
              <a:rPr lang="en-US" sz="1400" dirty="0" err="1"/>
              <a:t>Cricbuzz</a:t>
            </a:r>
            <a:r>
              <a:rPr lang="en-US" sz="1400" dirty="0"/>
              <a:t> or ICC data providers) to offer real-time strategy adjustments and player insights.</a:t>
            </a:r>
          </a:p>
          <a:p>
            <a:pPr marL="400050" indent="-400050">
              <a:buFont typeface="+mj-lt"/>
              <a:buAutoNum type="romanLcPeriod"/>
            </a:pPr>
            <a:r>
              <a:rPr lang="en-US" sz="1400" b="1" dirty="0"/>
              <a:t>Advanced Injury &amp; Fitness Tracker</a:t>
            </a:r>
            <a:br>
              <a:rPr lang="en-US" sz="1400" dirty="0"/>
            </a:br>
            <a:r>
              <a:rPr lang="en-US" sz="1400" dirty="0"/>
              <a:t>With integration of </a:t>
            </a:r>
            <a:r>
              <a:rPr lang="en-US" sz="1400" b="1" dirty="0"/>
              <a:t>wearable fitness devices or health logs</a:t>
            </a:r>
            <a:r>
              <a:rPr lang="en-US" sz="1400" dirty="0"/>
              <a:t>, </a:t>
            </a:r>
            <a:r>
              <a:rPr lang="en-US" sz="1400" dirty="0" err="1"/>
              <a:t>CricDR</a:t>
            </a:r>
            <a:r>
              <a:rPr lang="en-US" sz="1400" dirty="0"/>
              <a:t> can provide real-time injury alerts, training load monitoring, and </a:t>
            </a:r>
            <a:r>
              <a:rPr lang="en-US" sz="1400" b="1" dirty="0"/>
              <a:t>dynamic rehab suggestions</a:t>
            </a:r>
            <a:r>
              <a:rPr lang="en-US" sz="1400" dirty="0"/>
              <a:t>.</a:t>
            </a:r>
          </a:p>
          <a:p>
            <a:pPr marL="400050" indent="-400050">
              <a:buFont typeface="+mj-lt"/>
              <a:buAutoNum type="romanLcPeriod"/>
            </a:pPr>
            <a:r>
              <a:rPr lang="en-US" sz="1400" b="1" dirty="0"/>
              <a:t>AI-Based Strategy Engine</a:t>
            </a:r>
            <a:br>
              <a:rPr lang="en-US" sz="1400" dirty="0"/>
            </a:br>
            <a:r>
              <a:rPr lang="en-US" sz="1400" dirty="0"/>
              <a:t>Use </a:t>
            </a:r>
            <a:r>
              <a:rPr lang="en-US" sz="1400" b="1" dirty="0"/>
              <a:t>machine learning models</a:t>
            </a:r>
            <a:r>
              <a:rPr lang="en-US" sz="1400" dirty="0"/>
              <a:t> trained on historical match data to generate predictive analysis, such as </a:t>
            </a:r>
            <a:r>
              <a:rPr lang="en-US" sz="1400" b="1" dirty="0"/>
              <a:t>win probability, bowler-vs-batsman strategy</a:t>
            </a:r>
            <a:r>
              <a:rPr lang="en-US" sz="1400" dirty="0"/>
              <a:t>, and pitch-based field setup.</a:t>
            </a:r>
          </a:p>
          <a:p>
            <a:pPr marL="400050" indent="-400050">
              <a:buFont typeface="+mj-lt"/>
              <a:buAutoNum type="romanLcPeriod"/>
            </a:pPr>
            <a:r>
              <a:rPr lang="en-US" sz="1400" b="1" dirty="0"/>
              <a:t>Edge Computing &amp; Offline Mode</a:t>
            </a:r>
            <a:br>
              <a:rPr lang="en-US" sz="1400" dirty="0"/>
            </a:br>
            <a:r>
              <a:rPr lang="en-US" sz="1400" dirty="0"/>
              <a:t>Build a lightweight version for </a:t>
            </a:r>
            <a:r>
              <a:rPr lang="en-US" sz="1400" b="1" dirty="0"/>
              <a:t>low-bandwidth environments</a:t>
            </a:r>
            <a:r>
              <a:rPr lang="en-US" sz="1400" dirty="0"/>
              <a:t>, where </a:t>
            </a:r>
            <a:r>
              <a:rPr lang="en-US" sz="1400" dirty="0" err="1"/>
              <a:t>CricDR</a:t>
            </a:r>
            <a:r>
              <a:rPr lang="en-US" sz="1400" dirty="0"/>
              <a:t> can assist offline or in rural cricket academies using edge computing techniques.</a:t>
            </a:r>
          </a:p>
          <a:p>
            <a:pPr marL="400050" indent="-400050">
              <a:buFont typeface="+mj-lt"/>
              <a:buAutoNum type="romanLcPeriod"/>
            </a:pPr>
            <a:r>
              <a:rPr lang="en-US" sz="1400" b="1" dirty="0"/>
              <a:t>Multilingual &amp; Regional Adaptation</a:t>
            </a:r>
            <a:br>
              <a:rPr lang="en-US" sz="1400" dirty="0"/>
            </a:br>
            <a:r>
              <a:rPr lang="en-US" sz="1400" dirty="0"/>
              <a:t>Expand assistant capabilities by integrating </a:t>
            </a:r>
            <a:r>
              <a:rPr lang="en-US" sz="1400" b="1" dirty="0"/>
              <a:t>regional languages</a:t>
            </a:r>
            <a:r>
              <a:rPr lang="en-US" sz="1400" dirty="0"/>
              <a:t>, making it accessible to local coaches, academies, and young players across India and globally.</a:t>
            </a:r>
          </a:p>
          <a:p>
            <a:pPr marL="400050" indent="-400050">
              <a:buFont typeface="+mj-lt"/>
              <a:buAutoNum type="romanLcPeriod"/>
            </a:pPr>
            <a:r>
              <a:rPr lang="en-US" sz="1400" b="1" dirty="0"/>
              <a:t>Coach &amp; Player Dashboard</a:t>
            </a:r>
            <a:br>
              <a:rPr lang="en-US" sz="1400" dirty="0"/>
            </a:br>
            <a:r>
              <a:rPr lang="en-US" sz="1400" dirty="0"/>
              <a:t>Create interactive dashboards for users to </a:t>
            </a:r>
            <a:r>
              <a:rPr lang="en-US" sz="1400" b="1" dirty="0"/>
              <a:t>track skill progress, receive weekly training routines,</a:t>
            </a:r>
            <a:r>
              <a:rPr lang="en-US" sz="1400" dirty="0"/>
              <a:t> and analyze individual performance trends.</a:t>
            </a:r>
          </a:p>
          <a:p>
            <a:pPr marL="400050" indent="-400050">
              <a:buFont typeface="+mj-lt"/>
              <a:buAutoNum type="romanLcPeriod"/>
            </a:pPr>
            <a:r>
              <a:rPr lang="en-US" sz="1400" b="1" dirty="0"/>
              <a:t>Dynamic Learning via Community Input</a:t>
            </a:r>
            <a:br>
              <a:rPr lang="en-US" sz="1400" dirty="0"/>
            </a:br>
            <a:r>
              <a:rPr lang="en-US" sz="1400" dirty="0"/>
              <a:t>Enable a system where </a:t>
            </a:r>
            <a:r>
              <a:rPr lang="en-US" sz="1400" b="1" dirty="0"/>
              <a:t>users (coaches, fans, players)</a:t>
            </a:r>
            <a:r>
              <a:rPr lang="en-US" sz="1400" dirty="0"/>
              <a:t> can contribute new questions and scenarios to improve the assistant’s intelligence via </a:t>
            </a:r>
            <a:r>
              <a:rPr lang="en-US" sz="1400" b="1" dirty="0"/>
              <a:t>community-driven learning</a:t>
            </a:r>
            <a:r>
              <a:rPr lang="en-US" sz="1400" dirty="0"/>
              <a:t>.</a:t>
            </a:r>
          </a:p>
          <a:p>
            <a:pPr marL="400050" indent="-400050">
              <a:buFont typeface="+mj-lt"/>
              <a:buAutoNum type="romanLcPeriod"/>
            </a:pPr>
            <a:r>
              <a:rPr lang="en-US" sz="1400" b="1" dirty="0"/>
              <a:t>Gamification &amp; Virtual Training Modes</a:t>
            </a:r>
            <a:br>
              <a:rPr lang="en-US" sz="1400" dirty="0"/>
            </a:br>
            <a:r>
              <a:rPr lang="en-US" sz="1400" dirty="0"/>
              <a:t>Future versions can introduce </a:t>
            </a:r>
            <a:r>
              <a:rPr lang="en-US" sz="1400" b="1" dirty="0"/>
              <a:t>gamified drills</a:t>
            </a:r>
            <a:r>
              <a:rPr lang="en-US" sz="1400" dirty="0"/>
              <a:t>, quizzes, and </a:t>
            </a:r>
            <a:r>
              <a:rPr lang="en-US" sz="1400" b="1" dirty="0"/>
              <a:t>virtual coaching environments</a:t>
            </a:r>
            <a:r>
              <a:rPr lang="en-US" sz="1400" dirty="0"/>
              <a:t> to keep users engaged and improve retention.</a:t>
            </a:r>
          </a:p>
          <a:p>
            <a:pPr marL="400050" indent="-400050">
              <a:buFont typeface="+mj-lt"/>
              <a:buAutoNum type="romanLcPeriod"/>
            </a:pPr>
            <a:r>
              <a:rPr lang="en-US" sz="1400" b="1" dirty="0"/>
              <a:t>Integration with Academy Management Tools</a:t>
            </a:r>
            <a:br>
              <a:rPr lang="en-US" sz="1400" dirty="0"/>
            </a:br>
            <a:r>
              <a:rPr lang="en-US" sz="1400" dirty="0"/>
              <a:t>Partner with local or national cricket academies to integrate </a:t>
            </a:r>
            <a:r>
              <a:rPr lang="en-US" sz="1400" dirty="0" err="1"/>
              <a:t>CricDR</a:t>
            </a:r>
            <a:r>
              <a:rPr lang="en-US" sz="1400" dirty="0"/>
              <a:t> with </a:t>
            </a:r>
            <a:r>
              <a:rPr lang="en-US" sz="1400" b="1" dirty="0"/>
              <a:t>scheduling, match planning, player tracking, and feedback systems.</a:t>
            </a:r>
            <a:endParaRPr lang="en-US" sz="1400" dirty="0"/>
          </a:p>
          <a:p>
            <a:pPr marL="514350" indent="-514350">
              <a:buFont typeface="+mj-lt"/>
              <a:buAutoNum type="romanLcPeriod"/>
            </a:pPr>
            <a:endParaRPr lang="en-GB" sz="1600" dirty="0"/>
          </a:p>
        </p:txBody>
      </p:sp>
    </p:spTree>
    <p:extLst>
      <p:ext uri="{BB962C8B-B14F-4D97-AF65-F5344CB8AC3E}">
        <p14:creationId xmlns:p14="http://schemas.microsoft.com/office/powerpoint/2010/main" val="37441996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algn="just">
              <a:buFont typeface="Wingdings" panose="05000000000000000000" pitchFamily="2" charset="2"/>
              <a:buChar char="Ø"/>
            </a:pPr>
            <a:r>
              <a:rPr lang="en-US" sz="2000" b="1" dirty="0" err="1"/>
              <a:t>CricDR</a:t>
            </a:r>
            <a:r>
              <a:rPr lang="en-US" sz="2000" b="1" dirty="0"/>
              <a:t> – Cricket GPT Assistant</a:t>
            </a:r>
            <a:r>
              <a:rPr lang="en-US" sz="2000" dirty="0"/>
              <a:t> successfully showcases how AI can be leveraged to create a smart, interactive, and multi-functional cricket assistant.</a:t>
            </a:r>
          </a:p>
          <a:p>
            <a:pPr algn="just">
              <a:buFont typeface="Wingdings" panose="05000000000000000000" pitchFamily="2" charset="2"/>
              <a:buChar char="Ø"/>
            </a:pPr>
            <a:r>
              <a:rPr lang="en-US" sz="2000" dirty="0"/>
              <a:t>It offers </a:t>
            </a:r>
            <a:r>
              <a:rPr lang="en-US" sz="2000" b="1" dirty="0"/>
              <a:t>valuable support</a:t>
            </a:r>
            <a:r>
              <a:rPr lang="en-US" sz="2000" dirty="0"/>
              <a:t> to a wide range of users—from </a:t>
            </a:r>
            <a:r>
              <a:rPr lang="en-US" sz="2000" b="1" dirty="0"/>
              <a:t>beginners to professional cricketers</a:t>
            </a:r>
            <a:r>
              <a:rPr lang="en-US" sz="2000" dirty="0"/>
              <a:t>, coaches, analysts, and pitch curators.</a:t>
            </a:r>
          </a:p>
          <a:p>
            <a:pPr algn="just">
              <a:buFont typeface="Wingdings" panose="05000000000000000000" pitchFamily="2" charset="2"/>
              <a:buChar char="Ø"/>
            </a:pPr>
            <a:r>
              <a:rPr lang="en-US" sz="2000" dirty="0"/>
              <a:t>The assistant can </a:t>
            </a:r>
            <a:r>
              <a:rPr lang="en-US" sz="2000" b="1" dirty="0"/>
              <a:t>analyze strategies, predict injuries, suggest field placements</a:t>
            </a:r>
            <a:r>
              <a:rPr lang="en-US" sz="2000" dirty="0"/>
              <a:t>, guide based on playing conditions, and help players stay </a:t>
            </a:r>
            <a:r>
              <a:rPr lang="en-US" sz="2000" b="1" dirty="0"/>
              <a:t>match-fit during recovery</a:t>
            </a:r>
            <a:r>
              <a:rPr lang="en-US" sz="2000" dirty="0"/>
              <a:t>.</a:t>
            </a:r>
          </a:p>
          <a:p>
            <a:pPr algn="just">
              <a:buFont typeface="Wingdings" panose="05000000000000000000" pitchFamily="2" charset="2"/>
              <a:buChar char="Ø"/>
            </a:pPr>
            <a:r>
              <a:rPr lang="en-US" sz="2000" dirty="0"/>
              <a:t>Through a user-friendly no-code interface and rich knowledge base, </a:t>
            </a:r>
            <a:r>
              <a:rPr lang="en-US" sz="2000" dirty="0" err="1"/>
              <a:t>CricDR</a:t>
            </a:r>
            <a:r>
              <a:rPr lang="en-US" sz="2000" dirty="0"/>
              <a:t> proves to be a powerful tool for </a:t>
            </a:r>
            <a:r>
              <a:rPr lang="en-US" sz="2000" b="1" dirty="0"/>
              <a:t>training, planning, and match preparation</a:t>
            </a:r>
            <a:r>
              <a:rPr lang="en-US" sz="2000" dirty="0"/>
              <a:t>.</a:t>
            </a:r>
          </a:p>
          <a:p>
            <a:pPr algn="just">
              <a:buFont typeface="Wingdings" panose="05000000000000000000" pitchFamily="2" charset="2"/>
              <a:buChar char="Ø"/>
            </a:pPr>
            <a:r>
              <a:rPr lang="en-US" sz="2000" dirty="0"/>
              <a:t>Challenges mainly involved training accuracy and data structuring, but with ongoing updates and feedback, </a:t>
            </a:r>
            <a:r>
              <a:rPr lang="en-US" sz="2000" dirty="0" err="1"/>
              <a:t>CricDR</a:t>
            </a:r>
            <a:r>
              <a:rPr lang="en-US" sz="2000" dirty="0"/>
              <a:t> can evolve into a </a:t>
            </a:r>
            <a:r>
              <a:rPr lang="en-US" sz="2000" b="1" dirty="0"/>
              <a:t>complete AI cricket companion</a:t>
            </a:r>
            <a:r>
              <a:rPr lang="en-US" sz="2000" dirty="0"/>
              <a:t>.</a:t>
            </a:r>
          </a:p>
          <a:p>
            <a:pPr algn="just">
              <a:buFont typeface="Wingdings" panose="05000000000000000000" pitchFamily="2" charset="2"/>
              <a:buChar char="Ø"/>
            </a:pPr>
            <a:r>
              <a:rPr lang="en-US" sz="2000" dirty="0"/>
              <a:t>✅ This project reflects the </a:t>
            </a:r>
            <a:r>
              <a:rPr lang="en-US" sz="2000" b="1" dirty="0"/>
              <a:t>potential of AI in revolutionizing sports support systems</a:t>
            </a:r>
            <a:r>
              <a:rPr lang="en-US" sz="2000" dirty="0"/>
              <a:t>, offering both tactical intelligence and personalized assistance.</a:t>
            </a:r>
          </a:p>
          <a:p>
            <a:pPr marL="0" indent="0">
              <a:buNone/>
            </a:pPr>
            <a:endParaRPr lang="en-US" sz="2200" dirty="0"/>
          </a:p>
        </p:txBody>
      </p:sp>
    </p:spTree>
    <p:extLst>
      <p:ext uri="{BB962C8B-B14F-4D97-AF65-F5344CB8AC3E}">
        <p14:creationId xmlns:p14="http://schemas.microsoft.com/office/powerpoint/2010/main" val="22453096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3008ACB-BBE6-623B-758E-5ECE8B4B30CA}"/>
              </a:ext>
            </a:extLst>
          </p:cNvPr>
          <p:cNvSpPr txBox="1"/>
          <p:nvPr/>
        </p:nvSpPr>
        <p:spPr>
          <a:xfrm>
            <a:off x="320040" y="1844041"/>
            <a:ext cx="4556760" cy="4524315"/>
          </a:xfrm>
          <a:prstGeom prst="rect">
            <a:avLst/>
          </a:prstGeom>
          <a:noFill/>
        </p:spPr>
        <p:txBody>
          <a:bodyPr wrap="square">
            <a:spAutoFit/>
          </a:bodyPr>
          <a:lstStyle/>
          <a:p>
            <a:pPr algn="ctr"/>
            <a:r>
              <a:rPr lang="en-IN" b="1" u="sng" dirty="0"/>
              <a:t>Online References:</a:t>
            </a:r>
          </a:p>
          <a:p>
            <a:pPr algn="ctr"/>
            <a:endParaRPr lang="en-IN" b="1" u="sng" dirty="0"/>
          </a:p>
          <a:p>
            <a:pPr marL="400050" indent="-400050">
              <a:buFont typeface="+mj-lt"/>
              <a:buAutoNum type="romanLcPeriod"/>
            </a:pPr>
            <a:r>
              <a:rPr lang="en-IN" dirty="0" err="1"/>
              <a:t>Jotform</a:t>
            </a:r>
            <a:r>
              <a:rPr lang="en-IN" dirty="0"/>
              <a:t> AI Agent Builder – </a:t>
            </a:r>
            <a:r>
              <a:rPr lang="en-IN" dirty="0">
                <a:hlinkClick r:id="rId2"/>
              </a:rPr>
              <a:t>www.jotform.com</a:t>
            </a:r>
            <a:endParaRPr lang="en-IN" dirty="0"/>
          </a:p>
          <a:p>
            <a:pPr marL="400050" indent="-400050">
              <a:buFont typeface="+mj-lt"/>
              <a:buAutoNum type="romanLcPeriod"/>
            </a:pPr>
            <a:r>
              <a:rPr lang="en-IN" dirty="0"/>
              <a:t>Kaggle Cricket Datasets – </a:t>
            </a:r>
            <a:r>
              <a:rPr lang="en-IN" dirty="0">
                <a:hlinkClick r:id="rId3"/>
              </a:rPr>
              <a:t>www.kaggle.com</a:t>
            </a:r>
            <a:endParaRPr lang="en-IN" dirty="0"/>
          </a:p>
          <a:p>
            <a:pPr marL="400050" indent="-400050">
              <a:buFont typeface="+mj-lt"/>
              <a:buAutoNum type="romanLcPeriod"/>
            </a:pPr>
            <a:r>
              <a:rPr lang="en-IN" dirty="0"/>
              <a:t>ESPNcricinfo – </a:t>
            </a:r>
            <a:r>
              <a:rPr lang="en-IN" dirty="0">
                <a:hlinkClick r:id="rId4"/>
              </a:rPr>
              <a:t>www.espncricinfo.com</a:t>
            </a:r>
            <a:endParaRPr lang="en-IN" dirty="0"/>
          </a:p>
          <a:p>
            <a:pPr marL="400050" indent="-400050">
              <a:buFont typeface="+mj-lt"/>
              <a:buAutoNum type="romanLcPeriod"/>
            </a:pPr>
            <a:r>
              <a:rPr lang="en-IN" dirty="0" err="1"/>
              <a:t>Cricbuzz</a:t>
            </a:r>
            <a:r>
              <a:rPr lang="en-IN" dirty="0"/>
              <a:t> – </a:t>
            </a:r>
            <a:r>
              <a:rPr lang="en-IN" dirty="0">
                <a:hlinkClick r:id="rId5"/>
              </a:rPr>
              <a:t>www.cricbuzz.com</a:t>
            </a:r>
            <a:endParaRPr lang="en-IN" dirty="0"/>
          </a:p>
          <a:p>
            <a:pPr marL="400050" indent="-400050">
              <a:buFont typeface="+mj-lt"/>
              <a:buAutoNum type="romanLcPeriod"/>
            </a:pPr>
            <a:r>
              <a:rPr lang="en-IN" dirty="0"/>
              <a:t>Wikipedia – </a:t>
            </a:r>
            <a:r>
              <a:rPr lang="en-IN" dirty="0">
                <a:hlinkClick r:id="rId6"/>
              </a:rPr>
              <a:t>www.wikipedia.org</a:t>
            </a:r>
            <a:endParaRPr lang="en-IN" dirty="0"/>
          </a:p>
          <a:p>
            <a:pPr marL="400050" indent="-400050">
              <a:buFont typeface="+mj-lt"/>
              <a:buAutoNum type="romanLcPeriod"/>
            </a:pPr>
            <a:r>
              <a:rPr lang="en-IN" dirty="0"/>
              <a:t>ICC Official Site – </a:t>
            </a:r>
            <a:r>
              <a:rPr lang="en-IN" dirty="0">
                <a:hlinkClick r:id="rId7"/>
              </a:rPr>
              <a:t>www.icc-cricket.com</a:t>
            </a:r>
            <a:endParaRPr lang="en-IN" dirty="0"/>
          </a:p>
          <a:p>
            <a:pPr marL="400050" indent="-400050">
              <a:buFont typeface="+mj-lt"/>
              <a:buAutoNum type="romanLcPeriod"/>
            </a:pPr>
            <a:r>
              <a:rPr lang="en-IN" dirty="0"/>
              <a:t>BCCI – </a:t>
            </a:r>
            <a:r>
              <a:rPr lang="en-IN" dirty="0">
                <a:hlinkClick r:id="rId8"/>
              </a:rPr>
              <a:t>www.bcci.tv</a:t>
            </a:r>
            <a:endParaRPr lang="en-IN" dirty="0"/>
          </a:p>
          <a:p>
            <a:pPr marL="400050" indent="-400050">
              <a:buFont typeface="+mj-lt"/>
              <a:buAutoNum type="romanLcPeriod"/>
            </a:pPr>
            <a:r>
              <a:rPr lang="en-IN" dirty="0"/>
              <a:t>Cricket.com – </a:t>
            </a:r>
            <a:r>
              <a:rPr lang="en-IN" dirty="0">
                <a:hlinkClick r:id="rId9"/>
              </a:rPr>
              <a:t>www.cricket.com</a:t>
            </a:r>
            <a:endParaRPr lang="en-IN" dirty="0"/>
          </a:p>
          <a:p>
            <a:pPr marL="400050" indent="-400050">
              <a:buFont typeface="+mj-lt"/>
              <a:buAutoNum type="romanLcPeriod"/>
            </a:pPr>
            <a:r>
              <a:rPr lang="en-IN" dirty="0"/>
              <a:t>OpenAI (ChatGPT, Copilot) – </a:t>
            </a:r>
            <a:r>
              <a:rPr lang="en-IN" dirty="0">
                <a:hlinkClick r:id="rId10"/>
              </a:rPr>
              <a:t>www.openai.com</a:t>
            </a:r>
            <a:endParaRPr lang="en-IN" dirty="0"/>
          </a:p>
          <a:p>
            <a:pPr marL="400050" indent="-400050">
              <a:buFont typeface="+mj-lt"/>
              <a:buAutoNum type="romanLcPeriod"/>
            </a:pPr>
            <a:r>
              <a:rPr lang="en-IN" dirty="0"/>
              <a:t>Google Search &amp; Google Images – </a:t>
            </a:r>
            <a:r>
              <a:rPr lang="en-IN" dirty="0">
                <a:hlinkClick r:id="rId11"/>
              </a:rPr>
              <a:t>www.google.com</a:t>
            </a:r>
            <a:endParaRPr lang="en-IN" dirty="0"/>
          </a:p>
        </p:txBody>
      </p:sp>
      <p:cxnSp>
        <p:nvCxnSpPr>
          <p:cNvPr id="13" name="Straight Connector 12">
            <a:extLst>
              <a:ext uri="{FF2B5EF4-FFF2-40B4-BE49-F238E27FC236}">
                <a16:creationId xmlns:a16="http://schemas.microsoft.com/office/drawing/2014/main" id="{9311684B-DB9C-E1AD-89BA-E883A962D29E}"/>
              </a:ext>
            </a:extLst>
          </p:cNvPr>
          <p:cNvCxnSpPr>
            <a:cxnSpLocks/>
          </p:cNvCxnSpPr>
          <p:nvPr/>
        </p:nvCxnSpPr>
        <p:spPr>
          <a:xfrm>
            <a:off x="4731660" y="1677373"/>
            <a:ext cx="0" cy="5180627"/>
          </a:xfrm>
          <a:prstGeom prst="line">
            <a:avLst/>
          </a:prstGeom>
          <a:ln w="57150"/>
        </p:spPr>
        <p:style>
          <a:lnRef idx="2">
            <a:schemeClr val="accent2"/>
          </a:lnRef>
          <a:fillRef idx="0">
            <a:schemeClr val="accent2"/>
          </a:fillRef>
          <a:effectRef idx="1">
            <a:schemeClr val="accent2"/>
          </a:effectRef>
          <a:fontRef idx="minor">
            <a:schemeClr val="tx1"/>
          </a:fontRef>
        </p:style>
      </p:cxnSp>
      <p:sp>
        <p:nvSpPr>
          <p:cNvPr id="3" name="TextBox 2">
            <a:extLst>
              <a:ext uri="{FF2B5EF4-FFF2-40B4-BE49-F238E27FC236}">
                <a16:creationId xmlns:a16="http://schemas.microsoft.com/office/drawing/2014/main" id="{9519065C-81FA-9F17-7AF7-A91D734CE816}"/>
              </a:ext>
            </a:extLst>
          </p:cNvPr>
          <p:cNvSpPr txBox="1"/>
          <p:nvPr/>
        </p:nvSpPr>
        <p:spPr>
          <a:xfrm>
            <a:off x="7786921" y="1844041"/>
            <a:ext cx="3352800" cy="369332"/>
          </a:xfrm>
          <a:prstGeom prst="rect">
            <a:avLst/>
          </a:prstGeom>
          <a:noFill/>
        </p:spPr>
        <p:txBody>
          <a:bodyPr wrap="square" rtlCol="0">
            <a:spAutoFit/>
          </a:bodyPr>
          <a:lstStyle/>
          <a:p>
            <a:r>
              <a:rPr lang="en-US" u="sng" dirty="0"/>
              <a:t>My project links:-</a:t>
            </a:r>
            <a:endParaRPr lang="en-IN" u="sng" dirty="0"/>
          </a:p>
        </p:txBody>
      </p:sp>
      <p:sp>
        <p:nvSpPr>
          <p:cNvPr id="5" name="TextBox 4">
            <a:extLst>
              <a:ext uri="{FF2B5EF4-FFF2-40B4-BE49-F238E27FC236}">
                <a16:creationId xmlns:a16="http://schemas.microsoft.com/office/drawing/2014/main" id="{A227BB0B-2BA7-8FCF-75FA-83B6AA25CBA6}"/>
              </a:ext>
            </a:extLst>
          </p:cNvPr>
          <p:cNvSpPr txBox="1"/>
          <p:nvPr/>
        </p:nvSpPr>
        <p:spPr>
          <a:xfrm>
            <a:off x="4876801" y="2113875"/>
            <a:ext cx="4731659" cy="5355312"/>
          </a:xfrm>
          <a:prstGeom prst="rect">
            <a:avLst/>
          </a:prstGeom>
          <a:noFill/>
        </p:spPr>
        <p:txBody>
          <a:bodyPr wrap="square">
            <a:spAutoFit/>
          </a:bodyPr>
          <a:lstStyle/>
          <a:p>
            <a:pPr marL="342900" indent="-342900">
              <a:buAutoNum type="arabicPeriod"/>
            </a:pPr>
            <a:r>
              <a:rPr lang="en-US" dirty="0" err="1"/>
              <a:t>Github</a:t>
            </a:r>
            <a:r>
              <a:rPr lang="en-US" dirty="0"/>
              <a:t> rep. –</a:t>
            </a:r>
          </a:p>
          <a:p>
            <a:r>
              <a:rPr lang="en-IN" dirty="0">
                <a:hlinkClick r:id="rId12"/>
              </a:rPr>
              <a:t>https://github.com/Debadatta22/CricDR--CricketGPT-Assistant-.git</a:t>
            </a:r>
            <a:endParaRPr lang="en-IN" dirty="0"/>
          </a:p>
          <a:p>
            <a:r>
              <a:rPr lang="en-IN" dirty="0"/>
              <a:t>(Go to “Access </a:t>
            </a:r>
            <a:r>
              <a:rPr lang="en-IN" dirty="0" err="1"/>
              <a:t>CricDR</a:t>
            </a:r>
            <a:r>
              <a:rPr lang="en-IN" dirty="0"/>
              <a:t> AI Assistant on Multiple Platforms” part  or “Deployment” part)</a:t>
            </a:r>
          </a:p>
          <a:p>
            <a:endParaRPr lang="en-IN" dirty="0"/>
          </a:p>
          <a:p>
            <a:r>
              <a:rPr lang="en-IN" dirty="0"/>
              <a:t>2. Standalone direct link to my agent- </a:t>
            </a:r>
            <a:br>
              <a:rPr lang="en-IN" dirty="0"/>
            </a:br>
            <a:r>
              <a:rPr lang="en-IN" dirty="0"/>
              <a:t>https://agent.jotform.com/0196f86b39ab78a3b92abb9c1e09ce325780</a:t>
            </a:r>
          </a:p>
          <a:p>
            <a:endParaRPr lang="en-IN" dirty="0"/>
          </a:p>
          <a:p>
            <a:r>
              <a:rPr lang="en-IN" dirty="0"/>
              <a:t>3. Voice agent-</a:t>
            </a:r>
            <a:br>
              <a:rPr lang="en-IN" dirty="0"/>
            </a:br>
            <a:r>
              <a:rPr lang="en-IN" dirty="0">
                <a:hlinkClick r:id="rId13"/>
              </a:rPr>
              <a:t>https://agent.jotform.com/0196f86b39ab78a3b92abb9c1e09ce325780/voice</a:t>
            </a:r>
            <a:endParaRPr lang="en-IN" dirty="0"/>
          </a:p>
          <a:p>
            <a:endParaRPr lang="en-IN" dirty="0"/>
          </a:p>
          <a:p>
            <a:r>
              <a:rPr lang="en-IN" dirty="0"/>
              <a:t>4. App-</a:t>
            </a:r>
          </a:p>
          <a:p>
            <a:r>
              <a:rPr lang="en-IN" dirty="0"/>
              <a:t>https://www.jotform.com/app/251556456042456</a:t>
            </a:r>
            <a:br>
              <a:rPr lang="en-IN" dirty="0"/>
            </a:br>
            <a:endParaRPr lang="en-IN" dirty="0"/>
          </a:p>
          <a:p>
            <a:endParaRPr lang="en-IN" dirty="0"/>
          </a:p>
        </p:txBody>
      </p:sp>
      <p:pic>
        <p:nvPicPr>
          <p:cNvPr id="17" name="Picture 16">
            <a:extLst>
              <a:ext uri="{FF2B5EF4-FFF2-40B4-BE49-F238E27FC236}">
                <a16:creationId xmlns:a16="http://schemas.microsoft.com/office/drawing/2014/main" id="{C6B17FB3-6A37-5B91-31FF-F80FC23211C3}"/>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753600" y="2051407"/>
            <a:ext cx="1600200" cy="1120537"/>
          </a:xfrm>
          <a:prstGeom prst="rect">
            <a:avLst/>
          </a:prstGeom>
        </p:spPr>
      </p:pic>
      <p:pic>
        <p:nvPicPr>
          <p:cNvPr id="19" name="Picture 18">
            <a:extLst>
              <a:ext uri="{FF2B5EF4-FFF2-40B4-BE49-F238E27FC236}">
                <a16:creationId xmlns:a16="http://schemas.microsoft.com/office/drawing/2014/main" id="{5F7FF63D-C6E4-DBA2-8B22-08023246B074}"/>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753600" y="3305600"/>
            <a:ext cx="1600200" cy="1117600"/>
          </a:xfrm>
          <a:prstGeom prst="rect">
            <a:avLst/>
          </a:prstGeom>
        </p:spPr>
      </p:pic>
      <p:pic>
        <p:nvPicPr>
          <p:cNvPr id="21" name="Picture 20">
            <a:extLst>
              <a:ext uri="{FF2B5EF4-FFF2-40B4-BE49-F238E27FC236}">
                <a16:creationId xmlns:a16="http://schemas.microsoft.com/office/drawing/2014/main" id="{FE4FA7C2-CCA1-EEA0-6738-EFE17DF8229A}"/>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753600" y="4512341"/>
            <a:ext cx="1600200" cy="1117600"/>
          </a:xfrm>
          <a:prstGeom prst="rect">
            <a:avLst/>
          </a:prstGeom>
        </p:spPr>
      </p:pic>
      <p:pic>
        <p:nvPicPr>
          <p:cNvPr id="23" name="Picture 22">
            <a:extLst>
              <a:ext uri="{FF2B5EF4-FFF2-40B4-BE49-F238E27FC236}">
                <a16:creationId xmlns:a16="http://schemas.microsoft.com/office/drawing/2014/main" id="{035CE084-36FC-CF91-36D2-6B0FF0C3C241}"/>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753600" y="5629941"/>
            <a:ext cx="1600200" cy="1198649"/>
          </a:xfrm>
          <a:prstGeom prst="rect">
            <a:avLst/>
          </a:prstGeom>
        </p:spPr>
      </p:pic>
    </p:spTree>
    <p:extLst>
      <p:ext uri="{BB962C8B-B14F-4D97-AF65-F5344CB8AC3E}">
        <p14:creationId xmlns:p14="http://schemas.microsoft.com/office/powerpoint/2010/main" val="16917006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3931532" y="1956422"/>
            <a:ext cx="2781688" cy="1750338"/>
          </a:xfrm>
          <a:prstGeom prst="rect">
            <a:avLst/>
          </a:prstGeom>
        </p:spPr>
        <p:txBody>
          <a:bodyPr vert="horz" lIns="91440" tIns="45720" rIns="91440" bIns="45720" rtlCol="0" anchor="b">
            <a:normAutofit lnSpcReduction="10000"/>
          </a:bodyPr>
          <a:lstStyle/>
          <a:p>
            <a:pPr algn="ctr">
              <a:lnSpc>
                <a:spcPct val="90000"/>
              </a:lnSpc>
              <a:spcBef>
                <a:spcPct val="0"/>
              </a:spcBef>
              <a:spcAft>
                <a:spcPts val="600"/>
              </a:spcAft>
            </a:pPr>
            <a:r>
              <a:rPr lang="en-US" sz="6600" b="1" kern="1200" dirty="0">
                <a:solidFill>
                  <a:schemeClr val="tx1"/>
                </a:solidFill>
                <a:latin typeface="+mj-lt"/>
                <a:ea typeface="+mj-ea"/>
                <a:cs typeface="+mj-cs"/>
              </a:rPr>
              <a:t>Thank you</a:t>
            </a:r>
            <a:endParaRPr lang="en-US" sz="6600" kern="1200" dirty="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0E9CED4-CF77-E772-9A4B-9381AB6FDB8B}"/>
              </a:ext>
            </a:extLst>
          </p:cNvPr>
          <p:cNvPicPr>
            <a:picLocks noChangeAspect="1"/>
          </p:cNvPicPr>
          <p:nvPr/>
        </p:nvPicPr>
        <p:blipFill>
          <a:blip r:embed="rId2"/>
          <a:stretch>
            <a:fillRect/>
          </a:stretch>
        </p:blipFill>
        <p:spPr>
          <a:xfrm>
            <a:off x="7086600" y="250473"/>
            <a:ext cx="5005608" cy="6357053"/>
          </a:xfrm>
          <a:prstGeom prst="rect">
            <a:avLst/>
          </a:prstGeom>
        </p:spPr>
      </p:pic>
      <p:pic>
        <p:nvPicPr>
          <p:cNvPr id="6" name="Picture 5">
            <a:extLst>
              <a:ext uri="{FF2B5EF4-FFF2-40B4-BE49-F238E27FC236}">
                <a16:creationId xmlns:a16="http://schemas.microsoft.com/office/drawing/2014/main" id="{3B8CAF67-CBC5-F881-3FBB-89BA2B3EFBCE}"/>
              </a:ext>
            </a:extLst>
          </p:cNvPr>
          <p:cNvPicPr>
            <a:picLocks noChangeAspect="1"/>
          </p:cNvPicPr>
          <p:nvPr/>
        </p:nvPicPr>
        <p:blipFill>
          <a:blip r:embed="rId3"/>
          <a:stretch>
            <a:fillRect/>
          </a:stretch>
        </p:blipFill>
        <p:spPr>
          <a:xfrm>
            <a:off x="1036320" y="305183"/>
            <a:ext cx="2628900" cy="4258458"/>
          </a:xfrm>
          <a:prstGeom prst="rect">
            <a:avLst/>
          </a:prstGeom>
        </p:spPr>
      </p:pic>
      <p:pic>
        <p:nvPicPr>
          <p:cNvPr id="8" name="Picture 7">
            <a:extLst>
              <a:ext uri="{FF2B5EF4-FFF2-40B4-BE49-F238E27FC236}">
                <a16:creationId xmlns:a16="http://schemas.microsoft.com/office/drawing/2014/main" id="{4358E6A5-C5E1-D1FD-467E-7622569CCBE8}"/>
              </a:ext>
            </a:extLst>
          </p:cNvPr>
          <p:cNvPicPr>
            <a:picLocks noChangeAspect="1"/>
          </p:cNvPicPr>
          <p:nvPr/>
        </p:nvPicPr>
        <p:blipFill>
          <a:blip r:embed="rId4"/>
          <a:stretch>
            <a:fillRect/>
          </a:stretch>
        </p:blipFill>
        <p:spPr>
          <a:xfrm>
            <a:off x="767107" y="4763883"/>
            <a:ext cx="6144233" cy="1956368"/>
          </a:xfrm>
          <a:prstGeom prst="rect">
            <a:avLst/>
          </a:prstGeom>
        </p:spPr>
      </p:pic>
    </p:spTree>
    <p:extLst>
      <p:ext uri="{BB962C8B-B14F-4D97-AF65-F5344CB8AC3E}">
        <p14:creationId xmlns:p14="http://schemas.microsoft.com/office/powerpoint/2010/main" val="62549880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669036" y="454425"/>
            <a:ext cx="10515600" cy="1000717"/>
          </a:xfrm>
        </p:spPr>
        <p:txBody>
          <a:bodyPr>
            <a:normAutofit fontScale="90000"/>
          </a:bodyPr>
          <a:lstStyle/>
          <a:p>
            <a:pPr algn="ctr"/>
            <a:r>
              <a:rPr lang="en-US" sz="7200" b="1" cap="all" dirty="0">
                <a:latin typeface="Arial"/>
                <a:cs typeface="Arial"/>
              </a:rPr>
              <a:t>OUTLINE</a:t>
            </a:r>
            <a:endParaRPr lang="en-US" sz="5400" dirty="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rey Background Images - Free Download on Freepik">
            <a:extLst>
              <a:ext uri="{FF2B5EF4-FFF2-40B4-BE49-F238E27FC236}">
                <a16:creationId xmlns:a16="http://schemas.microsoft.com/office/drawing/2014/main" id="{EDD82AE8-F0CA-EE8F-1758-5737EDEAD0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28" y="1776431"/>
            <a:ext cx="2945131" cy="50007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Grey Background Images - Free Download on Freepik">
            <a:extLst>
              <a:ext uri="{FF2B5EF4-FFF2-40B4-BE49-F238E27FC236}">
                <a16:creationId xmlns:a16="http://schemas.microsoft.com/office/drawing/2014/main" id="{BD808FDD-68B6-9995-D507-66D5BA3D1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7437" y="1805389"/>
            <a:ext cx="3032759" cy="50007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Grey Background Images - Free Download on Freepik">
            <a:extLst>
              <a:ext uri="{FF2B5EF4-FFF2-40B4-BE49-F238E27FC236}">
                <a16:creationId xmlns:a16="http://schemas.microsoft.com/office/drawing/2014/main" id="{9F4AAE29-E1DF-20D8-BDD5-A5A73DE73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1062" y="1776432"/>
            <a:ext cx="3032760" cy="50007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Grey Background Images - Free Download on Freepik">
            <a:extLst>
              <a:ext uri="{FF2B5EF4-FFF2-40B4-BE49-F238E27FC236}">
                <a16:creationId xmlns:a16="http://schemas.microsoft.com/office/drawing/2014/main" id="{9E2D347B-C495-488C-DE8A-F9DAB4ADD3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0022" y="1776433"/>
            <a:ext cx="2784350" cy="500079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CCC6705-7A70-DDCA-E1C3-1DC53284D0E6}"/>
              </a:ext>
            </a:extLst>
          </p:cNvPr>
          <p:cNvSpPr txBox="1"/>
          <p:nvPr/>
        </p:nvSpPr>
        <p:spPr>
          <a:xfrm>
            <a:off x="162307" y="1842515"/>
            <a:ext cx="2860549" cy="2031325"/>
          </a:xfrm>
          <a:prstGeom prst="rect">
            <a:avLst/>
          </a:prstGeom>
          <a:noFill/>
        </p:spPr>
        <p:txBody>
          <a:bodyPr wrap="square" rtlCol="0">
            <a:spAutoFit/>
          </a:bodyPr>
          <a:lstStyle/>
          <a:p>
            <a:pPr algn="ctr"/>
            <a:r>
              <a:rPr lang="en-US" b="1" u="sng" dirty="0"/>
              <a:t>Problem Statement</a:t>
            </a:r>
          </a:p>
          <a:p>
            <a:r>
              <a:rPr lang="en-US" dirty="0"/>
              <a:t>Cricket fans and analysts lack an interactive tool that provides instant, insightful responses and data-driven cricket analysis.</a:t>
            </a:r>
          </a:p>
          <a:p>
            <a:endParaRPr lang="en-IN" dirty="0"/>
          </a:p>
        </p:txBody>
      </p:sp>
      <p:sp>
        <p:nvSpPr>
          <p:cNvPr id="11" name="Rectangle: Rounded Corners 10">
            <a:extLst>
              <a:ext uri="{FF2B5EF4-FFF2-40B4-BE49-F238E27FC236}">
                <a16:creationId xmlns:a16="http://schemas.microsoft.com/office/drawing/2014/main" id="{9DC87ADB-D888-AA03-6C04-E74A0C93B58F}"/>
              </a:ext>
            </a:extLst>
          </p:cNvPr>
          <p:cNvSpPr/>
          <p:nvPr/>
        </p:nvSpPr>
        <p:spPr>
          <a:xfrm>
            <a:off x="118109" y="1859280"/>
            <a:ext cx="2860549" cy="1767840"/>
          </a:xfrm>
          <a:prstGeom prst="roundRect">
            <a:avLst/>
          </a:prstGeom>
          <a:noFill/>
          <a:ln w="28575"/>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7B91BB6F-FC56-46A1-6E10-0F21CD100B1D}"/>
              </a:ext>
            </a:extLst>
          </p:cNvPr>
          <p:cNvSpPr/>
          <p:nvPr/>
        </p:nvSpPr>
        <p:spPr>
          <a:xfrm>
            <a:off x="110110" y="3681053"/>
            <a:ext cx="2814829" cy="3076246"/>
          </a:xfrm>
          <a:prstGeom prst="roundRect">
            <a:avLst>
              <a:gd name="adj" fmla="val 11495"/>
            </a:avLst>
          </a:prstGeom>
          <a:noFill/>
          <a:ln w="28575"/>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D0CAB1A3-F57A-85E0-1968-E9379F8A0FC5}"/>
              </a:ext>
            </a:extLst>
          </p:cNvPr>
          <p:cNvSpPr txBox="1"/>
          <p:nvPr/>
        </p:nvSpPr>
        <p:spPr>
          <a:xfrm>
            <a:off x="199263" y="3617978"/>
            <a:ext cx="2814828" cy="3139321"/>
          </a:xfrm>
          <a:prstGeom prst="rect">
            <a:avLst/>
          </a:prstGeom>
          <a:noFill/>
        </p:spPr>
        <p:txBody>
          <a:bodyPr wrap="square" rtlCol="0">
            <a:spAutoFit/>
          </a:bodyPr>
          <a:lstStyle/>
          <a:p>
            <a:pPr algn="ctr"/>
            <a:r>
              <a:rPr lang="en-US" b="1" u="sng" dirty="0"/>
              <a:t>Proposed System/Solution</a:t>
            </a:r>
          </a:p>
          <a:p>
            <a:r>
              <a:rPr lang="en-US" dirty="0">
                <a:latin typeface="Aptos" panose="020B0004020202020204" pitchFamily="34" charset="0"/>
                <a:cs typeface="Aharoni" panose="02010803020104030203" pitchFamily="2" charset="-79"/>
              </a:rPr>
              <a:t>An AI-powered Cricket Assistant (CRICDR) that uses trained data to answer queries, analyze cricket content, and interact in real time across multiple formats—standalone, chatbot, or app.</a:t>
            </a:r>
            <a:endParaRPr lang="en-IN" dirty="0"/>
          </a:p>
        </p:txBody>
      </p:sp>
      <p:sp>
        <p:nvSpPr>
          <p:cNvPr id="14" name="TextBox 13">
            <a:extLst>
              <a:ext uri="{FF2B5EF4-FFF2-40B4-BE49-F238E27FC236}">
                <a16:creationId xmlns:a16="http://schemas.microsoft.com/office/drawing/2014/main" id="{06E7AE4B-FE84-2B5C-5A01-055B3292F6B3}"/>
              </a:ext>
            </a:extLst>
          </p:cNvPr>
          <p:cNvSpPr txBox="1"/>
          <p:nvPr/>
        </p:nvSpPr>
        <p:spPr>
          <a:xfrm>
            <a:off x="3151250" y="1845162"/>
            <a:ext cx="2945131" cy="3139321"/>
          </a:xfrm>
          <a:prstGeom prst="rect">
            <a:avLst/>
          </a:prstGeom>
          <a:noFill/>
        </p:spPr>
        <p:txBody>
          <a:bodyPr wrap="square" rtlCol="0">
            <a:spAutoFit/>
          </a:bodyPr>
          <a:lstStyle/>
          <a:p>
            <a:r>
              <a:rPr lang="en-US" b="1" u="sng" dirty="0"/>
              <a:t>System Development Approach (Technology </a:t>
            </a:r>
            <a:r>
              <a:rPr lang="en-US" sz="1600" b="1" u="sng" dirty="0"/>
              <a:t>Used)</a:t>
            </a:r>
          </a:p>
          <a:p>
            <a:r>
              <a:rPr lang="en-US" sz="1600" dirty="0">
                <a:latin typeface="Aptos" panose="020B0004020202020204" pitchFamily="34" charset="0"/>
              </a:rPr>
              <a:t>Developed using </a:t>
            </a:r>
            <a:r>
              <a:rPr lang="en-US" sz="1600" b="1" dirty="0" err="1">
                <a:latin typeface="Aptos" panose="020B0004020202020204" pitchFamily="34" charset="0"/>
              </a:rPr>
              <a:t>Jotform</a:t>
            </a:r>
            <a:r>
              <a:rPr lang="en-US" sz="1600" b="1" dirty="0">
                <a:latin typeface="Aptos" panose="020B0004020202020204" pitchFamily="34" charset="0"/>
              </a:rPr>
              <a:t> AI Agent Builder</a:t>
            </a:r>
            <a:r>
              <a:rPr lang="en-US" sz="1600" dirty="0">
                <a:latin typeface="Aptos" panose="020B0004020202020204" pitchFamily="34" charset="0"/>
              </a:rPr>
              <a:t>, trained with cricket-specific datasets. The interface is designed in </a:t>
            </a:r>
            <a:r>
              <a:rPr lang="en-US" sz="1600" b="1" dirty="0" err="1">
                <a:latin typeface="Aptos" panose="020B0004020202020204" pitchFamily="34" charset="0"/>
              </a:rPr>
              <a:t>Jotform</a:t>
            </a:r>
            <a:r>
              <a:rPr lang="en-US" sz="1600" b="1" dirty="0">
                <a:latin typeface="Aptos" panose="020B0004020202020204" pitchFamily="34" charset="0"/>
              </a:rPr>
              <a:t> Studio</a:t>
            </a:r>
            <a:r>
              <a:rPr lang="en-US" sz="1600" dirty="0">
                <a:latin typeface="Aptos" panose="020B0004020202020204" pitchFamily="34" charset="0"/>
              </a:rPr>
              <a:t>, and the assistant can be deployed on multiple channels including web apps and chatbots.</a:t>
            </a:r>
          </a:p>
          <a:p>
            <a:endParaRPr lang="en-IN" dirty="0"/>
          </a:p>
        </p:txBody>
      </p:sp>
      <p:sp>
        <p:nvSpPr>
          <p:cNvPr id="15" name="Rectangle: Rounded Corners 14">
            <a:extLst>
              <a:ext uri="{FF2B5EF4-FFF2-40B4-BE49-F238E27FC236}">
                <a16:creationId xmlns:a16="http://schemas.microsoft.com/office/drawing/2014/main" id="{458ED148-3E5A-B639-E26C-014552443773}"/>
              </a:ext>
            </a:extLst>
          </p:cNvPr>
          <p:cNvSpPr/>
          <p:nvPr/>
        </p:nvSpPr>
        <p:spPr>
          <a:xfrm>
            <a:off x="3171827" y="4722517"/>
            <a:ext cx="2860549" cy="2034782"/>
          </a:xfrm>
          <a:prstGeom prst="roundRect">
            <a:avLst>
              <a:gd name="adj" fmla="val 12626"/>
            </a:avLst>
          </a:prstGeom>
          <a:noFill/>
          <a:ln w="28575"/>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34F8B6C0-5774-551B-F598-97283749035F}"/>
              </a:ext>
            </a:extLst>
          </p:cNvPr>
          <p:cNvSpPr/>
          <p:nvPr/>
        </p:nvSpPr>
        <p:spPr>
          <a:xfrm>
            <a:off x="3138296" y="1850138"/>
            <a:ext cx="2894080" cy="2821876"/>
          </a:xfrm>
          <a:prstGeom prst="roundRect">
            <a:avLst>
              <a:gd name="adj" fmla="val 8183"/>
            </a:avLst>
          </a:prstGeom>
          <a:noFill/>
          <a:ln w="28575"/>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9F92FEEC-AD4B-0E1B-D76B-4DBEB8DB8BB5}"/>
              </a:ext>
            </a:extLst>
          </p:cNvPr>
          <p:cNvSpPr txBox="1"/>
          <p:nvPr/>
        </p:nvSpPr>
        <p:spPr>
          <a:xfrm>
            <a:off x="3216100" y="4735429"/>
            <a:ext cx="2868770" cy="2262158"/>
          </a:xfrm>
          <a:prstGeom prst="rect">
            <a:avLst/>
          </a:prstGeom>
          <a:noFill/>
        </p:spPr>
        <p:txBody>
          <a:bodyPr wrap="square" rtlCol="0">
            <a:spAutoFit/>
          </a:bodyPr>
          <a:lstStyle/>
          <a:p>
            <a:r>
              <a:rPr lang="en-IN" b="1" u="sng" dirty="0"/>
              <a:t>Algorithm &amp; Deployment</a:t>
            </a:r>
          </a:p>
          <a:p>
            <a:r>
              <a:rPr lang="en-IN" sz="1500" dirty="0"/>
              <a:t>No-code deployment with </a:t>
            </a:r>
            <a:r>
              <a:rPr lang="en-IN" sz="1500" dirty="0" err="1"/>
              <a:t>Jotform’s</a:t>
            </a:r>
            <a:r>
              <a:rPr lang="en-IN" sz="1500" dirty="0"/>
              <a:t> integrated AI interface; uses context-aware response </a:t>
            </a:r>
            <a:r>
              <a:rPr lang="en-IN" sz="1500" dirty="0" err="1"/>
              <a:t>modeling</a:t>
            </a:r>
            <a:r>
              <a:rPr lang="en-IN" sz="1500" dirty="0"/>
              <a:t> via prompt engineering and modular training logic within the platform's AI assistant framework.</a:t>
            </a:r>
          </a:p>
          <a:p>
            <a:endParaRPr lang="en-IN" dirty="0"/>
          </a:p>
        </p:txBody>
      </p:sp>
      <p:sp>
        <p:nvSpPr>
          <p:cNvPr id="20" name="Rectangle: Rounded Corners 19">
            <a:extLst>
              <a:ext uri="{FF2B5EF4-FFF2-40B4-BE49-F238E27FC236}">
                <a16:creationId xmlns:a16="http://schemas.microsoft.com/office/drawing/2014/main" id="{4D8C26D5-0AE8-1997-2463-BA26038B96F9}"/>
              </a:ext>
            </a:extLst>
          </p:cNvPr>
          <p:cNvSpPr/>
          <p:nvPr/>
        </p:nvSpPr>
        <p:spPr>
          <a:xfrm>
            <a:off x="9355488" y="4194854"/>
            <a:ext cx="2722331" cy="2562444"/>
          </a:xfrm>
          <a:prstGeom prst="roundRect">
            <a:avLst>
              <a:gd name="adj" fmla="val 12626"/>
            </a:avLst>
          </a:prstGeom>
          <a:noFill/>
          <a:ln w="28575"/>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187E5D3F-1CC6-A299-55B0-2EE71C2C782D}"/>
              </a:ext>
            </a:extLst>
          </p:cNvPr>
          <p:cNvSpPr/>
          <p:nvPr/>
        </p:nvSpPr>
        <p:spPr>
          <a:xfrm>
            <a:off x="9368938" y="1859280"/>
            <a:ext cx="2644713" cy="2093960"/>
          </a:xfrm>
          <a:prstGeom prst="roundRect">
            <a:avLst>
              <a:gd name="adj" fmla="val 12626"/>
            </a:avLst>
          </a:prstGeom>
          <a:noFill/>
          <a:ln w="28575"/>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4CD51AAB-CF53-9BAD-5D01-955F2FEF69D4}"/>
              </a:ext>
            </a:extLst>
          </p:cNvPr>
          <p:cNvSpPr/>
          <p:nvPr/>
        </p:nvSpPr>
        <p:spPr>
          <a:xfrm>
            <a:off x="6297167" y="4864705"/>
            <a:ext cx="2860549" cy="1892593"/>
          </a:xfrm>
          <a:prstGeom prst="roundRect">
            <a:avLst>
              <a:gd name="adj" fmla="val 12626"/>
            </a:avLst>
          </a:prstGeom>
          <a:noFill/>
          <a:ln w="28575"/>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2DE4BAD7-1F03-0333-550B-E6D5E892415A}"/>
              </a:ext>
            </a:extLst>
          </p:cNvPr>
          <p:cNvSpPr txBox="1"/>
          <p:nvPr/>
        </p:nvSpPr>
        <p:spPr>
          <a:xfrm>
            <a:off x="6293057" y="4873929"/>
            <a:ext cx="2868770" cy="2123658"/>
          </a:xfrm>
          <a:prstGeom prst="rect">
            <a:avLst/>
          </a:prstGeom>
          <a:noFill/>
        </p:spPr>
        <p:txBody>
          <a:bodyPr wrap="square" rtlCol="0">
            <a:spAutoFit/>
          </a:bodyPr>
          <a:lstStyle/>
          <a:p>
            <a:pPr algn="ctr"/>
            <a:r>
              <a:rPr lang="en-US" b="1" u="sng" dirty="0"/>
              <a:t>Conclusion</a:t>
            </a:r>
          </a:p>
          <a:p>
            <a:r>
              <a:rPr lang="en-US" sz="1600" dirty="0"/>
              <a:t>The project successfully demonstrates the potential of integrating AI with sports analytics to create interactive tools for users, making data and insights easily accessible.</a:t>
            </a:r>
          </a:p>
          <a:p>
            <a:endParaRPr lang="en-IN" dirty="0"/>
          </a:p>
        </p:txBody>
      </p:sp>
      <p:sp>
        <p:nvSpPr>
          <p:cNvPr id="30" name="TextBox 29">
            <a:extLst>
              <a:ext uri="{FF2B5EF4-FFF2-40B4-BE49-F238E27FC236}">
                <a16:creationId xmlns:a16="http://schemas.microsoft.com/office/drawing/2014/main" id="{B5CC348F-24F3-20B9-A7A9-7710BAA37EB2}"/>
              </a:ext>
            </a:extLst>
          </p:cNvPr>
          <p:cNvSpPr txBox="1"/>
          <p:nvPr/>
        </p:nvSpPr>
        <p:spPr>
          <a:xfrm>
            <a:off x="6438327" y="1778568"/>
            <a:ext cx="2578227" cy="369332"/>
          </a:xfrm>
          <a:prstGeom prst="rect">
            <a:avLst/>
          </a:prstGeom>
          <a:noFill/>
        </p:spPr>
        <p:txBody>
          <a:bodyPr wrap="square">
            <a:spAutoFit/>
          </a:bodyPr>
          <a:lstStyle/>
          <a:p>
            <a:r>
              <a:rPr lang="en-IN" b="1" u="sng" dirty="0"/>
              <a:t>Result (Output Image)</a:t>
            </a:r>
          </a:p>
        </p:txBody>
      </p:sp>
      <p:pic>
        <p:nvPicPr>
          <p:cNvPr id="1024" name="Picture 1023">
            <a:extLst>
              <a:ext uri="{FF2B5EF4-FFF2-40B4-BE49-F238E27FC236}">
                <a16:creationId xmlns:a16="http://schemas.microsoft.com/office/drawing/2014/main" id="{F814EC68-3448-AFC5-2EAE-5CE747B6A1D5}"/>
              </a:ext>
            </a:extLst>
          </p:cNvPr>
          <p:cNvPicPr>
            <a:picLocks noChangeAspect="1"/>
          </p:cNvPicPr>
          <p:nvPr/>
        </p:nvPicPr>
        <p:blipFill>
          <a:blip r:embed="rId4"/>
          <a:stretch>
            <a:fillRect/>
          </a:stretch>
        </p:blipFill>
        <p:spPr>
          <a:xfrm>
            <a:off x="6254576" y="2100236"/>
            <a:ext cx="2903139" cy="2744540"/>
          </a:xfrm>
          <a:prstGeom prst="rect">
            <a:avLst/>
          </a:prstGeom>
        </p:spPr>
      </p:pic>
      <p:sp>
        <p:nvSpPr>
          <p:cNvPr id="1025" name="TextBox 1024">
            <a:extLst>
              <a:ext uri="{FF2B5EF4-FFF2-40B4-BE49-F238E27FC236}">
                <a16:creationId xmlns:a16="http://schemas.microsoft.com/office/drawing/2014/main" id="{B6959ABE-69E7-AF57-C7BD-DDEE9F6E5C7A}"/>
              </a:ext>
            </a:extLst>
          </p:cNvPr>
          <p:cNvSpPr txBox="1"/>
          <p:nvPr/>
        </p:nvSpPr>
        <p:spPr>
          <a:xfrm>
            <a:off x="9300045" y="1865407"/>
            <a:ext cx="2709671" cy="2369880"/>
          </a:xfrm>
          <a:prstGeom prst="rect">
            <a:avLst/>
          </a:prstGeom>
          <a:noFill/>
        </p:spPr>
        <p:txBody>
          <a:bodyPr wrap="square" rtlCol="0">
            <a:spAutoFit/>
          </a:bodyPr>
          <a:lstStyle/>
          <a:p>
            <a:pPr algn="ctr"/>
            <a:r>
              <a:rPr lang="en-US" b="1" u="sng" dirty="0"/>
              <a:t>Future Scope</a:t>
            </a:r>
          </a:p>
          <a:p>
            <a:pPr marL="342900" indent="-342900">
              <a:buFont typeface="Courier New" panose="02070309020205020404" pitchFamily="49" charset="0"/>
              <a:buChar char="o"/>
            </a:pPr>
            <a:r>
              <a:rPr lang="en-US" sz="1600" dirty="0"/>
              <a:t>Integration with live cricket data APIs for real-time match analysis</a:t>
            </a:r>
          </a:p>
          <a:p>
            <a:pPr marL="342900" indent="-342900">
              <a:buFont typeface="Courier New" panose="02070309020205020404" pitchFamily="49" charset="0"/>
              <a:buChar char="o"/>
            </a:pPr>
            <a:r>
              <a:rPr lang="en-US" sz="1600" dirty="0"/>
              <a:t>Voice-based interaction and mobile app release</a:t>
            </a:r>
          </a:p>
          <a:p>
            <a:pPr marL="342900" indent="-342900">
              <a:buFont typeface="Courier New" panose="02070309020205020404" pitchFamily="49" charset="0"/>
              <a:buChar char="o"/>
            </a:pPr>
            <a:r>
              <a:rPr lang="en-US" sz="1600" dirty="0"/>
              <a:t>Multilingual support for broader accessibility</a:t>
            </a:r>
          </a:p>
          <a:p>
            <a:endParaRPr lang="en-IN" dirty="0"/>
          </a:p>
        </p:txBody>
      </p:sp>
      <p:sp>
        <p:nvSpPr>
          <p:cNvPr id="1027" name="TextBox 1026">
            <a:extLst>
              <a:ext uri="{FF2B5EF4-FFF2-40B4-BE49-F238E27FC236}">
                <a16:creationId xmlns:a16="http://schemas.microsoft.com/office/drawing/2014/main" id="{351FE2DE-0D32-4F63-439A-58255C2609F8}"/>
              </a:ext>
            </a:extLst>
          </p:cNvPr>
          <p:cNvSpPr txBox="1"/>
          <p:nvPr/>
        </p:nvSpPr>
        <p:spPr>
          <a:xfrm>
            <a:off x="9345168" y="4238189"/>
            <a:ext cx="2647569" cy="2616101"/>
          </a:xfrm>
          <a:prstGeom prst="rect">
            <a:avLst/>
          </a:prstGeom>
          <a:noFill/>
        </p:spPr>
        <p:txBody>
          <a:bodyPr wrap="square" rtlCol="0">
            <a:spAutoFit/>
          </a:bodyPr>
          <a:lstStyle/>
          <a:p>
            <a:pPr algn="ctr"/>
            <a:r>
              <a:rPr lang="en-US" b="1" u="sng" dirty="0"/>
              <a:t>References</a:t>
            </a:r>
          </a:p>
          <a:p>
            <a:pPr marL="285750" indent="-285750">
              <a:buFont typeface="Courier New" panose="02070309020205020404" pitchFamily="49" charset="0"/>
              <a:buChar char="o"/>
            </a:pPr>
            <a:r>
              <a:rPr lang="en-US" sz="1600" dirty="0" err="1"/>
              <a:t>Jotform</a:t>
            </a:r>
            <a:r>
              <a:rPr lang="en-US" sz="1600" dirty="0"/>
              <a:t> AI Agent Builder Documentation</a:t>
            </a:r>
          </a:p>
          <a:p>
            <a:pPr marL="285750" indent="-285750">
              <a:buFont typeface="Courier New" panose="02070309020205020404" pitchFamily="49" charset="0"/>
              <a:buChar char="o"/>
            </a:pPr>
            <a:r>
              <a:rPr lang="en-US" sz="1600" dirty="0"/>
              <a:t>Cricket datasets (open sources or manually curated)</a:t>
            </a:r>
          </a:p>
          <a:p>
            <a:pPr marL="285750" indent="-285750">
              <a:buFont typeface="Courier New" panose="02070309020205020404" pitchFamily="49" charset="0"/>
              <a:buChar char="o"/>
            </a:pPr>
            <a:r>
              <a:rPr lang="en-US" sz="1600" dirty="0"/>
              <a:t>Visuals and UI elements created using </a:t>
            </a:r>
            <a:r>
              <a:rPr lang="en-US" sz="1600" dirty="0" err="1"/>
              <a:t>Jotform</a:t>
            </a:r>
            <a:r>
              <a:rPr lang="en-US" sz="1600" dirty="0"/>
              <a:t> Studio</a:t>
            </a:r>
          </a:p>
          <a:p>
            <a:endParaRPr lang="en-IN" dirty="0"/>
          </a:p>
        </p:txBody>
      </p:sp>
    </p:spTree>
    <p:extLst>
      <p:ext uri="{BB962C8B-B14F-4D97-AF65-F5344CB8AC3E}">
        <p14:creationId xmlns:p14="http://schemas.microsoft.com/office/powerpoint/2010/main" val="281787476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500" fill="hold"/>
                                        <p:tgtEl>
                                          <p:spTgt spid="23"/>
                                        </p:tgtEl>
                                        <p:attrNameLst>
                                          <p:attrName>ppt_x</p:attrName>
                                        </p:attrNameLst>
                                      </p:cBhvr>
                                      <p:tavLst>
                                        <p:tav tm="0">
                                          <p:val>
                                            <p:strVal val="#ppt_x"/>
                                          </p:val>
                                        </p:tav>
                                        <p:tav tm="100000">
                                          <p:val>
                                            <p:strVal val="#ppt_x"/>
                                          </p:val>
                                        </p:tav>
                                      </p:tavLst>
                                    </p:anim>
                                    <p:anim calcmode="lin" valueType="num">
                                      <p:cBhvr additive="base">
                                        <p:cTn id="52" dur="500" fill="hold"/>
                                        <p:tgtEl>
                                          <p:spTgt spid="2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fill="hold"/>
                                        <p:tgtEl>
                                          <p:spTgt spid="30"/>
                                        </p:tgtEl>
                                        <p:attrNameLst>
                                          <p:attrName>ppt_x</p:attrName>
                                        </p:attrNameLst>
                                      </p:cBhvr>
                                      <p:tavLst>
                                        <p:tav tm="0">
                                          <p:val>
                                            <p:strVal val="#ppt_x"/>
                                          </p:val>
                                        </p:tav>
                                        <p:tav tm="100000">
                                          <p:val>
                                            <p:strVal val="#ppt_x"/>
                                          </p:val>
                                        </p:tav>
                                      </p:tavLst>
                                    </p:anim>
                                    <p:anim calcmode="lin" valueType="num">
                                      <p:cBhvr additive="base">
                                        <p:cTn id="56" dur="500" fill="hold"/>
                                        <p:tgtEl>
                                          <p:spTgt spid="3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024"/>
                                        </p:tgtEl>
                                        <p:attrNameLst>
                                          <p:attrName>style.visibility</p:attrName>
                                        </p:attrNameLst>
                                      </p:cBhvr>
                                      <p:to>
                                        <p:strVal val="visible"/>
                                      </p:to>
                                    </p:set>
                                    <p:anim calcmode="lin" valueType="num">
                                      <p:cBhvr additive="base">
                                        <p:cTn id="59" dur="500" fill="hold"/>
                                        <p:tgtEl>
                                          <p:spTgt spid="1024"/>
                                        </p:tgtEl>
                                        <p:attrNameLst>
                                          <p:attrName>ppt_x</p:attrName>
                                        </p:attrNameLst>
                                      </p:cBhvr>
                                      <p:tavLst>
                                        <p:tav tm="0">
                                          <p:val>
                                            <p:strVal val="#ppt_x"/>
                                          </p:val>
                                        </p:tav>
                                        <p:tav tm="100000">
                                          <p:val>
                                            <p:strVal val="#ppt_x"/>
                                          </p:val>
                                        </p:tav>
                                      </p:tavLst>
                                    </p:anim>
                                    <p:anim calcmode="lin" valueType="num">
                                      <p:cBhvr additive="base">
                                        <p:cTn id="60" dur="500" fill="hold"/>
                                        <p:tgtEl>
                                          <p:spTgt spid="102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ppt_x"/>
                                          </p:val>
                                        </p:tav>
                                        <p:tav tm="100000">
                                          <p:val>
                                            <p:strVal val="#ppt_x"/>
                                          </p:val>
                                        </p:tav>
                                      </p:tavLst>
                                    </p:anim>
                                    <p:anim calcmode="lin" valueType="num">
                                      <p:cBhvr additive="base">
                                        <p:cTn id="64" dur="500" fill="hold"/>
                                        <p:tgtEl>
                                          <p:spTgt spid="26"/>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additive="base">
                                        <p:cTn id="67" dur="500" fill="hold"/>
                                        <p:tgtEl>
                                          <p:spTgt spid="8"/>
                                        </p:tgtEl>
                                        <p:attrNameLst>
                                          <p:attrName>ppt_x</p:attrName>
                                        </p:attrNameLst>
                                      </p:cBhvr>
                                      <p:tavLst>
                                        <p:tav tm="0">
                                          <p:val>
                                            <p:strVal val="#ppt_x"/>
                                          </p:val>
                                        </p:tav>
                                        <p:tav tm="100000">
                                          <p:val>
                                            <p:strVal val="#ppt_x"/>
                                          </p:val>
                                        </p:tav>
                                      </p:tavLst>
                                    </p:anim>
                                    <p:anim calcmode="lin" valueType="num">
                                      <p:cBhvr additive="base">
                                        <p:cTn id="6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additive="base">
                                        <p:cTn id="73" dur="500" fill="hold"/>
                                        <p:tgtEl>
                                          <p:spTgt spid="20"/>
                                        </p:tgtEl>
                                        <p:attrNameLst>
                                          <p:attrName>ppt_x</p:attrName>
                                        </p:attrNameLst>
                                      </p:cBhvr>
                                      <p:tavLst>
                                        <p:tav tm="0">
                                          <p:val>
                                            <p:strVal val="#ppt_x"/>
                                          </p:val>
                                        </p:tav>
                                        <p:tav tm="100000">
                                          <p:val>
                                            <p:strVal val="#ppt_x"/>
                                          </p:val>
                                        </p:tav>
                                      </p:tavLst>
                                    </p:anim>
                                    <p:anim calcmode="lin" valueType="num">
                                      <p:cBhvr additive="base">
                                        <p:cTn id="74" dur="500" fill="hold"/>
                                        <p:tgtEl>
                                          <p:spTgt spid="20"/>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027"/>
                                        </p:tgtEl>
                                        <p:attrNameLst>
                                          <p:attrName>style.visibility</p:attrName>
                                        </p:attrNameLst>
                                      </p:cBhvr>
                                      <p:to>
                                        <p:strVal val="visible"/>
                                      </p:to>
                                    </p:set>
                                    <p:anim calcmode="lin" valueType="num">
                                      <p:cBhvr additive="base">
                                        <p:cTn id="77" dur="500" fill="hold"/>
                                        <p:tgtEl>
                                          <p:spTgt spid="1027"/>
                                        </p:tgtEl>
                                        <p:attrNameLst>
                                          <p:attrName>ppt_x</p:attrName>
                                        </p:attrNameLst>
                                      </p:cBhvr>
                                      <p:tavLst>
                                        <p:tav tm="0">
                                          <p:val>
                                            <p:strVal val="#ppt_x"/>
                                          </p:val>
                                        </p:tav>
                                        <p:tav tm="100000">
                                          <p:val>
                                            <p:strVal val="#ppt_x"/>
                                          </p:val>
                                        </p:tav>
                                      </p:tavLst>
                                    </p:anim>
                                    <p:anim calcmode="lin" valueType="num">
                                      <p:cBhvr additive="base">
                                        <p:cTn id="78" dur="500" fill="hold"/>
                                        <p:tgtEl>
                                          <p:spTgt spid="102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025"/>
                                        </p:tgtEl>
                                        <p:attrNameLst>
                                          <p:attrName>style.visibility</p:attrName>
                                        </p:attrNameLst>
                                      </p:cBhvr>
                                      <p:to>
                                        <p:strVal val="visible"/>
                                      </p:to>
                                    </p:set>
                                    <p:anim calcmode="lin" valueType="num">
                                      <p:cBhvr additive="base">
                                        <p:cTn id="81" dur="500" fill="hold"/>
                                        <p:tgtEl>
                                          <p:spTgt spid="1025"/>
                                        </p:tgtEl>
                                        <p:attrNameLst>
                                          <p:attrName>ppt_x</p:attrName>
                                        </p:attrNameLst>
                                      </p:cBhvr>
                                      <p:tavLst>
                                        <p:tav tm="0">
                                          <p:val>
                                            <p:strVal val="#ppt_x"/>
                                          </p:val>
                                        </p:tav>
                                        <p:tav tm="100000">
                                          <p:val>
                                            <p:strVal val="#ppt_x"/>
                                          </p:val>
                                        </p:tav>
                                      </p:tavLst>
                                    </p:anim>
                                    <p:anim calcmode="lin" valueType="num">
                                      <p:cBhvr additive="base">
                                        <p:cTn id="82" dur="500" fill="hold"/>
                                        <p:tgtEl>
                                          <p:spTgt spid="1025"/>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9"/>
                                        </p:tgtEl>
                                        <p:attrNameLst>
                                          <p:attrName>style.visibility</p:attrName>
                                        </p:attrNameLst>
                                      </p:cBhvr>
                                      <p:to>
                                        <p:strVal val="visible"/>
                                      </p:to>
                                    </p:set>
                                    <p:anim calcmode="lin" valueType="num">
                                      <p:cBhvr additive="base">
                                        <p:cTn id="85" dur="500" fill="hold"/>
                                        <p:tgtEl>
                                          <p:spTgt spid="9"/>
                                        </p:tgtEl>
                                        <p:attrNameLst>
                                          <p:attrName>ppt_x</p:attrName>
                                        </p:attrNameLst>
                                      </p:cBhvr>
                                      <p:tavLst>
                                        <p:tav tm="0">
                                          <p:val>
                                            <p:strVal val="#ppt_x"/>
                                          </p:val>
                                        </p:tav>
                                        <p:tav tm="100000">
                                          <p:val>
                                            <p:strVal val="#ppt_x"/>
                                          </p:val>
                                        </p:tav>
                                      </p:tavLst>
                                    </p:anim>
                                    <p:anim calcmode="lin" valueType="num">
                                      <p:cBhvr additive="base">
                                        <p:cTn id="86" dur="500" fill="hold"/>
                                        <p:tgtEl>
                                          <p:spTgt spid="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anim calcmode="lin" valueType="num">
                                      <p:cBhvr additive="base">
                                        <p:cTn id="89" dur="500" fill="hold"/>
                                        <p:tgtEl>
                                          <p:spTgt spid="22"/>
                                        </p:tgtEl>
                                        <p:attrNameLst>
                                          <p:attrName>ppt_x</p:attrName>
                                        </p:attrNameLst>
                                      </p:cBhvr>
                                      <p:tavLst>
                                        <p:tav tm="0">
                                          <p:val>
                                            <p:strVal val="#ppt_x"/>
                                          </p:val>
                                        </p:tav>
                                        <p:tav tm="100000">
                                          <p:val>
                                            <p:strVal val="#ppt_x"/>
                                          </p:val>
                                        </p:tav>
                                      </p:tavLst>
                                    </p:anim>
                                    <p:anim calcmode="lin" valueType="num">
                                      <p:cBhvr additive="base">
                                        <p:cTn id="9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13" grpId="0"/>
      <p:bldP spid="14" grpId="0"/>
      <p:bldP spid="15" grpId="0" animBg="1"/>
      <p:bldP spid="16" grpId="0" animBg="1"/>
      <p:bldP spid="17" grpId="0"/>
      <p:bldP spid="20" grpId="0" animBg="1"/>
      <p:bldP spid="22" grpId="0" animBg="1"/>
      <p:bldP spid="23" grpId="0" animBg="1"/>
      <p:bldP spid="26" grpId="0"/>
      <p:bldP spid="30" grpId="0"/>
      <p:bldP spid="1025" grpId="0"/>
      <p:bldP spid="102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pPr algn="ctr"/>
            <a:r>
              <a:rPr lang="en-US" sz="5400" b="1" cap="all" dirty="0">
                <a:latin typeface="Arial"/>
                <a:cs typeface="Arial"/>
              </a:rPr>
              <a:t>Problem Statement</a:t>
            </a:r>
            <a:endParaRPr lang="en-US" sz="5400" dirty="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669036" y="1752921"/>
            <a:ext cx="10853928" cy="1370338"/>
          </a:xfrm>
        </p:spPr>
        <p:txBody>
          <a:bodyPr vert="horz" lIns="91440" tIns="45720" rIns="91440" bIns="45720" rtlCol="0">
            <a:normAutofit/>
          </a:bodyPr>
          <a:lstStyle/>
          <a:p>
            <a:pPr marL="0" indent="0">
              <a:buNone/>
            </a:pPr>
            <a:r>
              <a:rPr lang="en-US" sz="1800" b="1" dirty="0"/>
              <a:t>Description:</a:t>
            </a:r>
            <a:br>
              <a:rPr lang="en-US" sz="1800" dirty="0"/>
            </a:br>
            <a:r>
              <a:rPr lang="en-US" sz="1800" dirty="0"/>
              <a:t>In the world of cricket, fans, students, and even analysts often struggle to find quick, accurate, and personalized answers to their questions. Current tools are either too complex, delayed, or do not provide smart conversational experiences.</a:t>
            </a:r>
            <a:endParaRPr lang="en-US" sz="2400" dirty="0"/>
          </a:p>
        </p:txBody>
      </p:sp>
      <p:sp>
        <p:nvSpPr>
          <p:cNvPr id="5" name="TextBox 4">
            <a:extLst>
              <a:ext uri="{FF2B5EF4-FFF2-40B4-BE49-F238E27FC236}">
                <a16:creationId xmlns:a16="http://schemas.microsoft.com/office/drawing/2014/main" id="{AEA8286D-1660-EDCB-EED7-CB5F6C53C96D}"/>
              </a:ext>
            </a:extLst>
          </p:cNvPr>
          <p:cNvSpPr txBox="1"/>
          <p:nvPr/>
        </p:nvSpPr>
        <p:spPr>
          <a:xfrm>
            <a:off x="5519327" y="2771751"/>
            <a:ext cx="6481010" cy="4154984"/>
          </a:xfrm>
          <a:prstGeom prst="rect">
            <a:avLst/>
          </a:prstGeom>
          <a:noFill/>
        </p:spPr>
        <p:txBody>
          <a:bodyPr wrap="square">
            <a:spAutoFit/>
          </a:bodyPr>
          <a:lstStyle/>
          <a:p>
            <a:pPr algn="ctr"/>
            <a:r>
              <a:rPr lang="en-US" b="1" dirty="0"/>
              <a:t>Key Points:</a:t>
            </a:r>
            <a:endParaRPr lang="en-US" dirty="0"/>
          </a:p>
          <a:p>
            <a:pPr>
              <a:buFont typeface="+mj-lt"/>
              <a:buAutoNum type="arabicPeriod"/>
            </a:pPr>
            <a:r>
              <a:rPr lang="en-US" sz="1600" b="1" dirty="0"/>
              <a:t>Lack of Real-Time Assistance:</a:t>
            </a:r>
            <a:br>
              <a:rPr lang="en-US" sz="1600" dirty="0"/>
            </a:br>
            <a:r>
              <a:rPr lang="en-US" sz="1600" dirty="0"/>
              <a:t>There is no smart assistant that can instantly answer cricket-related queries in a conversational manner.</a:t>
            </a:r>
          </a:p>
          <a:p>
            <a:pPr>
              <a:buFont typeface="+mj-lt"/>
              <a:buAutoNum type="arabicPeriod"/>
            </a:pPr>
            <a:r>
              <a:rPr lang="en-US" sz="1600" b="1" dirty="0"/>
              <a:t>Limited User-Friendly Tools:</a:t>
            </a:r>
            <a:br>
              <a:rPr lang="en-US" sz="1600" dirty="0"/>
            </a:br>
            <a:r>
              <a:rPr lang="en-US" sz="1600" dirty="0"/>
              <a:t>Most cricket analysis tools are complex and not easy to use for beginners or casual fans.</a:t>
            </a:r>
          </a:p>
          <a:p>
            <a:pPr>
              <a:buFont typeface="+mj-lt"/>
              <a:buAutoNum type="arabicPeriod"/>
            </a:pPr>
            <a:r>
              <a:rPr lang="en-US" sz="1600" b="1" dirty="0"/>
              <a:t>Scattered Information Sources:</a:t>
            </a:r>
            <a:br>
              <a:rPr lang="en-US" sz="1600" dirty="0"/>
            </a:br>
            <a:r>
              <a:rPr lang="en-US" sz="1600" dirty="0"/>
              <a:t>Users often need to search multiple websites or apps to find complete cricket information.</a:t>
            </a:r>
          </a:p>
          <a:p>
            <a:pPr>
              <a:buFont typeface="+mj-lt"/>
              <a:buAutoNum type="arabicPeriod"/>
            </a:pPr>
            <a:r>
              <a:rPr lang="en-US" sz="1600" b="1" dirty="0"/>
              <a:t>No Custom AI Experience:</a:t>
            </a:r>
            <a:br>
              <a:rPr lang="en-US" sz="1600" dirty="0"/>
            </a:br>
            <a:r>
              <a:rPr lang="en-US" sz="1600" dirty="0"/>
              <a:t>There's a gap in AI-based systems that understand cricket-specific context and user intent.</a:t>
            </a:r>
          </a:p>
          <a:p>
            <a:pPr>
              <a:buFont typeface="+mj-lt"/>
              <a:buAutoNum type="arabicPeriod"/>
            </a:pPr>
            <a:r>
              <a:rPr lang="en-US" sz="1600" b="1" dirty="0"/>
              <a:t>Not Accessible in Multiple Formats:</a:t>
            </a:r>
            <a:br>
              <a:rPr lang="en-US" sz="1600" dirty="0"/>
            </a:br>
            <a:r>
              <a:rPr lang="en-US" sz="1600" dirty="0"/>
              <a:t>Cricket tools are rarely available in flexible forms like chatbot, standalone app, or voice interaction.</a:t>
            </a:r>
          </a:p>
        </p:txBody>
      </p:sp>
      <p:pic>
        <p:nvPicPr>
          <p:cNvPr id="7" name="Picture 6">
            <a:extLst>
              <a:ext uri="{FF2B5EF4-FFF2-40B4-BE49-F238E27FC236}">
                <a16:creationId xmlns:a16="http://schemas.microsoft.com/office/drawing/2014/main" id="{3DA773C1-4073-2819-A6C4-CDF153240E1D}"/>
              </a:ext>
            </a:extLst>
          </p:cNvPr>
          <p:cNvPicPr>
            <a:picLocks noChangeAspect="1"/>
          </p:cNvPicPr>
          <p:nvPr/>
        </p:nvPicPr>
        <p:blipFill>
          <a:blip r:embed="rId2"/>
          <a:stretch>
            <a:fillRect/>
          </a:stretch>
        </p:blipFill>
        <p:spPr>
          <a:xfrm>
            <a:off x="669036" y="2771751"/>
            <a:ext cx="3209263" cy="3952134"/>
          </a:xfrm>
          <a:prstGeom prst="rect">
            <a:avLst/>
          </a:prstGeom>
        </p:spPr>
      </p:pic>
      <p:sp>
        <p:nvSpPr>
          <p:cNvPr id="8" name="Block Arc 7">
            <a:extLst>
              <a:ext uri="{FF2B5EF4-FFF2-40B4-BE49-F238E27FC236}">
                <a16:creationId xmlns:a16="http://schemas.microsoft.com/office/drawing/2014/main" id="{1654E3A4-F541-9EEE-9C1A-BE5807B90BFC}"/>
              </a:ext>
            </a:extLst>
          </p:cNvPr>
          <p:cNvSpPr/>
          <p:nvPr/>
        </p:nvSpPr>
        <p:spPr>
          <a:xfrm rot="5400000">
            <a:off x="2208218" y="3478486"/>
            <a:ext cx="2765814" cy="2602832"/>
          </a:xfrm>
          <a:prstGeom prst="blockArc">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 name="Circle: Hollow 8">
            <a:extLst>
              <a:ext uri="{FF2B5EF4-FFF2-40B4-BE49-F238E27FC236}">
                <a16:creationId xmlns:a16="http://schemas.microsoft.com/office/drawing/2014/main" id="{53D6B674-8B98-9891-C3E2-BD77906C7B7B}"/>
              </a:ext>
            </a:extLst>
          </p:cNvPr>
          <p:cNvSpPr/>
          <p:nvPr/>
        </p:nvSpPr>
        <p:spPr>
          <a:xfrm>
            <a:off x="3613334" y="5437903"/>
            <a:ext cx="613491" cy="612651"/>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Circle: Hollow 9">
            <a:extLst>
              <a:ext uri="{FF2B5EF4-FFF2-40B4-BE49-F238E27FC236}">
                <a16:creationId xmlns:a16="http://schemas.microsoft.com/office/drawing/2014/main" id="{16CA1955-8D71-9991-0FE2-B0C455E87708}"/>
              </a:ext>
            </a:extLst>
          </p:cNvPr>
          <p:cNvSpPr/>
          <p:nvPr/>
        </p:nvSpPr>
        <p:spPr>
          <a:xfrm>
            <a:off x="3587387" y="3459613"/>
            <a:ext cx="641684" cy="611483"/>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Circle: Hollow 10">
            <a:extLst>
              <a:ext uri="{FF2B5EF4-FFF2-40B4-BE49-F238E27FC236}">
                <a16:creationId xmlns:a16="http://schemas.microsoft.com/office/drawing/2014/main" id="{0FC65544-3CBC-123E-8733-8D5DD41A1B8A}"/>
              </a:ext>
            </a:extLst>
          </p:cNvPr>
          <p:cNvSpPr/>
          <p:nvPr/>
        </p:nvSpPr>
        <p:spPr>
          <a:xfrm>
            <a:off x="4242867" y="4518318"/>
            <a:ext cx="641684" cy="611483"/>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Circle: Hollow 11">
            <a:extLst>
              <a:ext uri="{FF2B5EF4-FFF2-40B4-BE49-F238E27FC236}">
                <a16:creationId xmlns:a16="http://schemas.microsoft.com/office/drawing/2014/main" id="{56314758-42EB-38F9-3A20-234823A2487C}"/>
              </a:ext>
            </a:extLst>
          </p:cNvPr>
          <p:cNvSpPr/>
          <p:nvPr/>
        </p:nvSpPr>
        <p:spPr>
          <a:xfrm>
            <a:off x="4118089" y="5147741"/>
            <a:ext cx="613490" cy="528650"/>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Circle: Hollow 12">
            <a:extLst>
              <a:ext uri="{FF2B5EF4-FFF2-40B4-BE49-F238E27FC236}">
                <a16:creationId xmlns:a16="http://schemas.microsoft.com/office/drawing/2014/main" id="{1144950C-CEBA-A0AB-2700-1D09830D232A}"/>
              </a:ext>
            </a:extLst>
          </p:cNvPr>
          <p:cNvSpPr/>
          <p:nvPr/>
        </p:nvSpPr>
        <p:spPr>
          <a:xfrm>
            <a:off x="4104033" y="3894711"/>
            <a:ext cx="641684" cy="611483"/>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24" name="Connector: Elbow 23">
            <a:extLst>
              <a:ext uri="{FF2B5EF4-FFF2-40B4-BE49-F238E27FC236}">
                <a16:creationId xmlns:a16="http://schemas.microsoft.com/office/drawing/2014/main" id="{1C3221CC-D476-0E0B-01E6-FEEE07059043}"/>
              </a:ext>
            </a:extLst>
          </p:cNvPr>
          <p:cNvCxnSpPr>
            <a:cxnSpLocks/>
          </p:cNvCxnSpPr>
          <p:nvPr/>
        </p:nvCxnSpPr>
        <p:spPr>
          <a:xfrm rot="5400000" flipH="1" flipV="1">
            <a:off x="4577540" y="2592503"/>
            <a:ext cx="336354" cy="1611098"/>
          </a:xfrm>
          <a:prstGeom prst="bentConnector2">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3B51B495-1A36-25D3-F473-6AE59B0E4836}"/>
              </a:ext>
            </a:extLst>
          </p:cNvPr>
          <p:cNvCxnSpPr>
            <a:cxnSpLocks/>
            <a:stCxn id="13" idx="0"/>
          </p:cNvCxnSpPr>
          <p:nvPr/>
        </p:nvCxnSpPr>
        <p:spPr>
          <a:xfrm rot="16200000" flipH="1">
            <a:off x="4957874" y="3361711"/>
            <a:ext cx="60389" cy="1126389"/>
          </a:xfrm>
          <a:prstGeom prst="bentConnector4">
            <a:avLst>
              <a:gd name="adj1" fmla="val 100946"/>
              <a:gd name="adj2" fmla="val -702"/>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33" name="Connector: Elbow 32">
            <a:extLst>
              <a:ext uri="{FF2B5EF4-FFF2-40B4-BE49-F238E27FC236}">
                <a16:creationId xmlns:a16="http://schemas.microsoft.com/office/drawing/2014/main" id="{B4401288-5A31-8A4C-ED5E-D30256B0E220}"/>
              </a:ext>
            </a:extLst>
          </p:cNvPr>
          <p:cNvCxnSpPr>
            <a:cxnSpLocks/>
          </p:cNvCxnSpPr>
          <p:nvPr/>
        </p:nvCxnSpPr>
        <p:spPr>
          <a:xfrm flipV="1">
            <a:off x="4884551" y="4713549"/>
            <a:ext cx="666712" cy="171471"/>
          </a:xfrm>
          <a:prstGeom prst="bentConnector3">
            <a:avLst>
              <a:gd name="adj1" fmla="val -14004"/>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38" name="Connector: Elbow 37">
            <a:extLst>
              <a:ext uri="{FF2B5EF4-FFF2-40B4-BE49-F238E27FC236}">
                <a16:creationId xmlns:a16="http://schemas.microsoft.com/office/drawing/2014/main" id="{BB833ADB-6DE2-61A7-AD24-D3B5380AFBEF}"/>
              </a:ext>
            </a:extLst>
          </p:cNvPr>
          <p:cNvCxnSpPr>
            <a:cxnSpLocks/>
            <a:stCxn id="12" idx="6"/>
          </p:cNvCxnSpPr>
          <p:nvPr/>
        </p:nvCxnSpPr>
        <p:spPr>
          <a:xfrm>
            <a:off x="4731579" y="5412066"/>
            <a:ext cx="835871" cy="25837"/>
          </a:xfrm>
          <a:prstGeom prst="bentConnector3">
            <a:avLst>
              <a:gd name="adj1" fmla="val -10167"/>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45" name="Connector: Elbow 44">
            <a:extLst>
              <a:ext uri="{FF2B5EF4-FFF2-40B4-BE49-F238E27FC236}">
                <a16:creationId xmlns:a16="http://schemas.microsoft.com/office/drawing/2014/main" id="{D03982B1-AAE7-FEB5-AF41-A890343E7B9F}"/>
              </a:ext>
            </a:extLst>
          </p:cNvPr>
          <p:cNvCxnSpPr>
            <a:cxnSpLocks/>
          </p:cNvCxnSpPr>
          <p:nvPr/>
        </p:nvCxnSpPr>
        <p:spPr>
          <a:xfrm>
            <a:off x="3940168" y="5961917"/>
            <a:ext cx="1627282" cy="218832"/>
          </a:xfrm>
          <a:prstGeom prst="bentConnector3">
            <a:avLst>
              <a:gd name="adj1" fmla="val 3173"/>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291424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Proposed Solution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FC9C9C2-EC4E-73F6-79A0-1A09FBE57C57}"/>
              </a:ext>
            </a:extLst>
          </p:cNvPr>
          <p:cNvSpPr txBox="1"/>
          <p:nvPr/>
        </p:nvSpPr>
        <p:spPr>
          <a:xfrm>
            <a:off x="499871" y="1695661"/>
            <a:ext cx="11226907" cy="1477328"/>
          </a:xfrm>
          <a:prstGeom prst="rect">
            <a:avLst/>
          </a:prstGeom>
          <a:noFill/>
        </p:spPr>
        <p:txBody>
          <a:bodyPr wrap="square" rtlCol="0">
            <a:spAutoFit/>
          </a:bodyPr>
          <a:lstStyle/>
          <a:p>
            <a:r>
              <a:rPr lang="en-US" b="1" dirty="0"/>
              <a:t>Proposed Solution</a:t>
            </a:r>
          </a:p>
          <a:p>
            <a:pPr algn="just"/>
            <a:r>
              <a:rPr lang="en-US" dirty="0"/>
              <a:t>The proposed system aims to create an intelligent and interactive </a:t>
            </a:r>
            <a:r>
              <a:rPr lang="en-US" b="1" dirty="0"/>
              <a:t>AI-powered Cricket Assistant</a:t>
            </a:r>
            <a:r>
              <a:rPr lang="en-US" dirty="0"/>
              <a:t> capable of answering user queries, analyzing cricket data, and simulating smart conversations. This assistant uses trained knowledge bases and </a:t>
            </a:r>
            <a:r>
              <a:rPr lang="en-US" dirty="0" err="1"/>
              <a:t>Jotform’s</a:t>
            </a:r>
            <a:r>
              <a:rPr lang="en-US" dirty="0"/>
              <a:t> AI Agent Builder to provide insights across various formats like chatbots, standalone apps, and more. The solution is structured as follows:</a:t>
            </a:r>
          </a:p>
        </p:txBody>
      </p:sp>
      <p:sp>
        <p:nvSpPr>
          <p:cNvPr id="47" name="TextBox 46">
            <a:extLst>
              <a:ext uri="{FF2B5EF4-FFF2-40B4-BE49-F238E27FC236}">
                <a16:creationId xmlns:a16="http://schemas.microsoft.com/office/drawing/2014/main" id="{27CCB1CB-9737-E967-C626-4CC6003F1A09}"/>
              </a:ext>
            </a:extLst>
          </p:cNvPr>
          <p:cNvSpPr txBox="1"/>
          <p:nvPr/>
        </p:nvSpPr>
        <p:spPr>
          <a:xfrm>
            <a:off x="499871" y="3319366"/>
            <a:ext cx="5146950" cy="3139321"/>
          </a:xfrm>
          <a:prstGeom prst="rect">
            <a:avLst/>
          </a:prstGeom>
          <a:noFill/>
        </p:spPr>
        <p:txBody>
          <a:bodyPr wrap="square">
            <a:spAutoFit/>
          </a:bodyPr>
          <a:lstStyle/>
          <a:p>
            <a:r>
              <a:rPr lang="en-IN" b="1" u="sng" dirty="0"/>
              <a:t>Data Collection</a:t>
            </a:r>
          </a:p>
          <a:p>
            <a:pPr marL="342900" indent="-342900" algn="just">
              <a:buFont typeface="+mj-lt"/>
              <a:buAutoNum type="arabicPeriod"/>
            </a:pPr>
            <a:r>
              <a:rPr lang="en-IN" dirty="0"/>
              <a:t>Collected structured datasets in Excel format from </a:t>
            </a:r>
            <a:r>
              <a:rPr lang="en-IN" b="1" dirty="0"/>
              <a:t>Kaggle</a:t>
            </a:r>
            <a:r>
              <a:rPr lang="en-IN" dirty="0"/>
              <a:t> related to player stats, match details, and historical data.</a:t>
            </a:r>
          </a:p>
          <a:p>
            <a:pPr marL="342900" indent="-342900" algn="just">
              <a:buFont typeface="+mj-lt"/>
              <a:buAutoNum type="arabicPeriod"/>
            </a:pPr>
            <a:r>
              <a:rPr lang="en-IN" dirty="0"/>
              <a:t>Gathered unstructured cricket knowledge from </a:t>
            </a:r>
            <a:r>
              <a:rPr lang="en-IN" b="1" dirty="0"/>
              <a:t>OpenAI ChatGPT</a:t>
            </a:r>
            <a:r>
              <a:rPr lang="en-IN" dirty="0"/>
              <a:t>, </a:t>
            </a:r>
            <a:r>
              <a:rPr lang="en-IN" b="1" dirty="0"/>
              <a:t>Copilot</a:t>
            </a:r>
            <a:r>
              <a:rPr lang="en-IN" dirty="0"/>
              <a:t>, </a:t>
            </a:r>
            <a:r>
              <a:rPr lang="en-IN" b="1" dirty="0"/>
              <a:t>Gemini</a:t>
            </a:r>
            <a:r>
              <a:rPr lang="en-IN" dirty="0"/>
              <a:t>, and </a:t>
            </a:r>
            <a:r>
              <a:rPr lang="en-IN" b="1" dirty="0"/>
              <a:t>Google</a:t>
            </a:r>
            <a:r>
              <a:rPr lang="en-IN" dirty="0"/>
              <a:t>.</a:t>
            </a:r>
          </a:p>
          <a:p>
            <a:pPr marL="342900" indent="-342900" algn="just">
              <a:buFont typeface="+mj-lt"/>
              <a:buAutoNum type="arabicPeriod"/>
            </a:pPr>
            <a:r>
              <a:rPr lang="en-IN" dirty="0"/>
              <a:t>Referred to credible cricket-specific websites such as </a:t>
            </a:r>
            <a:r>
              <a:rPr lang="en-IN" b="1" dirty="0"/>
              <a:t>Wikipedia, ESPNcricinfo, </a:t>
            </a:r>
            <a:r>
              <a:rPr lang="en-IN" b="1" dirty="0" err="1"/>
              <a:t>Cricbuzz</a:t>
            </a:r>
            <a:r>
              <a:rPr lang="en-IN" b="1" dirty="0"/>
              <a:t>, ICC, BCCI, Cricket.com</a:t>
            </a:r>
            <a:r>
              <a:rPr lang="en-IN" dirty="0"/>
              <a:t>, and other official platforms for factual content and rules.</a:t>
            </a:r>
          </a:p>
        </p:txBody>
      </p:sp>
      <p:cxnSp>
        <p:nvCxnSpPr>
          <p:cNvPr id="49" name="Straight Connector 48">
            <a:extLst>
              <a:ext uri="{FF2B5EF4-FFF2-40B4-BE49-F238E27FC236}">
                <a16:creationId xmlns:a16="http://schemas.microsoft.com/office/drawing/2014/main" id="{20C831C9-F820-526C-F168-68D40D4DE761}"/>
              </a:ext>
            </a:extLst>
          </p:cNvPr>
          <p:cNvCxnSpPr>
            <a:cxnSpLocks/>
          </p:cNvCxnSpPr>
          <p:nvPr/>
        </p:nvCxnSpPr>
        <p:spPr>
          <a:xfrm>
            <a:off x="5999745" y="3373515"/>
            <a:ext cx="0" cy="3308022"/>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85F7689C-B36B-B3D1-B3CB-74426EBA694B}"/>
              </a:ext>
            </a:extLst>
          </p:cNvPr>
          <p:cNvSpPr txBox="1"/>
          <p:nvPr/>
        </p:nvSpPr>
        <p:spPr>
          <a:xfrm>
            <a:off x="6552477" y="3319366"/>
            <a:ext cx="4970487" cy="2585323"/>
          </a:xfrm>
          <a:prstGeom prst="rect">
            <a:avLst/>
          </a:prstGeom>
          <a:noFill/>
        </p:spPr>
        <p:txBody>
          <a:bodyPr wrap="square">
            <a:spAutoFit/>
          </a:bodyPr>
          <a:lstStyle/>
          <a:p>
            <a:r>
              <a:rPr lang="en-US" b="1" u="sng" dirty="0"/>
              <a:t>Data Preprocessing</a:t>
            </a:r>
          </a:p>
          <a:p>
            <a:pPr marL="342900" indent="-342900" algn="just">
              <a:buFont typeface="+mj-lt"/>
              <a:buAutoNum type="arabicPeriod"/>
            </a:pPr>
            <a:r>
              <a:rPr lang="en-US" dirty="0"/>
              <a:t>Filtered and organized textual data to remove duplicates and irrelevant content.</a:t>
            </a:r>
          </a:p>
          <a:p>
            <a:pPr marL="342900" indent="-342900" algn="just">
              <a:buFont typeface="+mj-lt"/>
              <a:buAutoNum type="arabicPeriod"/>
            </a:pPr>
            <a:r>
              <a:rPr lang="en-US" dirty="0"/>
              <a:t>Formatted and simplified datasets to be compatible with </a:t>
            </a:r>
            <a:r>
              <a:rPr lang="en-US" dirty="0" err="1"/>
              <a:t>Jotform’s</a:t>
            </a:r>
            <a:r>
              <a:rPr lang="en-US" dirty="0"/>
              <a:t> no-code AI agent input requirements.</a:t>
            </a:r>
          </a:p>
          <a:p>
            <a:pPr marL="342900" indent="-342900" algn="just">
              <a:buFont typeface="+mj-lt"/>
              <a:buAutoNum type="arabicPeriod"/>
            </a:pPr>
            <a:r>
              <a:rPr lang="en-US" dirty="0"/>
              <a:t>Developed categorized inputs to train the bot for different query types: rules, stats, live events, and trivia.</a:t>
            </a:r>
          </a:p>
        </p:txBody>
      </p:sp>
    </p:spTree>
    <p:extLst>
      <p:ext uri="{BB962C8B-B14F-4D97-AF65-F5344CB8AC3E}">
        <p14:creationId xmlns:p14="http://schemas.microsoft.com/office/powerpoint/2010/main" val="20413963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1124D7-08DA-9242-C214-D23CB244BD53}"/>
              </a:ext>
            </a:extLst>
          </p:cNvPr>
          <p:cNvSpPr>
            <a:spLocks noGrp="1"/>
          </p:cNvSpPr>
          <p:nvPr>
            <p:ph idx="1"/>
          </p:nvPr>
        </p:nvSpPr>
        <p:spPr>
          <a:xfrm>
            <a:off x="529389" y="352926"/>
            <a:ext cx="11229474" cy="2229853"/>
          </a:xfrm>
        </p:spPr>
        <p:txBody>
          <a:bodyPr/>
          <a:lstStyle/>
          <a:p>
            <a:r>
              <a:rPr lang="en-IN" sz="1800" b="1" u="sng" dirty="0"/>
              <a:t>Machine Learning Algorithm (</a:t>
            </a:r>
            <a:r>
              <a:rPr lang="en-IN" sz="1800" b="1" u="sng" dirty="0" err="1"/>
              <a:t>Jotform</a:t>
            </a:r>
            <a:r>
              <a:rPr lang="en-IN" sz="1800" b="1" u="sng" dirty="0"/>
              <a:t> AI Logic)</a:t>
            </a:r>
          </a:p>
          <a:p>
            <a:pPr marL="342900" indent="-342900" algn="just">
              <a:buFont typeface="+mj-lt"/>
              <a:buAutoNum type="arabicPeriod"/>
            </a:pPr>
            <a:r>
              <a:rPr lang="en-IN" sz="1800" dirty="0"/>
              <a:t>Utilized </a:t>
            </a:r>
            <a:r>
              <a:rPr lang="en-IN" sz="1800" b="1" dirty="0" err="1"/>
              <a:t>Jotform’s</a:t>
            </a:r>
            <a:r>
              <a:rPr lang="en-IN" sz="1800" b="1" dirty="0"/>
              <a:t> inbuilt ML-based AI Agent Builder</a:t>
            </a:r>
            <a:r>
              <a:rPr lang="en-IN" sz="1800" dirty="0"/>
              <a:t> which provides prompt training and context mapping functionalities.</a:t>
            </a:r>
          </a:p>
          <a:p>
            <a:pPr marL="342900" indent="-342900" algn="just">
              <a:buFont typeface="+mj-lt"/>
              <a:buAutoNum type="arabicPeriod"/>
            </a:pPr>
            <a:r>
              <a:rPr lang="en-IN" sz="1800" dirty="0"/>
              <a:t>The assistant leverages </a:t>
            </a:r>
            <a:r>
              <a:rPr lang="en-IN" sz="1800" b="1" dirty="0"/>
              <a:t>natural language understanding (NLU)</a:t>
            </a:r>
            <a:r>
              <a:rPr lang="en-IN" sz="1800" dirty="0"/>
              <a:t> to recognize and respond to cricket-related user inputs with high relevance.</a:t>
            </a:r>
          </a:p>
          <a:p>
            <a:pPr marL="342900" indent="-342900" algn="just">
              <a:buFont typeface="+mj-lt"/>
              <a:buAutoNum type="arabicPeriod"/>
            </a:pPr>
            <a:r>
              <a:rPr lang="en-IN" sz="1800" dirty="0"/>
              <a:t>No manual coding was required—</a:t>
            </a:r>
            <a:r>
              <a:rPr lang="en-IN" sz="1800" dirty="0" err="1"/>
              <a:t>Jotform’s</a:t>
            </a:r>
            <a:r>
              <a:rPr lang="en-IN" sz="1800" dirty="0"/>
              <a:t> internal algorithm structured the logic and flow automatically through training examples.</a:t>
            </a:r>
          </a:p>
          <a:p>
            <a:pPr marL="0" indent="0" algn="just">
              <a:buNone/>
            </a:pPr>
            <a:endParaRPr lang="en-IN" sz="1800" dirty="0"/>
          </a:p>
          <a:p>
            <a:endParaRPr lang="en-IN" dirty="0"/>
          </a:p>
        </p:txBody>
      </p:sp>
      <p:sp>
        <p:nvSpPr>
          <p:cNvPr id="5" name="TextBox 4">
            <a:extLst>
              <a:ext uri="{FF2B5EF4-FFF2-40B4-BE49-F238E27FC236}">
                <a16:creationId xmlns:a16="http://schemas.microsoft.com/office/drawing/2014/main" id="{55EAF403-81BC-2071-48C4-0A00F46C6D64}"/>
              </a:ext>
            </a:extLst>
          </p:cNvPr>
          <p:cNvSpPr txBox="1"/>
          <p:nvPr/>
        </p:nvSpPr>
        <p:spPr>
          <a:xfrm>
            <a:off x="529389" y="2711116"/>
            <a:ext cx="3416968" cy="3970318"/>
          </a:xfrm>
          <a:prstGeom prst="rect">
            <a:avLst/>
          </a:prstGeom>
          <a:noFill/>
        </p:spPr>
        <p:txBody>
          <a:bodyPr wrap="square">
            <a:spAutoFit/>
          </a:bodyPr>
          <a:lstStyle/>
          <a:p>
            <a:r>
              <a:rPr lang="en-US" sz="1800" b="1" u="sng" dirty="0"/>
              <a:t>Deployment</a:t>
            </a:r>
          </a:p>
          <a:p>
            <a:pPr marL="342900" indent="-342900">
              <a:buFont typeface="+mj-lt"/>
              <a:buAutoNum type="arabicPeriod"/>
            </a:pPr>
            <a:r>
              <a:rPr lang="en-US" sz="1800" dirty="0"/>
              <a:t>Deployed the assistant through </a:t>
            </a:r>
            <a:r>
              <a:rPr lang="en-US" sz="1800" b="1" dirty="0" err="1"/>
              <a:t>Jotform’s</a:t>
            </a:r>
            <a:r>
              <a:rPr lang="en-US" sz="1800" b="1" dirty="0"/>
              <a:t> standalone web interface</a:t>
            </a:r>
            <a:r>
              <a:rPr lang="en-US" sz="1800" dirty="0"/>
              <a:t> with additional options like chatbot and mobile adaptability.</a:t>
            </a:r>
          </a:p>
          <a:p>
            <a:pPr marL="342900" indent="-342900">
              <a:buFont typeface="+mj-lt"/>
              <a:buAutoNum type="arabicPeriod"/>
            </a:pPr>
            <a:r>
              <a:rPr lang="en-US" sz="1800" dirty="0"/>
              <a:t>The solution supports flexible embedding into web pages or integration into communication channels.</a:t>
            </a:r>
          </a:p>
          <a:p>
            <a:pPr marL="342900" indent="-342900">
              <a:buFont typeface="+mj-lt"/>
              <a:buAutoNum type="arabicPeriod"/>
            </a:pPr>
            <a:r>
              <a:rPr lang="en-US" sz="1800" dirty="0"/>
              <a:t>Provides a preview feature and an easy-to-use UI for testing and improvements.</a:t>
            </a:r>
          </a:p>
        </p:txBody>
      </p:sp>
      <p:pic>
        <p:nvPicPr>
          <p:cNvPr id="7" name="Picture 6">
            <a:extLst>
              <a:ext uri="{FF2B5EF4-FFF2-40B4-BE49-F238E27FC236}">
                <a16:creationId xmlns:a16="http://schemas.microsoft.com/office/drawing/2014/main" id="{68B472B1-1407-8F90-D048-2A8C4FB93F85}"/>
              </a:ext>
            </a:extLst>
          </p:cNvPr>
          <p:cNvPicPr>
            <a:picLocks noChangeAspect="1"/>
          </p:cNvPicPr>
          <p:nvPr/>
        </p:nvPicPr>
        <p:blipFill>
          <a:blip r:embed="rId2"/>
          <a:stretch>
            <a:fillRect/>
          </a:stretch>
        </p:blipFill>
        <p:spPr>
          <a:xfrm>
            <a:off x="3978661" y="2711116"/>
            <a:ext cx="1533739" cy="3793958"/>
          </a:xfrm>
          <a:prstGeom prst="rect">
            <a:avLst/>
          </a:prstGeom>
        </p:spPr>
      </p:pic>
      <p:pic>
        <p:nvPicPr>
          <p:cNvPr id="9" name="Picture 8">
            <a:extLst>
              <a:ext uri="{FF2B5EF4-FFF2-40B4-BE49-F238E27FC236}">
                <a16:creationId xmlns:a16="http://schemas.microsoft.com/office/drawing/2014/main" id="{3B3B4AC5-2A6E-446A-6C6E-3ADE2B6F93F3}"/>
              </a:ext>
            </a:extLst>
          </p:cNvPr>
          <p:cNvPicPr>
            <a:picLocks noChangeAspect="1"/>
          </p:cNvPicPr>
          <p:nvPr/>
        </p:nvPicPr>
        <p:blipFill>
          <a:blip r:embed="rId3"/>
          <a:stretch>
            <a:fillRect/>
          </a:stretch>
        </p:blipFill>
        <p:spPr>
          <a:xfrm>
            <a:off x="5544704" y="2343858"/>
            <a:ext cx="6214159" cy="1037016"/>
          </a:xfrm>
          <a:prstGeom prst="rect">
            <a:avLst/>
          </a:prstGeom>
        </p:spPr>
      </p:pic>
      <p:pic>
        <p:nvPicPr>
          <p:cNvPr id="11" name="Picture 10">
            <a:extLst>
              <a:ext uri="{FF2B5EF4-FFF2-40B4-BE49-F238E27FC236}">
                <a16:creationId xmlns:a16="http://schemas.microsoft.com/office/drawing/2014/main" id="{23E0ACDC-F9EA-A9B6-ACC7-31467141FD39}"/>
              </a:ext>
            </a:extLst>
          </p:cNvPr>
          <p:cNvPicPr>
            <a:picLocks noChangeAspect="1"/>
          </p:cNvPicPr>
          <p:nvPr/>
        </p:nvPicPr>
        <p:blipFill>
          <a:blip r:embed="rId4"/>
          <a:stretch>
            <a:fillRect/>
          </a:stretch>
        </p:blipFill>
        <p:spPr>
          <a:xfrm>
            <a:off x="5544704" y="3376813"/>
            <a:ext cx="1925056" cy="3304621"/>
          </a:xfrm>
          <a:prstGeom prst="rect">
            <a:avLst/>
          </a:prstGeom>
        </p:spPr>
      </p:pic>
      <p:pic>
        <p:nvPicPr>
          <p:cNvPr id="13" name="Picture 12">
            <a:extLst>
              <a:ext uri="{FF2B5EF4-FFF2-40B4-BE49-F238E27FC236}">
                <a16:creationId xmlns:a16="http://schemas.microsoft.com/office/drawing/2014/main" id="{136B39D9-7FBE-34B9-DEAA-942E2F94EAE3}"/>
              </a:ext>
            </a:extLst>
          </p:cNvPr>
          <p:cNvPicPr>
            <a:picLocks noChangeAspect="1"/>
          </p:cNvPicPr>
          <p:nvPr/>
        </p:nvPicPr>
        <p:blipFill>
          <a:blip r:embed="rId5"/>
          <a:stretch>
            <a:fillRect/>
          </a:stretch>
        </p:blipFill>
        <p:spPr>
          <a:xfrm>
            <a:off x="7469760" y="3477127"/>
            <a:ext cx="2638864" cy="1479884"/>
          </a:xfrm>
          <a:prstGeom prst="rect">
            <a:avLst/>
          </a:prstGeom>
        </p:spPr>
      </p:pic>
      <p:pic>
        <p:nvPicPr>
          <p:cNvPr id="17" name="Picture 16">
            <a:extLst>
              <a:ext uri="{FF2B5EF4-FFF2-40B4-BE49-F238E27FC236}">
                <a16:creationId xmlns:a16="http://schemas.microsoft.com/office/drawing/2014/main" id="{E6DF5838-1281-414B-E64F-D6F57EED13D1}"/>
              </a:ext>
            </a:extLst>
          </p:cNvPr>
          <p:cNvPicPr>
            <a:picLocks noChangeAspect="1"/>
          </p:cNvPicPr>
          <p:nvPr/>
        </p:nvPicPr>
        <p:blipFill>
          <a:blip r:embed="rId6"/>
          <a:stretch>
            <a:fillRect/>
          </a:stretch>
        </p:blipFill>
        <p:spPr>
          <a:xfrm>
            <a:off x="7469761" y="4957011"/>
            <a:ext cx="2638864" cy="1724423"/>
          </a:xfrm>
          <a:prstGeom prst="rect">
            <a:avLst/>
          </a:prstGeom>
        </p:spPr>
      </p:pic>
      <p:pic>
        <p:nvPicPr>
          <p:cNvPr id="19" name="Picture 18">
            <a:extLst>
              <a:ext uri="{FF2B5EF4-FFF2-40B4-BE49-F238E27FC236}">
                <a16:creationId xmlns:a16="http://schemas.microsoft.com/office/drawing/2014/main" id="{98E9E9AB-985D-E45B-E476-0E9D03592A77}"/>
              </a:ext>
            </a:extLst>
          </p:cNvPr>
          <p:cNvPicPr>
            <a:picLocks noChangeAspect="1"/>
          </p:cNvPicPr>
          <p:nvPr/>
        </p:nvPicPr>
        <p:blipFill>
          <a:blip r:embed="rId7"/>
          <a:stretch>
            <a:fillRect/>
          </a:stretch>
        </p:blipFill>
        <p:spPr>
          <a:xfrm>
            <a:off x="10092582" y="3477127"/>
            <a:ext cx="2083376" cy="3201211"/>
          </a:xfrm>
          <a:prstGeom prst="rect">
            <a:avLst/>
          </a:prstGeom>
        </p:spPr>
      </p:pic>
    </p:spTree>
    <p:extLst>
      <p:ext uri="{BB962C8B-B14F-4D97-AF65-F5344CB8AC3E}">
        <p14:creationId xmlns:p14="http://schemas.microsoft.com/office/powerpoint/2010/main" val="221306486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2F9B8DF-67F1-A8CB-94A9-DA94660944A6}"/>
              </a:ext>
            </a:extLst>
          </p:cNvPr>
          <p:cNvSpPr txBox="1"/>
          <p:nvPr/>
        </p:nvSpPr>
        <p:spPr>
          <a:xfrm>
            <a:off x="304800" y="235622"/>
            <a:ext cx="5037221" cy="2339102"/>
          </a:xfrm>
          <a:prstGeom prst="rect">
            <a:avLst/>
          </a:prstGeom>
          <a:noFill/>
        </p:spPr>
        <p:txBody>
          <a:bodyPr wrap="square">
            <a:spAutoFit/>
          </a:bodyPr>
          <a:lstStyle/>
          <a:p>
            <a:r>
              <a:rPr lang="en-US" sz="2000" b="1" u="sng" dirty="0"/>
              <a:t>Evaluation</a:t>
            </a:r>
          </a:p>
          <a:p>
            <a:pPr marL="285750" indent="-285750">
              <a:buFont typeface="Wingdings" panose="05000000000000000000" pitchFamily="2" charset="2"/>
              <a:buChar char="q"/>
            </a:pPr>
            <a:r>
              <a:rPr lang="en-US" dirty="0"/>
              <a:t>Tested with diverse cricket-related queries to validate relevance and accuracy.</a:t>
            </a:r>
          </a:p>
          <a:p>
            <a:pPr marL="285750" indent="-285750">
              <a:buFont typeface="Wingdings" panose="05000000000000000000" pitchFamily="2" charset="2"/>
              <a:buChar char="q"/>
            </a:pPr>
            <a:r>
              <a:rPr lang="en-US" dirty="0"/>
              <a:t>Refined response quality using user feedback from test conversations.</a:t>
            </a:r>
          </a:p>
          <a:p>
            <a:pPr marL="285750" indent="-285750">
              <a:buFont typeface="Wingdings" panose="05000000000000000000" pitchFamily="2" charset="2"/>
              <a:buChar char="q"/>
            </a:pPr>
            <a:r>
              <a:rPr lang="en-US" dirty="0"/>
              <a:t>Monitored response time, question resolution rate, and contextual accuracy during evaluation.</a:t>
            </a:r>
          </a:p>
        </p:txBody>
      </p:sp>
      <p:cxnSp>
        <p:nvCxnSpPr>
          <p:cNvPr id="11" name="Straight Connector 10">
            <a:extLst>
              <a:ext uri="{FF2B5EF4-FFF2-40B4-BE49-F238E27FC236}">
                <a16:creationId xmlns:a16="http://schemas.microsoft.com/office/drawing/2014/main" id="{B3FA486C-2200-F4FB-2273-A43FB094D2A9}"/>
              </a:ext>
            </a:extLst>
          </p:cNvPr>
          <p:cNvCxnSpPr>
            <a:cxnSpLocks/>
          </p:cNvCxnSpPr>
          <p:nvPr/>
        </p:nvCxnSpPr>
        <p:spPr>
          <a:xfrm>
            <a:off x="5566611" y="112295"/>
            <a:ext cx="0" cy="2431651"/>
          </a:xfrm>
          <a:prstGeom prst="line">
            <a:avLst/>
          </a:prstGeom>
          <a:ln w="57150"/>
        </p:spPr>
        <p:style>
          <a:lnRef idx="1">
            <a:schemeClr val="accent6"/>
          </a:lnRef>
          <a:fillRef idx="0">
            <a:schemeClr val="accent6"/>
          </a:fillRef>
          <a:effectRef idx="0">
            <a:schemeClr val="accent6"/>
          </a:effectRef>
          <a:fontRef idx="minor">
            <a:schemeClr val="tx1"/>
          </a:fontRef>
        </p:style>
      </p:cxnSp>
      <p:sp>
        <p:nvSpPr>
          <p:cNvPr id="13" name="TextBox 12">
            <a:extLst>
              <a:ext uri="{FF2B5EF4-FFF2-40B4-BE49-F238E27FC236}">
                <a16:creationId xmlns:a16="http://schemas.microsoft.com/office/drawing/2014/main" id="{499D86FE-D0D2-9C2A-710D-EE0C68BCA108}"/>
              </a:ext>
            </a:extLst>
          </p:cNvPr>
          <p:cNvSpPr txBox="1"/>
          <p:nvPr/>
        </p:nvSpPr>
        <p:spPr>
          <a:xfrm>
            <a:off x="5791200" y="312458"/>
            <a:ext cx="6096000" cy="2123658"/>
          </a:xfrm>
          <a:prstGeom prst="rect">
            <a:avLst/>
          </a:prstGeom>
          <a:noFill/>
        </p:spPr>
        <p:txBody>
          <a:bodyPr wrap="square">
            <a:spAutoFit/>
          </a:bodyPr>
          <a:lstStyle/>
          <a:p>
            <a:r>
              <a:rPr lang="en-US" sz="2400" b="1" u="sng" dirty="0"/>
              <a:t>Result</a:t>
            </a:r>
          </a:p>
          <a:p>
            <a:pPr marL="285750" indent="-285750">
              <a:buFont typeface="Wingdings" panose="05000000000000000000" pitchFamily="2" charset="2"/>
              <a:buChar char="q"/>
            </a:pPr>
            <a:r>
              <a:rPr lang="en-US" dirty="0"/>
              <a:t>A fully functional, user-friendly AI Cricket Assistant capable of answering queries with knowledge sourced from multiple verified platforms.</a:t>
            </a:r>
          </a:p>
          <a:p>
            <a:pPr marL="285750" indent="-285750">
              <a:buFont typeface="Wingdings" panose="05000000000000000000" pitchFamily="2" charset="2"/>
              <a:buChar char="q"/>
            </a:pPr>
            <a:r>
              <a:rPr lang="en-US" dirty="0"/>
              <a:t>Deployed across various channels, offering a smart, data-aware, and interactive cricket experience to end users.</a:t>
            </a:r>
          </a:p>
        </p:txBody>
      </p:sp>
      <p:pic>
        <p:nvPicPr>
          <p:cNvPr id="16" name="Picture 15">
            <a:extLst>
              <a:ext uri="{FF2B5EF4-FFF2-40B4-BE49-F238E27FC236}">
                <a16:creationId xmlns:a16="http://schemas.microsoft.com/office/drawing/2014/main" id="{09F161AA-CE8C-446A-803A-17CB2DA6F3D7}"/>
              </a:ext>
            </a:extLst>
          </p:cNvPr>
          <p:cNvPicPr>
            <a:picLocks noChangeAspect="1"/>
          </p:cNvPicPr>
          <p:nvPr/>
        </p:nvPicPr>
        <p:blipFill>
          <a:blip r:embed="rId2"/>
          <a:stretch>
            <a:fillRect/>
          </a:stretch>
        </p:blipFill>
        <p:spPr>
          <a:xfrm>
            <a:off x="6963264" y="2115275"/>
            <a:ext cx="4923936" cy="2431651"/>
          </a:xfrm>
          <a:prstGeom prst="rect">
            <a:avLst/>
          </a:prstGeom>
        </p:spPr>
      </p:pic>
      <p:pic>
        <p:nvPicPr>
          <p:cNvPr id="20" name="Picture 19">
            <a:extLst>
              <a:ext uri="{FF2B5EF4-FFF2-40B4-BE49-F238E27FC236}">
                <a16:creationId xmlns:a16="http://schemas.microsoft.com/office/drawing/2014/main" id="{D60B56F7-304B-6011-1691-0FF3D2EB9CA9}"/>
              </a:ext>
            </a:extLst>
          </p:cNvPr>
          <p:cNvPicPr>
            <a:picLocks noChangeAspect="1"/>
          </p:cNvPicPr>
          <p:nvPr/>
        </p:nvPicPr>
        <p:blipFill>
          <a:blip r:embed="rId3"/>
          <a:stretch>
            <a:fillRect/>
          </a:stretch>
        </p:blipFill>
        <p:spPr>
          <a:xfrm>
            <a:off x="5702583" y="2322330"/>
            <a:ext cx="1147398" cy="902133"/>
          </a:xfrm>
          <a:prstGeom prst="rect">
            <a:avLst/>
          </a:prstGeom>
        </p:spPr>
      </p:pic>
      <p:pic>
        <p:nvPicPr>
          <p:cNvPr id="22" name="Picture 21">
            <a:extLst>
              <a:ext uri="{FF2B5EF4-FFF2-40B4-BE49-F238E27FC236}">
                <a16:creationId xmlns:a16="http://schemas.microsoft.com/office/drawing/2014/main" id="{A131A332-25E0-9AD6-0526-271283B874AE}"/>
              </a:ext>
            </a:extLst>
          </p:cNvPr>
          <p:cNvPicPr>
            <a:picLocks noChangeAspect="1"/>
          </p:cNvPicPr>
          <p:nvPr/>
        </p:nvPicPr>
        <p:blipFill>
          <a:blip r:embed="rId4"/>
          <a:stretch>
            <a:fillRect/>
          </a:stretch>
        </p:blipFill>
        <p:spPr>
          <a:xfrm>
            <a:off x="5702585" y="3224463"/>
            <a:ext cx="1147396" cy="1221525"/>
          </a:xfrm>
          <a:prstGeom prst="rect">
            <a:avLst/>
          </a:prstGeom>
        </p:spPr>
      </p:pic>
      <p:pic>
        <p:nvPicPr>
          <p:cNvPr id="24" name="Picture 23">
            <a:extLst>
              <a:ext uri="{FF2B5EF4-FFF2-40B4-BE49-F238E27FC236}">
                <a16:creationId xmlns:a16="http://schemas.microsoft.com/office/drawing/2014/main" id="{FED14F71-D5C3-4FE0-AAA3-D0F5B5F6B32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6611" y="4412620"/>
            <a:ext cx="3625515" cy="2333085"/>
          </a:xfrm>
          <a:prstGeom prst="rect">
            <a:avLst/>
          </a:prstGeom>
          <a:ln>
            <a:noFill/>
          </a:ln>
          <a:effectLst>
            <a:softEdge rad="112500"/>
          </a:effectLst>
        </p:spPr>
      </p:pic>
      <p:pic>
        <p:nvPicPr>
          <p:cNvPr id="26" name="Picture 25">
            <a:extLst>
              <a:ext uri="{FF2B5EF4-FFF2-40B4-BE49-F238E27FC236}">
                <a16:creationId xmlns:a16="http://schemas.microsoft.com/office/drawing/2014/main" id="{1AC54CE5-F5EE-0D1C-0A75-80A3DC003D93}"/>
              </a:ext>
            </a:extLst>
          </p:cNvPr>
          <p:cNvPicPr>
            <a:picLocks noChangeAspect="1"/>
          </p:cNvPicPr>
          <p:nvPr/>
        </p:nvPicPr>
        <p:blipFill>
          <a:blip r:embed="rId6"/>
          <a:stretch>
            <a:fillRect/>
          </a:stretch>
        </p:blipFill>
        <p:spPr>
          <a:xfrm>
            <a:off x="8921110" y="4520056"/>
            <a:ext cx="3079374" cy="2123658"/>
          </a:xfrm>
          <a:prstGeom prst="rect">
            <a:avLst/>
          </a:prstGeom>
        </p:spPr>
      </p:pic>
      <p:pic>
        <p:nvPicPr>
          <p:cNvPr id="2056" name="Picture 8" descr="Output image">
            <a:extLst>
              <a:ext uri="{FF2B5EF4-FFF2-40B4-BE49-F238E27FC236}">
                <a16:creationId xmlns:a16="http://schemas.microsoft.com/office/drawing/2014/main" id="{0C32D6BD-8AA1-C28F-7D76-34D50226059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210" y="2501446"/>
            <a:ext cx="5350430" cy="4283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8903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F7A0EEC-0AB8-5D93-BCC0-DB1D2E622538}"/>
              </a:ext>
            </a:extLst>
          </p:cNvPr>
          <p:cNvSpPr txBox="1"/>
          <p:nvPr/>
        </p:nvSpPr>
        <p:spPr>
          <a:xfrm>
            <a:off x="669036" y="1802607"/>
            <a:ext cx="11186080" cy="923330"/>
          </a:xfrm>
          <a:prstGeom prst="rect">
            <a:avLst/>
          </a:prstGeom>
          <a:noFill/>
        </p:spPr>
        <p:txBody>
          <a:bodyPr wrap="square">
            <a:spAutoFit/>
          </a:bodyPr>
          <a:lstStyle/>
          <a:p>
            <a:r>
              <a:rPr lang="en-US" b="1" u="sng" dirty="0"/>
              <a:t>Description:</a:t>
            </a:r>
            <a:br>
              <a:rPr lang="en-US" dirty="0"/>
            </a:br>
            <a:r>
              <a:rPr lang="en-US" dirty="0"/>
              <a:t>This section explains the overall process, strategy, tools, and platform features used to build and deploy the AI-based Cricket GPT Assistant using </a:t>
            </a:r>
            <a:r>
              <a:rPr lang="en-US" dirty="0" err="1"/>
              <a:t>Jotform’s</a:t>
            </a:r>
            <a:r>
              <a:rPr lang="en-US" dirty="0"/>
              <a:t> AI Agent Builder.</a:t>
            </a:r>
          </a:p>
        </p:txBody>
      </p:sp>
      <p:sp>
        <p:nvSpPr>
          <p:cNvPr id="11" name="TextBox 10">
            <a:extLst>
              <a:ext uri="{FF2B5EF4-FFF2-40B4-BE49-F238E27FC236}">
                <a16:creationId xmlns:a16="http://schemas.microsoft.com/office/drawing/2014/main" id="{4B2D3691-DFBA-2071-9CF2-E16AF299CB2E}"/>
              </a:ext>
            </a:extLst>
          </p:cNvPr>
          <p:cNvSpPr txBox="1"/>
          <p:nvPr/>
        </p:nvSpPr>
        <p:spPr>
          <a:xfrm>
            <a:off x="669036" y="2725937"/>
            <a:ext cx="5426964" cy="3877985"/>
          </a:xfrm>
          <a:prstGeom prst="rect">
            <a:avLst/>
          </a:prstGeom>
          <a:noFill/>
        </p:spPr>
        <p:txBody>
          <a:bodyPr wrap="square">
            <a:spAutoFit/>
          </a:bodyPr>
          <a:lstStyle/>
          <a:p>
            <a:r>
              <a:rPr lang="en-IN" sz="1600" b="1" u="sng" dirty="0"/>
              <a:t>System Requirements &amp; Methodology:</a:t>
            </a:r>
            <a:endParaRPr lang="en-IN" sz="1600" u="sng" dirty="0"/>
          </a:p>
          <a:p>
            <a:pPr>
              <a:buFont typeface="+mj-lt"/>
              <a:buAutoNum type="arabicPeriod"/>
            </a:pPr>
            <a:r>
              <a:rPr lang="en-IN" sz="1600" b="1" dirty="0"/>
              <a:t>Platform Used – </a:t>
            </a:r>
            <a:r>
              <a:rPr lang="en-IN" sz="1600" b="1" dirty="0" err="1"/>
              <a:t>Jotform</a:t>
            </a:r>
            <a:r>
              <a:rPr lang="en-IN" sz="1600" b="1" dirty="0"/>
              <a:t> AI Agent Builder:</a:t>
            </a:r>
            <a:br>
              <a:rPr lang="en-IN" sz="1600" dirty="0"/>
            </a:br>
            <a:r>
              <a:rPr lang="en-IN" sz="1600" dirty="0"/>
              <a:t>Utilized </a:t>
            </a:r>
            <a:r>
              <a:rPr lang="en-IN" sz="1600" dirty="0" err="1"/>
              <a:t>Jotform’s</a:t>
            </a:r>
            <a:r>
              <a:rPr lang="en-IN" sz="1600" dirty="0"/>
              <a:t> no-code platform with built-in machine learning support to design, train, and deploy the assistant.</a:t>
            </a:r>
          </a:p>
          <a:p>
            <a:pPr>
              <a:buFont typeface="+mj-lt"/>
              <a:buAutoNum type="arabicPeriod"/>
            </a:pPr>
            <a:r>
              <a:rPr lang="en-IN" sz="1600" b="1" dirty="0"/>
              <a:t>Multi-Channel Deployment Support:</a:t>
            </a:r>
            <a:br>
              <a:rPr lang="en-IN" sz="1600" dirty="0"/>
            </a:br>
            <a:r>
              <a:rPr lang="en-IN" sz="1600" dirty="0"/>
              <a:t>The assistant can function across multiple formats:</a:t>
            </a:r>
          </a:p>
          <a:p>
            <a:pPr marL="742950" lvl="1" indent="-285750">
              <a:buFont typeface="+mj-lt"/>
              <a:buAutoNum type="arabicPeriod"/>
            </a:pPr>
            <a:r>
              <a:rPr lang="en-IN" sz="1600" b="1" dirty="0"/>
              <a:t>Standalone App</a:t>
            </a:r>
            <a:endParaRPr lang="en-IN" sz="1600" dirty="0"/>
          </a:p>
          <a:p>
            <a:pPr marL="742950" lvl="1" indent="-285750">
              <a:buFont typeface="+mj-lt"/>
              <a:buAutoNum type="arabicPeriod"/>
            </a:pPr>
            <a:r>
              <a:rPr lang="en-IN" sz="1600" b="1" dirty="0"/>
              <a:t>Chatbot Interface</a:t>
            </a:r>
            <a:endParaRPr lang="en-IN" sz="1600" dirty="0"/>
          </a:p>
          <a:p>
            <a:pPr marL="742950" lvl="1" indent="-285750">
              <a:buFont typeface="+mj-lt"/>
              <a:buAutoNum type="arabicPeriod"/>
            </a:pPr>
            <a:r>
              <a:rPr lang="en-IN" sz="1600" b="1" dirty="0"/>
              <a:t>Voice Agent</a:t>
            </a:r>
            <a:endParaRPr lang="en-IN" sz="1600" dirty="0"/>
          </a:p>
          <a:p>
            <a:pPr marL="742950" lvl="1" indent="-285750">
              <a:buFont typeface="+mj-lt"/>
              <a:buAutoNum type="arabicPeriod"/>
            </a:pPr>
            <a:r>
              <a:rPr lang="en-IN" sz="1600" b="1" dirty="0"/>
              <a:t>Phone/SMS/WhatsApp Messenger Agent</a:t>
            </a:r>
            <a:endParaRPr lang="en-IN" sz="1600" dirty="0"/>
          </a:p>
          <a:p>
            <a:pPr>
              <a:buFont typeface="+mj-lt"/>
              <a:buAutoNum type="arabicPeriod"/>
            </a:pPr>
            <a:r>
              <a:rPr lang="en-IN" sz="1600" b="1" dirty="0"/>
              <a:t>Responsive UI Design:</a:t>
            </a:r>
            <a:br>
              <a:rPr lang="en-IN" sz="1600" dirty="0"/>
            </a:br>
            <a:r>
              <a:rPr lang="en-IN" sz="1600" dirty="0"/>
              <a:t>Used </a:t>
            </a:r>
            <a:r>
              <a:rPr lang="en-IN" sz="1600" dirty="0" err="1"/>
              <a:t>Jotform’s</a:t>
            </a:r>
            <a:r>
              <a:rPr lang="en-IN" sz="1600" dirty="0"/>
              <a:t> built-in editor to design:</a:t>
            </a:r>
          </a:p>
          <a:p>
            <a:pPr marL="742950" lvl="1" indent="-285750">
              <a:buFont typeface="+mj-lt"/>
              <a:buAutoNum type="arabicPeriod"/>
            </a:pPr>
            <a:r>
              <a:rPr lang="en-IN" sz="1600" b="1" dirty="0"/>
              <a:t>Device-friendly screens</a:t>
            </a:r>
            <a:r>
              <a:rPr lang="en-IN" sz="1600" dirty="0"/>
              <a:t> (Desktop, Tablet, Mobile)</a:t>
            </a:r>
          </a:p>
          <a:p>
            <a:pPr marL="742950" lvl="1" indent="-285750">
              <a:buFont typeface="+mj-lt"/>
              <a:buAutoNum type="arabicPeriod"/>
            </a:pPr>
            <a:r>
              <a:rPr lang="en-IN" sz="1600" b="1" dirty="0"/>
              <a:t>Welcome Page with image and greeting message</a:t>
            </a:r>
            <a:endParaRPr lang="en-IN" sz="1600" dirty="0"/>
          </a:p>
          <a:p>
            <a:pPr marL="742950" lvl="1" indent="-285750">
              <a:buFont typeface="+mj-lt"/>
              <a:buAutoNum type="arabicPeriod"/>
            </a:pPr>
            <a:r>
              <a:rPr lang="en-IN" sz="1600" b="1" dirty="0"/>
              <a:t>Custom interface workflows and transitions</a:t>
            </a:r>
            <a:endParaRPr lang="en-IN" sz="1600" dirty="0"/>
          </a:p>
        </p:txBody>
      </p:sp>
      <p:pic>
        <p:nvPicPr>
          <p:cNvPr id="15" name="Picture 14">
            <a:extLst>
              <a:ext uri="{FF2B5EF4-FFF2-40B4-BE49-F238E27FC236}">
                <a16:creationId xmlns:a16="http://schemas.microsoft.com/office/drawing/2014/main" id="{304BE8FA-BBD2-CFED-2BBD-7750D98E8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98224" y="2629685"/>
            <a:ext cx="1942618" cy="4132063"/>
          </a:xfrm>
          <a:prstGeom prst="rect">
            <a:avLst/>
          </a:prstGeom>
        </p:spPr>
      </p:pic>
      <p:pic>
        <p:nvPicPr>
          <p:cNvPr id="17" name="Picture 16">
            <a:extLst>
              <a:ext uri="{FF2B5EF4-FFF2-40B4-BE49-F238E27FC236}">
                <a16:creationId xmlns:a16="http://schemas.microsoft.com/office/drawing/2014/main" id="{E5758395-6E7F-CC89-B033-B0CE79398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72926" y="2630981"/>
            <a:ext cx="1942618" cy="4132063"/>
          </a:xfrm>
          <a:prstGeom prst="rect">
            <a:avLst/>
          </a:prstGeom>
        </p:spPr>
      </p:pic>
      <p:pic>
        <p:nvPicPr>
          <p:cNvPr id="19" name="Picture 18">
            <a:extLst>
              <a:ext uri="{FF2B5EF4-FFF2-40B4-BE49-F238E27FC236}">
                <a16:creationId xmlns:a16="http://schemas.microsoft.com/office/drawing/2014/main" id="{77B01A02-6281-52E8-2CCE-4F0965DB8E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47628" y="2629684"/>
            <a:ext cx="2146596" cy="4259789"/>
          </a:xfrm>
          <a:prstGeom prst="rect">
            <a:avLst/>
          </a:prstGeom>
        </p:spPr>
      </p:pic>
    </p:spTree>
    <p:extLst>
      <p:ext uri="{BB962C8B-B14F-4D97-AF65-F5344CB8AC3E}">
        <p14:creationId xmlns:p14="http://schemas.microsoft.com/office/powerpoint/2010/main" val="350112512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7AEBD4-5755-A407-7B12-51DEDF3E24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16529" y="0"/>
            <a:ext cx="3086100" cy="6858000"/>
          </a:xfrm>
          <a:prstGeom prst="rect">
            <a:avLst/>
          </a:prstGeom>
        </p:spPr>
      </p:pic>
      <p:pic>
        <p:nvPicPr>
          <p:cNvPr id="5" name="Picture 4">
            <a:extLst>
              <a:ext uri="{FF2B5EF4-FFF2-40B4-BE49-F238E27FC236}">
                <a16:creationId xmlns:a16="http://schemas.microsoft.com/office/drawing/2014/main" id="{882DE22A-51ED-8E15-C410-B58C29AFA0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5900" y="0"/>
            <a:ext cx="3086100" cy="6858000"/>
          </a:xfrm>
          <a:prstGeom prst="rect">
            <a:avLst/>
          </a:prstGeom>
        </p:spPr>
      </p:pic>
      <p:sp>
        <p:nvSpPr>
          <p:cNvPr id="8" name="TextBox 7">
            <a:extLst>
              <a:ext uri="{FF2B5EF4-FFF2-40B4-BE49-F238E27FC236}">
                <a16:creationId xmlns:a16="http://schemas.microsoft.com/office/drawing/2014/main" id="{8D05B5D9-D453-8508-91CF-EF2282B98616}"/>
              </a:ext>
            </a:extLst>
          </p:cNvPr>
          <p:cNvSpPr txBox="1"/>
          <p:nvPr/>
        </p:nvSpPr>
        <p:spPr>
          <a:xfrm>
            <a:off x="0" y="0"/>
            <a:ext cx="5813258" cy="6858000"/>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11F48469-8F2D-DB0B-B4DF-9B190FBB9D7D}"/>
              </a:ext>
            </a:extLst>
          </p:cNvPr>
          <p:cNvSpPr txBox="1"/>
          <p:nvPr/>
        </p:nvSpPr>
        <p:spPr>
          <a:xfrm>
            <a:off x="89736" y="117693"/>
            <a:ext cx="5775157" cy="6740307"/>
          </a:xfrm>
          <a:prstGeom prst="rect">
            <a:avLst/>
          </a:prstGeom>
          <a:noFill/>
        </p:spPr>
        <p:txBody>
          <a:bodyPr wrap="square">
            <a:spAutoFit/>
          </a:bodyPr>
          <a:lstStyle/>
          <a:p>
            <a:r>
              <a:rPr lang="en-US" sz="1600" b="1" dirty="0"/>
              <a:t>4. Knowledge Base for Training:</a:t>
            </a:r>
            <a:br>
              <a:rPr lang="en-US" sz="1600" dirty="0"/>
            </a:br>
            <a:r>
              <a:rPr lang="en-US" sz="1600" dirty="0"/>
              <a:t>Trained the assistant using four key types of data input:</a:t>
            </a:r>
          </a:p>
          <a:p>
            <a:pPr marL="742950" lvl="1" indent="-285750">
              <a:buFont typeface="+mj-lt"/>
              <a:buAutoNum type="arabicPeriod"/>
            </a:pPr>
            <a:r>
              <a:rPr lang="en-US" sz="1600" b="1" dirty="0"/>
              <a:t>Text-based content</a:t>
            </a:r>
            <a:endParaRPr lang="en-US" sz="1600" dirty="0"/>
          </a:p>
          <a:p>
            <a:pPr marL="742950" lvl="1" indent="-285750">
              <a:buFont typeface="+mj-lt"/>
              <a:buAutoNum type="arabicPeriod"/>
            </a:pPr>
            <a:r>
              <a:rPr lang="en-US" sz="1600" b="1" dirty="0"/>
              <a:t>Direct URLs and links</a:t>
            </a:r>
            <a:endParaRPr lang="en-US" sz="1600" dirty="0"/>
          </a:p>
          <a:p>
            <a:pPr marL="742950" lvl="1" indent="-285750">
              <a:buFont typeface="+mj-lt"/>
              <a:buAutoNum type="arabicPeriod"/>
            </a:pPr>
            <a:r>
              <a:rPr lang="en-US" sz="1600" b="1" dirty="0"/>
              <a:t>Uploaded files (PDF, documents)</a:t>
            </a:r>
            <a:endParaRPr lang="en-US" sz="1600" dirty="0"/>
          </a:p>
          <a:p>
            <a:pPr marL="742950" lvl="1" indent="-285750">
              <a:buFont typeface="+mj-lt"/>
              <a:buAutoNum type="arabicPeriod"/>
            </a:pPr>
            <a:r>
              <a:rPr lang="en-US" sz="1600" b="1" dirty="0"/>
              <a:t>Question-Answer datasets</a:t>
            </a:r>
            <a:br>
              <a:rPr lang="en-US" sz="1600" dirty="0"/>
            </a:br>
            <a:r>
              <a:rPr lang="en-US" sz="1600" dirty="0"/>
              <a:t>Sources include </a:t>
            </a:r>
            <a:r>
              <a:rPr lang="en-US" sz="1600" b="1" dirty="0"/>
              <a:t>Google, Wikipedia, ESPNcricinfo, </a:t>
            </a:r>
            <a:r>
              <a:rPr lang="en-US" sz="1600" b="1" dirty="0" err="1"/>
              <a:t>Cricbuzz</a:t>
            </a:r>
            <a:r>
              <a:rPr lang="en-US" sz="1600" b="1" dirty="0"/>
              <a:t>, Kaggle, ICC, BCCI</a:t>
            </a:r>
            <a:r>
              <a:rPr lang="en-US" sz="1600" dirty="0"/>
              <a:t>, and more.</a:t>
            </a:r>
          </a:p>
          <a:p>
            <a:pPr lvl="1"/>
            <a:endParaRPr lang="en-US" sz="1600" dirty="0"/>
          </a:p>
          <a:p>
            <a:r>
              <a:rPr lang="en-US" sz="1600" b="1" dirty="0"/>
              <a:t>5. Tools &amp; Widgets Used in Training and Design:</a:t>
            </a:r>
            <a:endParaRPr lang="en-US" sz="1600" dirty="0"/>
          </a:p>
          <a:p>
            <a:pPr marL="742950" lvl="1" indent="-285750">
              <a:buFont typeface="+mj-lt"/>
              <a:buAutoNum type="arabicPeriod"/>
            </a:pPr>
            <a:r>
              <a:rPr lang="en-US" sz="1600" b="1" dirty="0"/>
              <a:t>Social Follow</a:t>
            </a:r>
            <a:r>
              <a:rPr lang="en-US" sz="1600" dirty="0"/>
              <a:t> (to link social pages)</a:t>
            </a:r>
          </a:p>
          <a:p>
            <a:pPr marL="742950" lvl="1" indent="-285750">
              <a:buFont typeface="+mj-lt"/>
              <a:buAutoNum type="arabicPeriod"/>
            </a:pPr>
            <a:r>
              <a:rPr lang="en-US" sz="1600" b="1" dirty="0"/>
              <a:t>Find in Website</a:t>
            </a:r>
            <a:r>
              <a:rPr lang="en-US" sz="1600" dirty="0"/>
              <a:t> (to fetch content)</a:t>
            </a:r>
          </a:p>
          <a:p>
            <a:pPr marL="742950" lvl="1" indent="-285750">
              <a:buFont typeface="+mj-lt"/>
              <a:buAutoNum type="arabicPeriod"/>
            </a:pPr>
            <a:r>
              <a:rPr lang="en-US" sz="1600" b="1" dirty="0"/>
              <a:t>Display PDFs &amp; Images</a:t>
            </a:r>
            <a:endParaRPr lang="en-US" sz="1600" dirty="0"/>
          </a:p>
          <a:p>
            <a:pPr marL="742950" lvl="1" indent="-285750">
              <a:buFont typeface="+mj-lt"/>
              <a:buAutoNum type="arabicPeriod"/>
            </a:pPr>
            <a:r>
              <a:rPr lang="en-US" sz="1600" b="1" dirty="0"/>
              <a:t>Choose Images</a:t>
            </a:r>
            <a:r>
              <a:rPr lang="en-US" sz="1600" dirty="0"/>
              <a:t> widget (for selecting avatars/graphics)</a:t>
            </a:r>
          </a:p>
          <a:p>
            <a:pPr lvl="1"/>
            <a:endParaRPr lang="en-US" sz="1600" dirty="0"/>
          </a:p>
          <a:p>
            <a:r>
              <a:rPr lang="en-US" sz="1600" b="1" dirty="0"/>
              <a:t>6. Feedback &amp; Iterative Improvement:</a:t>
            </a:r>
            <a:br>
              <a:rPr lang="en-US" sz="1600" dirty="0"/>
            </a:br>
            <a:r>
              <a:rPr lang="en-US" sz="1600" dirty="0"/>
              <a:t>Created a </a:t>
            </a:r>
            <a:r>
              <a:rPr lang="en-US" sz="1600" b="1" dirty="0"/>
              <a:t>form for collecting user reviews</a:t>
            </a:r>
            <a:r>
              <a:rPr lang="en-US" sz="1600" dirty="0"/>
              <a:t>, allowing continuous enhancement of the assistant based on user feedback and current cricket trends.</a:t>
            </a:r>
          </a:p>
          <a:p>
            <a:endParaRPr lang="en-US" sz="1600" dirty="0"/>
          </a:p>
          <a:p>
            <a:r>
              <a:rPr lang="en-US" sz="1600" b="1" dirty="0"/>
              <a:t>7. Publishing &amp; Deployment:</a:t>
            </a:r>
            <a:br>
              <a:rPr lang="en-US" sz="1600" dirty="0"/>
            </a:br>
            <a:r>
              <a:rPr lang="en-US" sz="1600" dirty="0"/>
              <a:t>Final model deployed using </a:t>
            </a:r>
            <a:r>
              <a:rPr lang="en-US" sz="1600" b="1" dirty="0" err="1"/>
              <a:t>Jotform’s</a:t>
            </a:r>
            <a:r>
              <a:rPr lang="en-US" sz="1600" b="1" dirty="0"/>
              <a:t> sharing tools</a:t>
            </a:r>
            <a:r>
              <a:rPr lang="en-US" sz="1600" dirty="0"/>
              <a:t>:</a:t>
            </a:r>
          </a:p>
          <a:p>
            <a:pPr marL="742950" lvl="1" indent="-285750">
              <a:buFont typeface="+mj-lt"/>
              <a:buAutoNum type="arabicPeriod"/>
            </a:pPr>
            <a:r>
              <a:rPr lang="en-US" sz="1600" b="1" dirty="0"/>
              <a:t>Sharable link</a:t>
            </a:r>
            <a:endParaRPr lang="en-US" sz="1600" dirty="0"/>
          </a:p>
          <a:p>
            <a:pPr marL="742950" lvl="1" indent="-285750">
              <a:buFont typeface="+mj-lt"/>
              <a:buAutoNum type="arabicPeriod"/>
            </a:pPr>
            <a:r>
              <a:rPr lang="en-US" sz="1600" b="1" dirty="0"/>
              <a:t>QR Code</a:t>
            </a:r>
            <a:endParaRPr lang="en-US" sz="1600" dirty="0"/>
          </a:p>
          <a:p>
            <a:pPr marL="742950" lvl="1" indent="-285750">
              <a:buFont typeface="+mj-lt"/>
              <a:buAutoNum type="arabicPeriod"/>
            </a:pPr>
            <a:r>
              <a:rPr lang="en-US" sz="1600" b="1" dirty="0"/>
              <a:t>Embed code for websites or apps</a:t>
            </a:r>
            <a:br>
              <a:rPr lang="en-US" sz="1600" dirty="0"/>
            </a:br>
            <a:r>
              <a:rPr lang="en-US" sz="1600" dirty="0"/>
              <a:t>Supporting seamless distribution across selected channels.</a:t>
            </a:r>
          </a:p>
        </p:txBody>
      </p:sp>
    </p:spTree>
    <p:extLst>
      <p:ext uri="{BB962C8B-B14F-4D97-AF65-F5344CB8AC3E}">
        <p14:creationId xmlns:p14="http://schemas.microsoft.com/office/powerpoint/2010/main" val="27454910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Algorithm &amp; Deployment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499871" y="1727264"/>
            <a:ext cx="11307117" cy="5112448"/>
          </a:xfrm>
        </p:spPr>
        <p:txBody>
          <a:bodyPr vert="horz" lIns="91440" tIns="45720" rIns="91440" bIns="45720" rtlCol="0">
            <a:normAutofit fontScale="92500" lnSpcReduction="10000"/>
          </a:bodyPr>
          <a:lstStyle/>
          <a:p>
            <a:pPr marL="0" indent="0">
              <a:spcBef>
                <a:spcPct val="20000"/>
              </a:spcBef>
              <a:spcAft>
                <a:spcPts val="600"/>
              </a:spcAft>
              <a:buNone/>
            </a:pPr>
            <a:r>
              <a:rPr lang="en-IN" sz="1800" b="1" u="sng" dirty="0">
                <a:highlight>
                  <a:srgbClr val="FFFF00"/>
                </a:highlight>
              </a:rPr>
              <a:t>Overview:</a:t>
            </a:r>
            <a:br>
              <a:rPr lang="en-IN" sz="1800" dirty="0"/>
            </a:br>
            <a:r>
              <a:rPr lang="en-IN" sz="1800" dirty="0"/>
              <a:t>The AI Cricket Assistant leverages </a:t>
            </a:r>
            <a:r>
              <a:rPr lang="en-IN" sz="1800" dirty="0" err="1"/>
              <a:t>Jotform's</a:t>
            </a:r>
            <a:r>
              <a:rPr lang="en-IN" sz="1800" dirty="0"/>
              <a:t> no-code AI Agent Builder, integrating machine learning and natural language processing to deliver intelligent, conversational responses. The development process encompasses algorithm selection, data input, training methodology, prediction mechanisms, and deployment strategies.</a:t>
            </a:r>
          </a:p>
          <a:p>
            <a:r>
              <a:rPr lang="en-IN" sz="1800" b="1" u="sng" dirty="0">
                <a:solidFill>
                  <a:srgbClr val="FF0000"/>
                </a:solidFill>
              </a:rPr>
              <a:t>Algorithm Selection:</a:t>
            </a:r>
          </a:p>
          <a:p>
            <a:pPr>
              <a:buFont typeface="+mj-lt"/>
              <a:buAutoNum type="arabicPeriod"/>
            </a:pPr>
            <a:r>
              <a:rPr lang="en-IN" sz="1800" b="1" dirty="0" err="1"/>
              <a:t>Jotform's</a:t>
            </a:r>
            <a:r>
              <a:rPr lang="en-IN" sz="1800" b="1" dirty="0"/>
              <a:t> Inbuilt AI Framework:</a:t>
            </a:r>
            <a:br>
              <a:rPr lang="en-IN" sz="1800" dirty="0"/>
            </a:br>
            <a:r>
              <a:rPr lang="en-IN" sz="1800" dirty="0"/>
              <a:t>Utilizes </a:t>
            </a:r>
            <a:r>
              <a:rPr lang="en-IN" sz="1800" dirty="0" err="1"/>
              <a:t>Jotform's</a:t>
            </a:r>
            <a:r>
              <a:rPr lang="en-IN" sz="1800" dirty="0"/>
              <a:t> proprietary AI infrastructure, combining machine learning and natural language processing to interpret user queries and generate contextually relevant responses.</a:t>
            </a:r>
          </a:p>
          <a:p>
            <a:pPr>
              <a:buFont typeface="+mj-lt"/>
              <a:buAutoNum type="arabicPeriod"/>
            </a:pPr>
            <a:r>
              <a:rPr lang="en-IN" sz="1800" b="1" dirty="0"/>
              <a:t>Natural Language Understanding (NLU):</a:t>
            </a:r>
            <a:br>
              <a:rPr lang="en-IN" sz="1800" dirty="0"/>
            </a:br>
            <a:r>
              <a:rPr lang="en-IN" sz="1800" dirty="0"/>
              <a:t>Employs NLU techniques to comprehend cricket-related terminology and user intent, facilitating accurate and meaningful interactions.</a:t>
            </a:r>
          </a:p>
          <a:p>
            <a:r>
              <a:rPr lang="en-IN" sz="1800" b="1" u="sng" dirty="0">
                <a:solidFill>
                  <a:srgbClr val="FF0000"/>
                </a:solidFill>
              </a:rPr>
              <a:t>Data Input:</a:t>
            </a:r>
          </a:p>
          <a:p>
            <a:pPr marL="342900" indent="-342900">
              <a:buFont typeface="+mj-lt"/>
              <a:buAutoNum type="arabicPeriod"/>
            </a:pPr>
            <a:r>
              <a:rPr lang="en-IN" sz="1800" b="1" dirty="0"/>
              <a:t>Structured Datasets:</a:t>
            </a:r>
            <a:br>
              <a:rPr lang="en-IN" sz="1800" dirty="0"/>
            </a:br>
            <a:r>
              <a:rPr lang="en-IN" sz="1800" dirty="0"/>
              <a:t>Incorporated Excel datasets from Kaggle containing player statistics, match records, and historical data.</a:t>
            </a:r>
          </a:p>
          <a:p>
            <a:pPr marL="342900" indent="-342900">
              <a:buFont typeface="+mj-lt"/>
              <a:buAutoNum type="arabicPeriod"/>
            </a:pPr>
            <a:r>
              <a:rPr lang="en-IN" sz="1800" b="1" dirty="0"/>
              <a:t>Unstructured Knowledge Sources:</a:t>
            </a:r>
            <a:br>
              <a:rPr lang="en-IN" sz="1800" dirty="0"/>
            </a:br>
            <a:r>
              <a:rPr lang="en-IN" sz="1800" dirty="0"/>
              <a:t>Integrated textual information from reputable platforms such as Wikipedia, ESPNcricinfo, </a:t>
            </a:r>
            <a:r>
              <a:rPr lang="en-IN" sz="1800" dirty="0" err="1"/>
              <a:t>Cricbuzz</a:t>
            </a:r>
            <a:r>
              <a:rPr lang="en-IN" sz="1800" dirty="0"/>
              <a:t>, ICC, BCCI, and Cricket.com to enrich the assistant's knowledge base.</a:t>
            </a:r>
          </a:p>
          <a:p>
            <a:pPr marL="342900" indent="-342900">
              <a:buFont typeface="+mj-lt"/>
              <a:buAutoNum type="arabicPeriod"/>
            </a:pPr>
            <a:r>
              <a:rPr lang="en-IN" sz="1800" b="1" dirty="0"/>
              <a:t>Multimedia Content:</a:t>
            </a:r>
            <a:br>
              <a:rPr lang="en-IN" sz="1800" dirty="0"/>
            </a:br>
            <a:r>
              <a:rPr lang="en-IN" sz="1800" dirty="0"/>
              <a:t>Included images and PDFs to enhance the assistant's ability to provide visual information when necessary.</a:t>
            </a:r>
          </a:p>
          <a:p>
            <a:pPr marL="0" indent="0">
              <a:spcBef>
                <a:spcPct val="20000"/>
              </a:spcBef>
              <a:spcAft>
                <a:spcPts val="600"/>
              </a:spcAft>
              <a:buNone/>
            </a:pPr>
            <a:endParaRPr lang="en-GB" sz="1500" dirty="0"/>
          </a:p>
        </p:txBody>
      </p:sp>
    </p:spTree>
    <p:extLst>
      <p:ext uri="{BB962C8B-B14F-4D97-AF65-F5344CB8AC3E}">
        <p14:creationId xmlns:p14="http://schemas.microsoft.com/office/powerpoint/2010/main" val="119908439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272</TotalTime>
  <Words>2697</Words>
  <Application>Microsoft Office PowerPoint</Application>
  <PresentationFormat>Widescreen</PresentationFormat>
  <Paragraphs>203</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vt:lpstr>
      <vt:lpstr>Aptos Display</vt:lpstr>
      <vt:lpstr>Arial</vt:lpstr>
      <vt:lpstr>Bahnschrift SemiBold</vt:lpstr>
      <vt:lpstr>Calibri</vt:lpstr>
      <vt:lpstr>Courier New</vt:lpstr>
      <vt:lpstr>Wingdings</vt:lpstr>
      <vt:lpstr>office theme</vt:lpstr>
      <vt:lpstr>CAPSTONE PROJECT  CRICDR: Cricket GPT Assistant</vt:lpstr>
      <vt:lpstr>OUTLINE</vt:lpstr>
      <vt:lpstr>Problem Statement</vt:lpstr>
      <vt:lpstr>Proposed Solution</vt:lpstr>
      <vt:lpstr>PowerPoint Presentation</vt:lpstr>
      <vt:lpstr>PowerPoint Presentation</vt:lpstr>
      <vt:lpstr>System  Approach</vt:lpstr>
      <vt:lpstr>PowerPoint Presentation</vt:lpstr>
      <vt:lpstr>Algorithm &amp; Deployment</vt:lpstr>
      <vt:lpstr>PowerPoint Presentation</vt:lpstr>
      <vt:lpstr>PowerPoint Presentation</vt:lpstr>
      <vt:lpstr>Result</vt:lpstr>
      <vt:lpstr>PowerPoint Presentation</vt:lpstr>
      <vt:lpstr>Future scope</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HP</cp:lastModifiedBy>
  <cp:revision>52</cp:revision>
  <dcterms:created xsi:type="dcterms:W3CDTF">2013-07-15T20:26:40Z</dcterms:created>
  <dcterms:modified xsi:type="dcterms:W3CDTF">2025-06-09T18:58:42Z</dcterms:modified>
</cp:coreProperties>
</file>