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302" r:id="rId24"/>
    <p:sldId id="304" r:id="rId25"/>
    <p:sldId id="264" r:id="rId26"/>
    <p:sldId id="293" r:id="rId27"/>
    <p:sldId id="294" r:id="rId28"/>
    <p:sldId id="295" r:id="rId29"/>
    <p:sldId id="296" r:id="rId30"/>
    <p:sldId id="297" r:id="rId31"/>
    <p:sldId id="298" r:id="rId32"/>
    <p:sldId id="299" r:id="rId33"/>
    <p:sldId id="265" r:id="rId34"/>
    <p:sldId id="300" r:id="rId35"/>
    <p:sldId id="305" r:id="rId36"/>
    <p:sldId id="301" r:id="rId37"/>
    <p:sldId id="267" r:id="rId38"/>
    <p:sldId id="270" r:id="rId39"/>
    <p:sldId id="303" r:id="rId40"/>
    <p:sldId id="273" r:id="rId41"/>
    <p:sldId id="274" r:id="rId42"/>
    <p:sldId id="27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Debadrita-rgb/Digital-E-Gram-Panchaya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Gram Panchayat Digital Service Portal</a:t>
            </a:r>
            <a:endParaRPr dirty="0"/>
          </a:p>
        </p:txBody>
      </p:sp>
      <p:sp>
        <p:nvSpPr>
          <p:cNvPr id="3" name="Subtitle 2"/>
          <p:cNvSpPr>
            <a:spLocks noGrp="1"/>
          </p:cNvSpPr>
          <p:nvPr>
            <p:ph type="subTitle" idx="1"/>
          </p:nvPr>
        </p:nvSpPr>
        <p:spPr/>
        <p:txBody>
          <a:bodyPr/>
          <a:lstStyle/>
          <a:p>
            <a:r>
              <a:rPr dirty="0"/>
              <a:t>Digitizing Rural Governance</a:t>
            </a:r>
          </a:p>
          <a:p>
            <a:r>
              <a:rPr dirty="0"/>
              <a:t>Presented by: </a:t>
            </a:r>
            <a:r>
              <a:rPr lang="en-US" dirty="0"/>
              <a:t>Debadrita Paul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CCD1-096C-0EBF-83CD-0A3B56C88CA9}"/>
              </a:ext>
            </a:extLst>
          </p:cNvPr>
          <p:cNvSpPr>
            <a:spLocks noGrp="1"/>
          </p:cNvSpPr>
          <p:nvPr>
            <p:ph type="title"/>
          </p:nvPr>
        </p:nvSpPr>
        <p:spPr/>
        <p:txBody>
          <a:bodyPr>
            <a:normAutofit/>
          </a:bodyPr>
          <a:lstStyle/>
          <a:p>
            <a:r>
              <a:rPr lang="en-US" sz="3600" dirty="0"/>
              <a:t>Admin Role - Viewing Categorized Services</a:t>
            </a:r>
          </a:p>
        </p:txBody>
      </p:sp>
      <p:sp>
        <p:nvSpPr>
          <p:cNvPr id="3" name="Content Placeholder 2">
            <a:extLst>
              <a:ext uri="{FF2B5EF4-FFF2-40B4-BE49-F238E27FC236}">
                <a16:creationId xmlns:a16="http://schemas.microsoft.com/office/drawing/2014/main" id="{F17F7C31-39D0-4D62-9C52-CC0814B5C603}"/>
              </a:ext>
            </a:extLst>
          </p:cNvPr>
          <p:cNvSpPr>
            <a:spLocks noGrp="1"/>
          </p:cNvSpPr>
          <p:nvPr>
            <p:ph idx="1"/>
          </p:nvPr>
        </p:nvSpPr>
        <p:spPr/>
        <p:txBody>
          <a:bodyPr>
            <a:normAutofit/>
          </a:bodyPr>
          <a:lstStyle/>
          <a:p>
            <a:r>
              <a:rPr lang="en-US" dirty="0"/>
              <a:t>Admin can view services organized by category:</a:t>
            </a:r>
          </a:p>
          <a:p>
            <a:pPr lvl="0"/>
            <a:r>
              <a:rPr lang="en-US" dirty="0"/>
              <a:t>Allows better overview of available services.</a:t>
            </a:r>
          </a:p>
          <a:p>
            <a:r>
              <a:rPr lang="en-US" dirty="0"/>
              <a:t>To manage services effectively, admins are provided with a categorized view. This helps in tracking which services belong under which category, whether any are inactive, and how many applications are received per category. </a:t>
            </a:r>
          </a:p>
        </p:txBody>
      </p:sp>
    </p:spTree>
    <p:extLst>
      <p:ext uri="{BB962C8B-B14F-4D97-AF65-F5344CB8AC3E}">
        <p14:creationId xmlns:p14="http://schemas.microsoft.com/office/powerpoint/2010/main" val="316688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9EB7-F65E-CE8C-EDAE-48CE2CB7AE59}"/>
              </a:ext>
            </a:extLst>
          </p:cNvPr>
          <p:cNvSpPr>
            <a:spLocks noGrp="1"/>
          </p:cNvSpPr>
          <p:nvPr>
            <p:ph type="title"/>
          </p:nvPr>
        </p:nvSpPr>
        <p:spPr/>
        <p:txBody>
          <a:bodyPr>
            <a:normAutofit/>
          </a:bodyPr>
          <a:lstStyle/>
          <a:p>
            <a:r>
              <a:rPr lang="en-US" dirty="0"/>
              <a:t>Admin Role - Application Oversight</a:t>
            </a:r>
          </a:p>
        </p:txBody>
      </p:sp>
      <p:sp>
        <p:nvSpPr>
          <p:cNvPr id="3" name="Content Placeholder 2">
            <a:extLst>
              <a:ext uri="{FF2B5EF4-FFF2-40B4-BE49-F238E27FC236}">
                <a16:creationId xmlns:a16="http://schemas.microsoft.com/office/drawing/2014/main" id="{5FE8C7EF-97B7-8046-B4D5-29302B422D07}"/>
              </a:ext>
            </a:extLst>
          </p:cNvPr>
          <p:cNvSpPr>
            <a:spLocks noGrp="1"/>
          </p:cNvSpPr>
          <p:nvPr>
            <p:ph idx="1"/>
          </p:nvPr>
        </p:nvSpPr>
        <p:spPr/>
        <p:txBody>
          <a:bodyPr>
            <a:normAutofit fontScale="92500" lnSpcReduction="10000"/>
          </a:bodyPr>
          <a:lstStyle/>
          <a:p>
            <a:r>
              <a:rPr lang="en-US" dirty="0"/>
              <a:t>Admin can:</a:t>
            </a:r>
          </a:p>
          <a:p>
            <a:pPr lvl="0"/>
            <a:r>
              <a:rPr lang="en-US" dirty="0"/>
              <a:t>View all user applications.</a:t>
            </a:r>
          </a:p>
          <a:p>
            <a:pPr lvl="0"/>
            <a:r>
              <a:rPr lang="en-US" dirty="0"/>
              <a:t>Filter applications by category or service.</a:t>
            </a:r>
          </a:p>
          <a:p>
            <a:pPr lvl="0"/>
            <a:r>
              <a:rPr lang="en-US" dirty="0"/>
              <a:t>Monitor submission dates and user details.</a:t>
            </a:r>
          </a:p>
          <a:p>
            <a:r>
              <a:rPr lang="en-US" dirty="0"/>
              <a:t>Take actions on any application (Accept/Reject/Modify).</a:t>
            </a:r>
          </a:p>
          <a:p>
            <a:r>
              <a:rPr lang="en-US" dirty="0"/>
              <a:t>This oversight helps the admin to monitor usage trends, identify misuse, or intervene when necessary. </a:t>
            </a:r>
          </a:p>
        </p:txBody>
      </p:sp>
    </p:spTree>
    <p:extLst>
      <p:ext uri="{BB962C8B-B14F-4D97-AF65-F5344CB8AC3E}">
        <p14:creationId xmlns:p14="http://schemas.microsoft.com/office/powerpoint/2010/main" val="1807784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C4E4-6B17-C478-30D0-ED05431A0766}"/>
              </a:ext>
            </a:extLst>
          </p:cNvPr>
          <p:cNvSpPr>
            <a:spLocks noGrp="1"/>
          </p:cNvSpPr>
          <p:nvPr>
            <p:ph type="title"/>
          </p:nvPr>
        </p:nvSpPr>
        <p:spPr/>
        <p:txBody>
          <a:bodyPr>
            <a:normAutofit/>
          </a:bodyPr>
          <a:lstStyle/>
          <a:p>
            <a:r>
              <a:rPr lang="en-US" dirty="0"/>
              <a:t>Admin Role - User Management</a:t>
            </a:r>
          </a:p>
        </p:txBody>
      </p:sp>
      <p:sp>
        <p:nvSpPr>
          <p:cNvPr id="3" name="Content Placeholder 2">
            <a:extLst>
              <a:ext uri="{FF2B5EF4-FFF2-40B4-BE49-F238E27FC236}">
                <a16:creationId xmlns:a16="http://schemas.microsoft.com/office/drawing/2014/main" id="{FEAF9B27-8B44-5E6A-40BA-921873A9EC6C}"/>
              </a:ext>
            </a:extLst>
          </p:cNvPr>
          <p:cNvSpPr>
            <a:spLocks noGrp="1"/>
          </p:cNvSpPr>
          <p:nvPr>
            <p:ph idx="1"/>
          </p:nvPr>
        </p:nvSpPr>
        <p:spPr/>
        <p:txBody>
          <a:bodyPr>
            <a:normAutofit lnSpcReduction="10000"/>
          </a:bodyPr>
          <a:lstStyle/>
          <a:p>
            <a:r>
              <a:rPr lang="en-US" dirty="0"/>
              <a:t>Admin has full control over users:</a:t>
            </a:r>
          </a:p>
          <a:p>
            <a:pPr lvl="1"/>
            <a:r>
              <a:rPr lang="en-US" dirty="0"/>
              <a:t>Add new staff or officers.</a:t>
            </a:r>
          </a:p>
          <a:p>
            <a:pPr lvl="1"/>
            <a:r>
              <a:rPr lang="en-US" dirty="0"/>
              <a:t>Edit user profile info or roles.</a:t>
            </a:r>
          </a:p>
          <a:p>
            <a:pPr lvl="1"/>
            <a:r>
              <a:rPr lang="en-US" dirty="0"/>
              <a:t>Toggle account activation.</a:t>
            </a:r>
          </a:p>
          <a:p>
            <a:pPr lvl="1"/>
            <a:r>
              <a:rPr lang="en-US" dirty="0"/>
              <a:t>Remove users when needed.</a:t>
            </a:r>
          </a:p>
          <a:p>
            <a:pPr lvl="1"/>
            <a:r>
              <a:rPr lang="en-US" dirty="0"/>
              <a:t>delete accounts permanently</a:t>
            </a:r>
          </a:p>
          <a:p>
            <a:pPr lvl="1"/>
            <a:r>
              <a:rPr lang="en-US" dirty="0"/>
              <a:t>This function is critical to maintaining system integrity and preventing unauthorized access. Additionally, user name help in searching staff and officers.</a:t>
            </a:r>
          </a:p>
        </p:txBody>
      </p:sp>
    </p:spTree>
    <p:extLst>
      <p:ext uri="{BB962C8B-B14F-4D97-AF65-F5344CB8AC3E}">
        <p14:creationId xmlns:p14="http://schemas.microsoft.com/office/powerpoint/2010/main" val="49142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00B9-91F7-9792-F70C-38915BAD2F97}"/>
              </a:ext>
            </a:extLst>
          </p:cNvPr>
          <p:cNvSpPr>
            <a:spLocks noGrp="1"/>
          </p:cNvSpPr>
          <p:nvPr>
            <p:ph type="title"/>
          </p:nvPr>
        </p:nvSpPr>
        <p:spPr/>
        <p:txBody>
          <a:bodyPr/>
          <a:lstStyle/>
          <a:p>
            <a:r>
              <a:rPr lang="en-US" dirty="0"/>
              <a:t>Admin Role - Gallery Management</a:t>
            </a:r>
          </a:p>
        </p:txBody>
      </p:sp>
      <p:sp>
        <p:nvSpPr>
          <p:cNvPr id="3" name="Content Placeholder 2">
            <a:extLst>
              <a:ext uri="{FF2B5EF4-FFF2-40B4-BE49-F238E27FC236}">
                <a16:creationId xmlns:a16="http://schemas.microsoft.com/office/drawing/2014/main" id="{0B0C2E3D-A297-7ECD-D630-90CAFDD48021}"/>
              </a:ext>
            </a:extLst>
          </p:cNvPr>
          <p:cNvSpPr>
            <a:spLocks noGrp="1"/>
          </p:cNvSpPr>
          <p:nvPr>
            <p:ph idx="1"/>
          </p:nvPr>
        </p:nvSpPr>
        <p:spPr/>
        <p:txBody>
          <a:bodyPr>
            <a:normAutofit/>
          </a:bodyPr>
          <a:lstStyle/>
          <a:p>
            <a:r>
              <a:rPr lang="en-US" dirty="0"/>
              <a:t>Admin can:</a:t>
            </a:r>
          </a:p>
          <a:p>
            <a:pPr lvl="1"/>
            <a:r>
              <a:rPr lang="en-US" dirty="0"/>
              <a:t>The portal includes a gallery feature where admins can upload and manage photos under specific gallery names. Each gallery may represent an event or initiative, like “Swachh Bharat Drive 2024”. Admins can upload multiple image URLs to a gallery, edit gallery titles, or delete individual images. This helps document the Panchayat's work visually and makes the website more engaging.</a:t>
            </a:r>
          </a:p>
        </p:txBody>
      </p:sp>
    </p:spTree>
    <p:extLst>
      <p:ext uri="{BB962C8B-B14F-4D97-AF65-F5344CB8AC3E}">
        <p14:creationId xmlns:p14="http://schemas.microsoft.com/office/powerpoint/2010/main" val="159388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D728-D3E8-7690-5348-AA868A40AE31}"/>
              </a:ext>
            </a:extLst>
          </p:cNvPr>
          <p:cNvSpPr>
            <a:spLocks noGrp="1"/>
          </p:cNvSpPr>
          <p:nvPr>
            <p:ph type="title"/>
          </p:nvPr>
        </p:nvSpPr>
        <p:spPr/>
        <p:txBody>
          <a:bodyPr>
            <a:normAutofit fontScale="90000"/>
          </a:bodyPr>
          <a:lstStyle/>
          <a:p>
            <a:r>
              <a:rPr lang="en-US" dirty="0"/>
              <a:t>Admin Role - Partner Image Management</a:t>
            </a:r>
          </a:p>
        </p:txBody>
      </p:sp>
      <p:sp>
        <p:nvSpPr>
          <p:cNvPr id="3" name="Content Placeholder 2">
            <a:extLst>
              <a:ext uri="{FF2B5EF4-FFF2-40B4-BE49-F238E27FC236}">
                <a16:creationId xmlns:a16="http://schemas.microsoft.com/office/drawing/2014/main" id="{BB64136D-000B-C70A-A2B5-89E902459748}"/>
              </a:ext>
            </a:extLst>
          </p:cNvPr>
          <p:cNvSpPr>
            <a:spLocks noGrp="1"/>
          </p:cNvSpPr>
          <p:nvPr>
            <p:ph idx="1"/>
          </p:nvPr>
        </p:nvSpPr>
        <p:spPr/>
        <p:txBody>
          <a:bodyPr/>
          <a:lstStyle/>
          <a:p>
            <a:r>
              <a:rPr lang="en-US" dirty="0"/>
              <a:t>Admin can:</a:t>
            </a:r>
          </a:p>
          <a:p>
            <a:pPr lvl="1"/>
            <a:r>
              <a:rPr lang="en-US" dirty="0"/>
              <a:t>Upload partner logos or images for partners, sponsors, or collaborating agencies.</a:t>
            </a:r>
          </a:p>
          <a:p>
            <a:pPr lvl="1"/>
            <a:r>
              <a:rPr lang="en-US" dirty="0"/>
              <a:t>Delete outdated or irrelevant partner content.</a:t>
            </a:r>
          </a:p>
          <a:p>
            <a:pPr lvl="1"/>
            <a:r>
              <a:rPr lang="en-US" dirty="0"/>
              <a:t>Display them in the frontend banner or section.</a:t>
            </a:r>
          </a:p>
          <a:p>
            <a:pPr lvl="1"/>
            <a:r>
              <a:rPr lang="en-US" dirty="0"/>
              <a:t>These images can be added with links to their respective websites or just displayed in the “Our Partners” section</a:t>
            </a:r>
          </a:p>
        </p:txBody>
      </p:sp>
    </p:spTree>
    <p:extLst>
      <p:ext uri="{BB962C8B-B14F-4D97-AF65-F5344CB8AC3E}">
        <p14:creationId xmlns:p14="http://schemas.microsoft.com/office/powerpoint/2010/main" val="3126720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41CEB-11A4-B50F-5D8C-4EBA3127E4C1}"/>
              </a:ext>
            </a:extLst>
          </p:cNvPr>
          <p:cNvSpPr>
            <a:spLocks noGrp="1"/>
          </p:cNvSpPr>
          <p:nvPr>
            <p:ph type="title"/>
          </p:nvPr>
        </p:nvSpPr>
        <p:spPr/>
        <p:txBody>
          <a:bodyPr>
            <a:normAutofit fontScale="90000"/>
          </a:bodyPr>
          <a:lstStyle/>
          <a:p>
            <a:r>
              <a:rPr lang="en-US" dirty="0"/>
              <a:t>Admin Role - Viewing Contact and Feedback Forms</a:t>
            </a:r>
          </a:p>
        </p:txBody>
      </p:sp>
      <p:sp>
        <p:nvSpPr>
          <p:cNvPr id="3" name="Content Placeholder 2">
            <a:extLst>
              <a:ext uri="{FF2B5EF4-FFF2-40B4-BE49-F238E27FC236}">
                <a16:creationId xmlns:a16="http://schemas.microsoft.com/office/drawing/2014/main" id="{A5DDBCEA-0325-003E-29B4-B82928516089}"/>
              </a:ext>
            </a:extLst>
          </p:cNvPr>
          <p:cNvSpPr>
            <a:spLocks noGrp="1"/>
          </p:cNvSpPr>
          <p:nvPr>
            <p:ph idx="1"/>
          </p:nvPr>
        </p:nvSpPr>
        <p:spPr/>
        <p:txBody>
          <a:bodyPr/>
          <a:lstStyle/>
          <a:p>
            <a:r>
              <a:rPr lang="en-US" dirty="0"/>
              <a:t>Admin can access:</a:t>
            </a:r>
          </a:p>
          <a:p>
            <a:pPr lvl="1"/>
            <a:r>
              <a:rPr lang="en-US" dirty="0"/>
              <a:t>Every time a user submits a contact or feedback form, the admin receives that data in the backend.</a:t>
            </a:r>
          </a:p>
          <a:p>
            <a:pPr lvl="1"/>
            <a:r>
              <a:rPr lang="en-US" dirty="0"/>
              <a:t>Admins can review messages, prioritize responses, and export feedback for quality analysis. </a:t>
            </a:r>
          </a:p>
          <a:p>
            <a:pPr lvl="1"/>
            <a:r>
              <a:rPr lang="en-US" dirty="0"/>
              <a:t>This centralized control enables better communication between the Panchayat and the citizens it serves. </a:t>
            </a:r>
          </a:p>
        </p:txBody>
      </p:sp>
    </p:spTree>
    <p:extLst>
      <p:ext uri="{BB962C8B-B14F-4D97-AF65-F5344CB8AC3E}">
        <p14:creationId xmlns:p14="http://schemas.microsoft.com/office/powerpoint/2010/main" val="6809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20FAF-3C6F-DEB3-B4C8-3179C66B6707}"/>
              </a:ext>
            </a:extLst>
          </p:cNvPr>
          <p:cNvSpPr>
            <a:spLocks noGrp="1"/>
          </p:cNvSpPr>
          <p:nvPr>
            <p:ph type="title"/>
          </p:nvPr>
        </p:nvSpPr>
        <p:spPr/>
        <p:txBody>
          <a:bodyPr>
            <a:normAutofit/>
          </a:bodyPr>
          <a:lstStyle/>
          <a:p>
            <a:r>
              <a:rPr lang="en-US" dirty="0"/>
              <a:t>Officer Role - Service Management</a:t>
            </a:r>
          </a:p>
        </p:txBody>
      </p:sp>
      <p:sp>
        <p:nvSpPr>
          <p:cNvPr id="3" name="Content Placeholder 2">
            <a:extLst>
              <a:ext uri="{FF2B5EF4-FFF2-40B4-BE49-F238E27FC236}">
                <a16:creationId xmlns:a16="http://schemas.microsoft.com/office/drawing/2014/main" id="{CD2AE89D-7B74-BC89-7EC7-D84A2FE674B1}"/>
              </a:ext>
            </a:extLst>
          </p:cNvPr>
          <p:cNvSpPr>
            <a:spLocks noGrp="1"/>
          </p:cNvSpPr>
          <p:nvPr>
            <p:ph idx="1"/>
          </p:nvPr>
        </p:nvSpPr>
        <p:spPr/>
        <p:txBody>
          <a:bodyPr>
            <a:normAutofit/>
          </a:bodyPr>
          <a:lstStyle/>
          <a:p>
            <a:r>
              <a:rPr lang="en-US" dirty="0"/>
              <a:t>Officers hold limited administrative access:</a:t>
            </a:r>
          </a:p>
          <a:p>
            <a:pPr lvl="1"/>
            <a:r>
              <a:rPr lang="en-US" dirty="0"/>
              <a:t>Add new services just like Admins.</a:t>
            </a:r>
          </a:p>
          <a:p>
            <a:pPr lvl="1"/>
            <a:r>
              <a:rPr lang="en-US" dirty="0"/>
              <a:t>Modify service details and ensure user needs are covered.</a:t>
            </a:r>
          </a:p>
          <a:p>
            <a:pPr lvl="1"/>
            <a:r>
              <a:rPr lang="en-US" dirty="0"/>
              <a:t>Change the status of applications (Accept, Reject, Pending).</a:t>
            </a:r>
          </a:p>
          <a:p>
            <a:pPr lvl="1"/>
            <a:r>
              <a:rPr lang="en-US" dirty="0"/>
              <a:t>Maintain their contribution logs with metadata.</a:t>
            </a:r>
          </a:p>
        </p:txBody>
      </p:sp>
    </p:spTree>
    <p:extLst>
      <p:ext uri="{BB962C8B-B14F-4D97-AF65-F5344CB8AC3E}">
        <p14:creationId xmlns:p14="http://schemas.microsoft.com/office/powerpoint/2010/main" val="211462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44E1-57DA-74C9-7CD0-6553919B371D}"/>
              </a:ext>
            </a:extLst>
          </p:cNvPr>
          <p:cNvSpPr>
            <a:spLocks noGrp="1"/>
          </p:cNvSpPr>
          <p:nvPr>
            <p:ph type="title"/>
          </p:nvPr>
        </p:nvSpPr>
        <p:spPr/>
        <p:txBody>
          <a:bodyPr>
            <a:normAutofit fontScale="90000"/>
          </a:bodyPr>
          <a:lstStyle/>
          <a:p>
            <a:r>
              <a:rPr lang="en-US" dirty="0"/>
              <a:t>Staff Role - Application Status Updates</a:t>
            </a:r>
          </a:p>
        </p:txBody>
      </p:sp>
      <p:sp>
        <p:nvSpPr>
          <p:cNvPr id="3" name="Content Placeholder 2">
            <a:extLst>
              <a:ext uri="{FF2B5EF4-FFF2-40B4-BE49-F238E27FC236}">
                <a16:creationId xmlns:a16="http://schemas.microsoft.com/office/drawing/2014/main" id="{384328BE-26FE-8BFA-2C71-8CB92574CBF9}"/>
              </a:ext>
            </a:extLst>
          </p:cNvPr>
          <p:cNvSpPr>
            <a:spLocks noGrp="1"/>
          </p:cNvSpPr>
          <p:nvPr>
            <p:ph idx="1"/>
          </p:nvPr>
        </p:nvSpPr>
        <p:spPr/>
        <p:txBody>
          <a:bodyPr>
            <a:normAutofit/>
          </a:bodyPr>
          <a:lstStyle/>
          <a:p>
            <a:r>
              <a:rPr lang="en-US" dirty="0"/>
              <a:t>Staff can:</a:t>
            </a:r>
          </a:p>
          <a:p>
            <a:pPr lvl="1"/>
            <a:r>
              <a:rPr lang="en-US" dirty="0"/>
              <a:t>Only update status of applications assigned to them marking it as “Accepted”, “Rejected”, or “Pending”.</a:t>
            </a:r>
          </a:p>
          <a:p>
            <a:pPr lvl="1"/>
            <a:r>
              <a:rPr lang="en-US" dirty="0"/>
              <a:t>Cannot add new services or change statuses for applications they are personally responsible for.</a:t>
            </a:r>
          </a:p>
          <a:p>
            <a:pPr lvl="1"/>
            <a:r>
              <a:rPr lang="en-US" dirty="0"/>
              <a:t>Their actions are tracked by admin.</a:t>
            </a:r>
          </a:p>
          <a:p>
            <a:pPr lvl="1"/>
            <a:r>
              <a:rPr lang="en-US" dirty="0"/>
              <a:t>This separation of privileges ensures accountability and avoids unauthorized actions.</a:t>
            </a:r>
          </a:p>
          <a:p>
            <a:pPr marL="457200" lvl="1" indent="0">
              <a:buNone/>
            </a:pPr>
            <a:endParaRPr lang="en-US" dirty="0"/>
          </a:p>
          <a:p>
            <a:endParaRPr lang="en-US" dirty="0"/>
          </a:p>
        </p:txBody>
      </p:sp>
    </p:spTree>
    <p:extLst>
      <p:ext uri="{BB962C8B-B14F-4D97-AF65-F5344CB8AC3E}">
        <p14:creationId xmlns:p14="http://schemas.microsoft.com/office/powerpoint/2010/main" val="81770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345E-5CB0-01DF-1399-197A1893D71B}"/>
              </a:ext>
            </a:extLst>
          </p:cNvPr>
          <p:cNvSpPr>
            <a:spLocks noGrp="1"/>
          </p:cNvSpPr>
          <p:nvPr>
            <p:ph type="title"/>
          </p:nvPr>
        </p:nvSpPr>
        <p:spPr/>
        <p:txBody>
          <a:bodyPr>
            <a:normAutofit/>
          </a:bodyPr>
          <a:lstStyle/>
          <a:p>
            <a:r>
              <a:rPr lang="en-US" dirty="0"/>
              <a:t>User Interface - Banner Slider</a:t>
            </a:r>
          </a:p>
        </p:txBody>
      </p:sp>
      <p:sp>
        <p:nvSpPr>
          <p:cNvPr id="3" name="Content Placeholder 2">
            <a:extLst>
              <a:ext uri="{FF2B5EF4-FFF2-40B4-BE49-F238E27FC236}">
                <a16:creationId xmlns:a16="http://schemas.microsoft.com/office/drawing/2014/main" id="{10AA1485-A064-748D-EEF9-8063AFCBD3C6}"/>
              </a:ext>
            </a:extLst>
          </p:cNvPr>
          <p:cNvSpPr>
            <a:spLocks noGrp="1"/>
          </p:cNvSpPr>
          <p:nvPr>
            <p:ph idx="1"/>
          </p:nvPr>
        </p:nvSpPr>
        <p:spPr/>
        <p:txBody>
          <a:bodyPr/>
          <a:lstStyle/>
          <a:p>
            <a:r>
              <a:rPr lang="en-US" dirty="0"/>
              <a:t>The homepage of the platform includes a dynamic slider section that can be updated with government announcements, event images, or new scheme banners. </a:t>
            </a:r>
          </a:p>
          <a:p>
            <a:r>
              <a:rPr lang="en-US" dirty="0"/>
              <a:t>This helps in user engagement and awareness. </a:t>
            </a:r>
          </a:p>
          <a:p>
            <a:r>
              <a:rPr lang="en-US" dirty="0"/>
              <a:t>Admins can control what images appear and how often they rotate, enhancing the user’s first impression.</a:t>
            </a:r>
          </a:p>
          <a:p>
            <a:endParaRPr lang="en-US" dirty="0"/>
          </a:p>
        </p:txBody>
      </p:sp>
    </p:spTree>
    <p:extLst>
      <p:ext uri="{BB962C8B-B14F-4D97-AF65-F5344CB8AC3E}">
        <p14:creationId xmlns:p14="http://schemas.microsoft.com/office/powerpoint/2010/main" val="2766312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5599-8971-6375-080A-3E71C003E90B}"/>
              </a:ext>
            </a:extLst>
          </p:cNvPr>
          <p:cNvSpPr>
            <a:spLocks noGrp="1"/>
          </p:cNvSpPr>
          <p:nvPr>
            <p:ph type="title"/>
          </p:nvPr>
        </p:nvSpPr>
        <p:spPr/>
        <p:txBody>
          <a:bodyPr>
            <a:normAutofit fontScale="90000"/>
          </a:bodyPr>
          <a:lstStyle/>
          <a:p>
            <a:r>
              <a:rPr lang="en-US" dirty="0"/>
              <a:t>User - Browsing and Applying for Services</a:t>
            </a:r>
          </a:p>
        </p:txBody>
      </p:sp>
      <p:sp>
        <p:nvSpPr>
          <p:cNvPr id="3" name="Content Placeholder 2">
            <a:extLst>
              <a:ext uri="{FF2B5EF4-FFF2-40B4-BE49-F238E27FC236}">
                <a16:creationId xmlns:a16="http://schemas.microsoft.com/office/drawing/2014/main" id="{E109826D-DDDA-06DC-0A05-318AEFB30A24}"/>
              </a:ext>
            </a:extLst>
          </p:cNvPr>
          <p:cNvSpPr>
            <a:spLocks noGrp="1"/>
          </p:cNvSpPr>
          <p:nvPr>
            <p:ph idx="1"/>
          </p:nvPr>
        </p:nvSpPr>
        <p:spPr/>
        <p:txBody>
          <a:bodyPr>
            <a:normAutofit/>
          </a:bodyPr>
          <a:lstStyle/>
          <a:p>
            <a:r>
              <a:rPr lang="en-US" dirty="0"/>
              <a:t>Users can:</a:t>
            </a:r>
          </a:p>
          <a:p>
            <a:pPr lvl="1"/>
            <a:r>
              <a:rPr lang="en-US" dirty="0"/>
              <a:t>explore all available services under their respective categories.</a:t>
            </a:r>
          </a:p>
          <a:p>
            <a:pPr lvl="1"/>
            <a:r>
              <a:rPr lang="en-US" dirty="0"/>
              <a:t>Each service shows a title, description, and application button.</a:t>
            </a:r>
          </a:p>
          <a:p>
            <a:pPr lvl="1"/>
            <a:r>
              <a:rPr lang="en-US" dirty="0"/>
              <a:t>When applying, users fill in the dynamic form designed by admins. </a:t>
            </a:r>
          </a:p>
          <a:p>
            <a:pPr lvl="1"/>
            <a:r>
              <a:rPr lang="en-US" dirty="0"/>
              <a:t>Once submitted, the data is stored securely, and users can track its status anytime.</a:t>
            </a:r>
          </a:p>
          <a:p>
            <a:pPr lvl="1"/>
            <a:endParaRPr lang="en-US" dirty="0"/>
          </a:p>
        </p:txBody>
      </p:sp>
    </p:spTree>
    <p:extLst>
      <p:ext uri="{BB962C8B-B14F-4D97-AF65-F5344CB8AC3E}">
        <p14:creationId xmlns:p14="http://schemas.microsoft.com/office/powerpoint/2010/main" val="243873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lang="en-US" dirty="0"/>
              <a:t>This is a modern, user-friendly web application that streamlines services offered by the Gram Panchayat. The portal supports multiple roles (Admin, Officer, Staff, User), provides real-time notifications, form-based services, gallery, feedback systems, multilingual interface, and full responsiveness for mobile, tablet, and desktop screens.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AD31B-4442-A313-3297-C02810C27A22}"/>
              </a:ext>
            </a:extLst>
          </p:cNvPr>
          <p:cNvSpPr>
            <a:spLocks noGrp="1"/>
          </p:cNvSpPr>
          <p:nvPr>
            <p:ph type="title"/>
          </p:nvPr>
        </p:nvSpPr>
        <p:spPr/>
        <p:txBody>
          <a:bodyPr>
            <a:normAutofit/>
          </a:bodyPr>
          <a:lstStyle/>
          <a:p>
            <a:r>
              <a:rPr lang="en-US" dirty="0"/>
              <a:t>Secure User Registration</a:t>
            </a:r>
          </a:p>
        </p:txBody>
      </p:sp>
      <p:sp>
        <p:nvSpPr>
          <p:cNvPr id="3" name="Content Placeholder 2">
            <a:extLst>
              <a:ext uri="{FF2B5EF4-FFF2-40B4-BE49-F238E27FC236}">
                <a16:creationId xmlns:a16="http://schemas.microsoft.com/office/drawing/2014/main" id="{7A72A371-375B-FA28-BCD4-9AEB466F7009}"/>
              </a:ext>
            </a:extLst>
          </p:cNvPr>
          <p:cNvSpPr>
            <a:spLocks noGrp="1"/>
          </p:cNvSpPr>
          <p:nvPr>
            <p:ph idx="1"/>
          </p:nvPr>
        </p:nvSpPr>
        <p:spPr/>
        <p:txBody>
          <a:bodyPr/>
          <a:lstStyle/>
          <a:p>
            <a:r>
              <a:rPr lang="en-US" dirty="0"/>
              <a:t>Signup process includes:</a:t>
            </a:r>
          </a:p>
          <a:p>
            <a:pPr lvl="1"/>
            <a:r>
              <a:rPr lang="en-US" dirty="0"/>
              <a:t>Name, Phone Number, and Password.</a:t>
            </a:r>
          </a:p>
          <a:p>
            <a:pPr lvl="1"/>
            <a:r>
              <a:rPr lang="en-US" dirty="0"/>
              <a:t>Password must be strong: 8+ characters, include uppercase, lowercase, number, and symbol.</a:t>
            </a:r>
          </a:p>
          <a:p>
            <a:pPr lvl="1"/>
            <a:r>
              <a:rPr lang="en-US" dirty="0"/>
              <a:t>This strong-password policy ensures data protection and account security for all users.</a:t>
            </a:r>
          </a:p>
          <a:p>
            <a:pPr lvl="1"/>
            <a:r>
              <a:rPr lang="en-US" dirty="0"/>
              <a:t>Prevents weak account setups.</a:t>
            </a:r>
          </a:p>
        </p:txBody>
      </p:sp>
    </p:spTree>
    <p:extLst>
      <p:ext uri="{BB962C8B-B14F-4D97-AF65-F5344CB8AC3E}">
        <p14:creationId xmlns:p14="http://schemas.microsoft.com/office/powerpoint/2010/main" val="1565820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B51B-122E-7E83-1E5C-F1D6FA52D8E5}"/>
              </a:ext>
            </a:extLst>
          </p:cNvPr>
          <p:cNvSpPr>
            <a:spLocks noGrp="1"/>
          </p:cNvSpPr>
          <p:nvPr>
            <p:ph type="title"/>
          </p:nvPr>
        </p:nvSpPr>
        <p:spPr/>
        <p:txBody>
          <a:bodyPr>
            <a:normAutofit/>
          </a:bodyPr>
          <a:lstStyle/>
          <a:p>
            <a:r>
              <a:rPr lang="en-US" dirty="0"/>
              <a:t>OTP Verification in Login</a:t>
            </a:r>
          </a:p>
        </p:txBody>
      </p:sp>
      <p:sp>
        <p:nvSpPr>
          <p:cNvPr id="3" name="Content Placeholder 2">
            <a:extLst>
              <a:ext uri="{FF2B5EF4-FFF2-40B4-BE49-F238E27FC236}">
                <a16:creationId xmlns:a16="http://schemas.microsoft.com/office/drawing/2014/main" id="{5CFA08AF-6A73-BACF-DE96-3CB27C428139}"/>
              </a:ext>
            </a:extLst>
          </p:cNvPr>
          <p:cNvSpPr>
            <a:spLocks noGrp="1"/>
          </p:cNvSpPr>
          <p:nvPr>
            <p:ph idx="1"/>
          </p:nvPr>
        </p:nvSpPr>
        <p:spPr/>
        <p:txBody>
          <a:bodyPr/>
          <a:lstStyle/>
          <a:p>
            <a:r>
              <a:rPr lang="en-US" dirty="0"/>
              <a:t>Login process:</a:t>
            </a:r>
          </a:p>
          <a:p>
            <a:pPr lvl="1"/>
            <a:r>
              <a:rPr lang="en-US" dirty="0"/>
              <a:t>Before logging in, users are asked to enter a one-time password (OTP) sent or displayed on-screen. </a:t>
            </a:r>
          </a:p>
          <a:p>
            <a:pPr lvl="1"/>
            <a:r>
              <a:rPr lang="en-US" dirty="0"/>
              <a:t>Only after verifying the OTP, user can access the login form.</a:t>
            </a:r>
          </a:p>
          <a:p>
            <a:pPr lvl="1"/>
            <a:r>
              <a:rPr lang="en-US" dirty="0"/>
              <a:t>This two-step authentication reduces the chance of brute-force attacks or unauthorized access.</a:t>
            </a:r>
          </a:p>
          <a:p>
            <a:endParaRPr lang="en-US" dirty="0"/>
          </a:p>
        </p:txBody>
      </p:sp>
    </p:spTree>
    <p:extLst>
      <p:ext uri="{BB962C8B-B14F-4D97-AF65-F5344CB8AC3E}">
        <p14:creationId xmlns:p14="http://schemas.microsoft.com/office/powerpoint/2010/main" val="3034337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A57B-2EA8-5514-E0BA-E14FB05702D6}"/>
              </a:ext>
            </a:extLst>
          </p:cNvPr>
          <p:cNvSpPr>
            <a:spLocks noGrp="1"/>
          </p:cNvSpPr>
          <p:nvPr>
            <p:ph type="title"/>
          </p:nvPr>
        </p:nvSpPr>
        <p:spPr/>
        <p:txBody>
          <a:bodyPr>
            <a:normAutofit/>
          </a:bodyPr>
          <a:lstStyle/>
          <a:p>
            <a:r>
              <a:rPr lang="en-US" dirty="0"/>
              <a:t>Post-Login Application Flow</a:t>
            </a:r>
          </a:p>
        </p:txBody>
      </p:sp>
      <p:sp>
        <p:nvSpPr>
          <p:cNvPr id="3" name="Content Placeholder 2">
            <a:extLst>
              <a:ext uri="{FF2B5EF4-FFF2-40B4-BE49-F238E27FC236}">
                <a16:creationId xmlns:a16="http://schemas.microsoft.com/office/drawing/2014/main" id="{45937E3A-72DB-1787-94F1-D0D89EC7F76A}"/>
              </a:ext>
            </a:extLst>
          </p:cNvPr>
          <p:cNvSpPr>
            <a:spLocks noGrp="1"/>
          </p:cNvSpPr>
          <p:nvPr>
            <p:ph idx="1"/>
          </p:nvPr>
        </p:nvSpPr>
        <p:spPr/>
        <p:txBody>
          <a:bodyPr/>
          <a:lstStyle/>
          <a:p>
            <a:r>
              <a:rPr lang="en-US" dirty="0"/>
              <a:t>Once logged in:</a:t>
            </a:r>
          </a:p>
          <a:p>
            <a:pPr lvl="1"/>
            <a:r>
              <a:rPr lang="en-US" dirty="0"/>
              <a:t>Users can fill out forms and apply for any service.</a:t>
            </a:r>
          </a:p>
          <a:p>
            <a:pPr lvl="1"/>
            <a:r>
              <a:rPr lang="en-US" dirty="0"/>
              <a:t>Each submission is stored under their account.</a:t>
            </a:r>
          </a:p>
          <a:p>
            <a:pPr lvl="1"/>
            <a:r>
              <a:rPr lang="en-US" dirty="0"/>
              <a:t>Application status can be tracked in real-time.</a:t>
            </a:r>
          </a:p>
        </p:txBody>
      </p:sp>
    </p:spTree>
    <p:extLst>
      <p:ext uri="{BB962C8B-B14F-4D97-AF65-F5344CB8AC3E}">
        <p14:creationId xmlns:p14="http://schemas.microsoft.com/office/powerpoint/2010/main" val="1118792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268B-CF7F-0274-FFE3-6AB54CC2FFBF}"/>
              </a:ext>
            </a:extLst>
          </p:cNvPr>
          <p:cNvSpPr>
            <a:spLocks noGrp="1"/>
          </p:cNvSpPr>
          <p:nvPr>
            <p:ph type="title"/>
          </p:nvPr>
        </p:nvSpPr>
        <p:spPr/>
        <p:txBody>
          <a:bodyPr>
            <a:normAutofit/>
          </a:bodyPr>
          <a:lstStyle/>
          <a:p>
            <a:r>
              <a:rPr lang="en-US" dirty="0"/>
              <a:t>Rejection Reasons for Applications</a:t>
            </a:r>
          </a:p>
        </p:txBody>
      </p:sp>
      <p:sp>
        <p:nvSpPr>
          <p:cNvPr id="3" name="Content Placeholder 2">
            <a:extLst>
              <a:ext uri="{FF2B5EF4-FFF2-40B4-BE49-F238E27FC236}">
                <a16:creationId xmlns:a16="http://schemas.microsoft.com/office/drawing/2014/main" id="{5188E622-46C0-BFF9-6699-262138065446}"/>
              </a:ext>
            </a:extLst>
          </p:cNvPr>
          <p:cNvSpPr>
            <a:spLocks noGrp="1"/>
          </p:cNvSpPr>
          <p:nvPr>
            <p:ph idx="1"/>
          </p:nvPr>
        </p:nvSpPr>
        <p:spPr/>
        <p:txBody>
          <a:bodyPr>
            <a:normAutofit/>
          </a:bodyPr>
          <a:lstStyle/>
          <a:p>
            <a:pPr lvl="0"/>
            <a:r>
              <a:rPr lang="en-US" dirty="0"/>
              <a:t>When rejected, staff/officer/admin adds a reason.</a:t>
            </a:r>
          </a:p>
          <a:p>
            <a:pPr lvl="1"/>
            <a:r>
              <a:rPr lang="en-US" dirty="0"/>
              <a:t>If an application is rejected, the staff/officer must input a rejection cause. This cause is stored with the application and visible to the user when they click “View Reason” in the rejected applications tab. This builds transparency.</a:t>
            </a:r>
          </a:p>
          <a:p>
            <a:pPr lvl="1"/>
            <a:r>
              <a:rPr lang="en-US" dirty="0"/>
              <a:t>User can click “View Reason” in the rejected tab.</a:t>
            </a:r>
          </a:p>
          <a:p>
            <a:pPr lvl="1"/>
            <a:r>
              <a:rPr lang="en-US" dirty="0"/>
              <a:t>Modal opens showing the exact rejection note.</a:t>
            </a:r>
          </a:p>
        </p:txBody>
      </p:sp>
    </p:spTree>
    <p:extLst>
      <p:ext uri="{BB962C8B-B14F-4D97-AF65-F5344CB8AC3E}">
        <p14:creationId xmlns:p14="http://schemas.microsoft.com/office/powerpoint/2010/main" val="1371205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238B3-0F54-15B8-F8DA-0454F54FD331}"/>
              </a:ext>
            </a:extLst>
          </p:cNvPr>
          <p:cNvSpPr>
            <a:spLocks noGrp="1"/>
          </p:cNvSpPr>
          <p:nvPr>
            <p:ph type="title"/>
          </p:nvPr>
        </p:nvSpPr>
        <p:spPr/>
        <p:txBody>
          <a:bodyPr/>
          <a:lstStyle/>
          <a:p>
            <a:r>
              <a:rPr lang="en-US" dirty="0"/>
              <a:t>Profile Update Interface</a:t>
            </a:r>
          </a:p>
        </p:txBody>
      </p:sp>
      <p:sp>
        <p:nvSpPr>
          <p:cNvPr id="3" name="Content Placeholder 2">
            <a:extLst>
              <a:ext uri="{FF2B5EF4-FFF2-40B4-BE49-F238E27FC236}">
                <a16:creationId xmlns:a16="http://schemas.microsoft.com/office/drawing/2014/main" id="{187A9909-C143-E723-2637-2FB1181951ED}"/>
              </a:ext>
            </a:extLst>
          </p:cNvPr>
          <p:cNvSpPr>
            <a:spLocks noGrp="1"/>
          </p:cNvSpPr>
          <p:nvPr>
            <p:ph idx="1"/>
          </p:nvPr>
        </p:nvSpPr>
        <p:spPr/>
        <p:txBody>
          <a:bodyPr>
            <a:normAutofit fontScale="62500" lnSpcReduction="20000"/>
          </a:bodyPr>
          <a:lstStyle/>
          <a:p>
            <a:r>
              <a:rPr lang="en-US" dirty="0"/>
              <a:t>The profile update page is a comprehensive interface allowing to manage their personal and identification details securely. The design ensures a clean layout with logically grouped fields to enhance user experience.</a:t>
            </a:r>
          </a:p>
          <a:p>
            <a:r>
              <a:rPr lang="en-US" dirty="0"/>
              <a:t>Users can input or update their full name, email address, gender, date of birth, and permanent address.</a:t>
            </a:r>
          </a:p>
          <a:p>
            <a:r>
              <a:rPr lang="en-US" dirty="0"/>
              <a:t>An image preview and upload section is provided for users to personalize their profiles. This photo is used in the navbar and profile sections.</a:t>
            </a:r>
          </a:p>
          <a:p>
            <a:r>
              <a:rPr lang="en-US" dirty="0"/>
              <a:t>The form supports </a:t>
            </a:r>
            <a:r>
              <a:rPr lang="en-US" b="1" dirty="0"/>
              <a:t>multiple identification cards</a:t>
            </a:r>
            <a:r>
              <a:rPr lang="en-US" dirty="0"/>
              <a:t> (e.g., Voter ID, Aadhar Card). Each entry contains:</a:t>
            </a:r>
          </a:p>
          <a:p>
            <a:pPr lvl="1"/>
            <a:r>
              <a:rPr lang="en-US" dirty="0"/>
              <a:t>A dropdown to select the type of ID</a:t>
            </a:r>
          </a:p>
          <a:p>
            <a:pPr lvl="1"/>
            <a:r>
              <a:rPr lang="en-US" dirty="0"/>
              <a:t>An input for the ID number</a:t>
            </a:r>
          </a:p>
          <a:p>
            <a:pPr lvl="1"/>
            <a:r>
              <a:rPr lang="en-US" dirty="0"/>
              <a:t>A file upload input for ID proof</a:t>
            </a:r>
          </a:p>
          <a:p>
            <a:pPr lvl="1"/>
            <a:r>
              <a:rPr lang="en-US" dirty="0"/>
              <a:t>Dynamic "+" and "–" buttons to </a:t>
            </a:r>
            <a:r>
              <a:rPr lang="en-US" b="1" dirty="0"/>
              <a:t>add or remove ID fields</a:t>
            </a:r>
            <a:r>
              <a:rPr lang="en-US" dirty="0"/>
              <a:t> as needed</a:t>
            </a:r>
          </a:p>
          <a:p>
            <a:r>
              <a:rPr lang="en-US" dirty="0"/>
              <a:t>The </a:t>
            </a:r>
            <a:r>
              <a:rPr lang="en-US" b="1" dirty="0"/>
              <a:t>“Submit Profile”</a:t>
            </a:r>
            <a:r>
              <a:rPr lang="en-US" dirty="0"/>
              <a:t> button finalizes updates and triggers a toast alert to notify the user of a successful update.</a:t>
            </a:r>
          </a:p>
          <a:p>
            <a:endParaRPr lang="en-US" dirty="0"/>
          </a:p>
        </p:txBody>
      </p:sp>
    </p:spTree>
    <p:extLst>
      <p:ext uri="{BB962C8B-B14F-4D97-AF65-F5344CB8AC3E}">
        <p14:creationId xmlns:p14="http://schemas.microsoft.com/office/powerpoint/2010/main" val="295136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Profile Update Logic</a:t>
            </a:r>
          </a:p>
        </p:txBody>
      </p:sp>
      <p:sp>
        <p:nvSpPr>
          <p:cNvPr id="3" name="Content Placeholder 2"/>
          <p:cNvSpPr>
            <a:spLocks noGrp="1"/>
          </p:cNvSpPr>
          <p:nvPr>
            <p:ph idx="1"/>
          </p:nvPr>
        </p:nvSpPr>
        <p:spPr/>
        <p:txBody>
          <a:bodyPr/>
          <a:lstStyle/>
          <a:p>
            <a:r>
              <a:t>Handles form submissions securely.</a:t>
            </a:r>
          </a:p>
          <a:p>
            <a:r>
              <a:t>Uses FormData for uploading images/files</a:t>
            </a:r>
          </a:p>
          <a:p>
            <a:r>
              <a:t>Axios for API requests</a:t>
            </a:r>
          </a:p>
          <a:p>
            <a:r>
              <a:t>Toast notifications for feedback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FFA8-DA5F-0816-8EF8-8FC589867EEB}"/>
              </a:ext>
            </a:extLst>
          </p:cNvPr>
          <p:cNvSpPr>
            <a:spLocks noGrp="1"/>
          </p:cNvSpPr>
          <p:nvPr>
            <p:ph type="title"/>
          </p:nvPr>
        </p:nvSpPr>
        <p:spPr/>
        <p:txBody>
          <a:bodyPr>
            <a:normAutofit fontScale="90000"/>
          </a:bodyPr>
          <a:lstStyle/>
          <a:p>
            <a:r>
              <a:rPr lang="en-US" dirty="0"/>
              <a:t>Contact Form for User Communication</a:t>
            </a:r>
          </a:p>
        </p:txBody>
      </p:sp>
      <p:sp>
        <p:nvSpPr>
          <p:cNvPr id="3" name="Content Placeholder 2">
            <a:extLst>
              <a:ext uri="{FF2B5EF4-FFF2-40B4-BE49-F238E27FC236}">
                <a16:creationId xmlns:a16="http://schemas.microsoft.com/office/drawing/2014/main" id="{3F717BE7-650A-E732-7B1C-A47DA6821460}"/>
              </a:ext>
            </a:extLst>
          </p:cNvPr>
          <p:cNvSpPr>
            <a:spLocks noGrp="1"/>
          </p:cNvSpPr>
          <p:nvPr>
            <p:ph idx="1"/>
          </p:nvPr>
        </p:nvSpPr>
        <p:spPr/>
        <p:txBody>
          <a:bodyPr/>
          <a:lstStyle/>
          <a:p>
            <a:r>
              <a:rPr lang="en-US" dirty="0"/>
              <a:t>Users can:</a:t>
            </a:r>
          </a:p>
          <a:p>
            <a:pPr lvl="1"/>
            <a:r>
              <a:rPr lang="en-US" dirty="0"/>
              <a:t>Submit queries or messages through the Contact Form.</a:t>
            </a:r>
          </a:p>
          <a:p>
            <a:pPr lvl="1"/>
            <a:r>
              <a:rPr lang="en-US" dirty="0"/>
              <a:t>Fields include Name, Email, and Message.</a:t>
            </a:r>
          </a:p>
          <a:p>
            <a:pPr lvl="1"/>
            <a:r>
              <a:rPr lang="en-US" dirty="0"/>
              <a:t>Admin can respond to or take action.</a:t>
            </a:r>
          </a:p>
          <a:p>
            <a:pPr lvl="1"/>
            <a:r>
              <a:rPr lang="en-US" dirty="0"/>
              <a:t>This helps citizens reach the Panchayat digitally without visiting the office.</a:t>
            </a:r>
          </a:p>
        </p:txBody>
      </p:sp>
    </p:spTree>
    <p:extLst>
      <p:ext uri="{BB962C8B-B14F-4D97-AF65-F5344CB8AC3E}">
        <p14:creationId xmlns:p14="http://schemas.microsoft.com/office/powerpoint/2010/main" val="1310937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57FB9-9671-4575-3A19-A853D217FA34}"/>
              </a:ext>
            </a:extLst>
          </p:cNvPr>
          <p:cNvSpPr>
            <a:spLocks noGrp="1"/>
          </p:cNvSpPr>
          <p:nvPr>
            <p:ph type="title"/>
          </p:nvPr>
        </p:nvSpPr>
        <p:spPr/>
        <p:txBody>
          <a:bodyPr>
            <a:normAutofit/>
          </a:bodyPr>
          <a:lstStyle/>
          <a:p>
            <a:r>
              <a:rPr lang="en-US" dirty="0"/>
              <a:t>Feedback Form with Captcha</a:t>
            </a:r>
          </a:p>
        </p:txBody>
      </p:sp>
      <p:sp>
        <p:nvSpPr>
          <p:cNvPr id="3" name="Content Placeholder 2">
            <a:extLst>
              <a:ext uri="{FF2B5EF4-FFF2-40B4-BE49-F238E27FC236}">
                <a16:creationId xmlns:a16="http://schemas.microsoft.com/office/drawing/2014/main" id="{1C466561-3877-0037-13D0-9C795EB81DA1}"/>
              </a:ext>
            </a:extLst>
          </p:cNvPr>
          <p:cNvSpPr>
            <a:spLocks noGrp="1"/>
          </p:cNvSpPr>
          <p:nvPr>
            <p:ph idx="1"/>
          </p:nvPr>
        </p:nvSpPr>
        <p:spPr/>
        <p:txBody>
          <a:bodyPr/>
          <a:lstStyle/>
          <a:p>
            <a:r>
              <a:rPr lang="en-US" dirty="0"/>
              <a:t>Feedback form includes:</a:t>
            </a:r>
          </a:p>
          <a:p>
            <a:pPr lvl="1"/>
            <a:r>
              <a:rPr lang="en-US" dirty="0"/>
              <a:t>Name, Email, Subject, Message.</a:t>
            </a:r>
          </a:p>
          <a:p>
            <a:pPr lvl="1"/>
            <a:r>
              <a:rPr lang="en-US" dirty="0"/>
              <a:t>Captcha integration to avoid spam.</a:t>
            </a:r>
          </a:p>
          <a:p>
            <a:pPr lvl="1"/>
            <a:r>
              <a:rPr lang="en-US" dirty="0"/>
              <a:t>Submitted data is stored securely.</a:t>
            </a:r>
          </a:p>
          <a:p>
            <a:pPr lvl="1"/>
            <a:r>
              <a:rPr lang="en-US" dirty="0"/>
              <a:t>Genuine feedback is valuable for improving the user experience and building trust between the public and administration.</a:t>
            </a:r>
          </a:p>
        </p:txBody>
      </p:sp>
    </p:spTree>
    <p:extLst>
      <p:ext uri="{BB962C8B-B14F-4D97-AF65-F5344CB8AC3E}">
        <p14:creationId xmlns:p14="http://schemas.microsoft.com/office/powerpoint/2010/main" val="1142052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6046-6596-C358-AE1C-FC0DF8325EFE}"/>
              </a:ext>
            </a:extLst>
          </p:cNvPr>
          <p:cNvSpPr>
            <a:spLocks noGrp="1"/>
          </p:cNvSpPr>
          <p:nvPr>
            <p:ph type="title"/>
          </p:nvPr>
        </p:nvSpPr>
        <p:spPr/>
        <p:txBody>
          <a:bodyPr>
            <a:normAutofit fontScale="90000"/>
          </a:bodyPr>
          <a:lstStyle/>
          <a:p>
            <a:r>
              <a:rPr lang="en-US" dirty="0"/>
              <a:t>Static Content - About Us, Policy, Help</a:t>
            </a:r>
          </a:p>
        </p:txBody>
      </p:sp>
      <p:sp>
        <p:nvSpPr>
          <p:cNvPr id="3" name="Content Placeholder 2">
            <a:extLst>
              <a:ext uri="{FF2B5EF4-FFF2-40B4-BE49-F238E27FC236}">
                <a16:creationId xmlns:a16="http://schemas.microsoft.com/office/drawing/2014/main" id="{F2BA198C-7EB2-7FC1-8A75-7CE55C88195C}"/>
              </a:ext>
            </a:extLst>
          </p:cNvPr>
          <p:cNvSpPr>
            <a:spLocks noGrp="1"/>
          </p:cNvSpPr>
          <p:nvPr>
            <p:ph idx="1"/>
          </p:nvPr>
        </p:nvSpPr>
        <p:spPr/>
        <p:txBody>
          <a:bodyPr/>
          <a:lstStyle/>
          <a:p>
            <a:r>
              <a:rPr lang="en-US" dirty="0"/>
              <a:t>Users can read:</a:t>
            </a:r>
          </a:p>
          <a:p>
            <a:pPr lvl="1"/>
            <a:r>
              <a:rPr lang="en-US" dirty="0"/>
              <a:t>The platform includes static pages like “About Us”, “Privacy Policy”, and “Help”. </a:t>
            </a:r>
          </a:p>
          <a:p>
            <a:pPr lvl="1"/>
            <a:r>
              <a:rPr lang="en-US" dirty="0"/>
              <a:t>These are available to both logged-in and non-logged-in users.</a:t>
            </a:r>
          </a:p>
          <a:p>
            <a:pPr lvl="1"/>
            <a:endParaRPr lang="en-US" dirty="0"/>
          </a:p>
        </p:txBody>
      </p:sp>
    </p:spTree>
    <p:extLst>
      <p:ext uri="{BB962C8B-B14F-4D97-AF65-F5344CB8AC3E}">
        <p14:creationId xmlns:p14="http://schemas.microsoft.com/office/powerpoint/2010/main" val="2557231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D7CA-8912-9F1E-7766-4B09D5EA2149}"/>
              </a:ext>
            </a:extLst>
          </p:cNvPr>
          <p:cNvSpPr>
            <a:spLocks noGrp="1"/>
          </p:cNvSpPr>
          <p:nvPr>
            <p:ph type="title"/>
          </p:nvPr>
        </p:nvSpPr>
        <p:spPr/>
        <p:txBody>
          <a:bodyPr/>
          <a:lstStyle/>
          <a:p>
            <a:r>
              <a:rPr lang="en-US" dirty="0"/>
              <a:t>Gallery Modal Viewer</a:t>
            </a:r>
          </a:p>
        </p:txBody>
      </p:sp>
      <p:sp>
        <p:nvSpPr>
          <p:cNvPr id="3" name="Content Placeholder 2">
            <a:extLst>
              <a:ext uri="{FF2B5EF4-FFF2-40B4-BE49-F238E27FC236}">
                <a16:creationId xmlns:a16="http://schemas.microsoft.com/office/drawing/2014/main" id="{DB2B182A-6F63-D1F5-519B-BB9A27FBE6C3}"/>
              </a:ext>
            </a:extLst>
          </p:cNvPr>
          <p:cNvSpPr>
            <a:spLocks noGrp="1"/>
          </p:cNvSpPr>
          <p:nvPr>
            <p:ph idx="1"/>
          </p:nvPr>
        </p:nvSpPr>
        <p:spPr/>
        <p:txBody>
          <a:bodyPr/>
          <a:lstStyle/>
          <a:p>
            <a:r>
              <a:rPr lang="en-US" dirty="0"/>
              <a:t>Gallery experience includes:</a:t>
            </a:r>
          </a:p>
          <a:p>
            <a:pPr lvl="1"/>
            <a:r>
              <a:rPr lang="en-US" dirty="0"/>
              <a:t>Users can explore galleries categorized by event or campaign</a:t>
            </a:r>
          </a:p>
          <a:p>
            <a:pPr lvl="1"/>
            <a:r>
              <a:rPr lang="en-US" dirty="0"/>
              <a:t>On clicking a gallery name, a modal opens with multiple images in a lightbox layout. </a:t>
            </a:r>
          </a:p>
          <a:p>
            <a:pPr lvl="1"/>
            <a:r>
              <a:rPr lang="en-US" dirty="0"/>
              <a:t>Modal opens with all images under that gallery.</a:t>
            </a:r>
          </a:p>
          <a:p>
            <a:pPr lvl="1"/>
            <a:r>
              <a:rPr lang="en-US" dirty="0"/>
              <a:t>Smooth, responsive layout for viewing.</a:t>
            </a:r>
          </a:p>
          <a:p>
            <a:endParaRPr lang="en-US" dirty="0"/>
          </a:p>
        </p:txBody>
      </p:sp>
    </p:spTree>
    <p:extLst>
      <p:ext uri="{BB962C8B-B14F-4D97-AF65-F5344CB8AC3E}">
        <p14:creationId xmlns:p14="http://schemas.microsoft.com/office/powerpoint/2010/main" val="4019466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Main goals of the system:</a:t>
            </a:r>
          </a:p>
          <a:p>
            <a:r>
              <a:t>Modernize village administration</a:t>
            </a:r>
          </a:p>
          <a:p>
            <a:r>
              <a:t>Increase transparency and efficiency</a:t>
            </a:r>
          </a:p>
          <a:p>
            <a:r>
              <a:t>Digitally empower citizens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C5C5C-E650-E2EB-B6E9-CE6667F1D25E}"/>
              </a:ext>
            </a:extLst>
          </p:cNvPr>
          <p:cNvSpPr>
            <a:spLocks noGrp="1"/>
          </p:cNvSpPr>
          <p:nvPr>
            <p:ph type="title"/>
          </p:nvPr>
        </p:nvSpPr>
        <p:spPr/>
        <p:txBody>
          <a:bodyPr/>
          <a:lstStyle/>
          <a:p>
            <a:r>
              <a:rPr lang="en-US" dirty="0"/>
              <a:t>Service Categorization</a:t>
            </a:r>
          </a:p>
        </p:txBody>
      </p:sp>
      <p:sp>
        <p:nvSpPr>
          <p:cNvPr id="3" name="Content Placeholder 2">
            <a:extLst>
              <a:ext uri="{FF2B5EF4-FFF2-40B4-BE49-F238E27FC236}">
                <a16:creationId xmlns:a16="http://schemas.microsoft.com/office/drawing/2014/main" id="{06993813-6E00-3B00-4646-6DE53BCE8A73}"/>
              </a:ext>
            </a:extLst>
          </p:cNvPr>
          <p:cNvSpPr>
            <a:spLocks noGrp="1"/>
          </p:cNvSpPr>
          <p:nvPr>
            <p:ph idx="1"/>
          </p:nvPr>
        </p:nvSpPr>
        <p:spPr/>
        <p:txBody>
          <a:bodyPr/>
          <a:lstStyle/>
          <a:p>
            <a:r>
              <a:rPr lang="en-US" dirty="0"/>
              <a:t>Users can:</a:t>
            </a:r>
          </a:p>
          <a:p>
            <a:pPr lvl="1"/>
            <a:r>
              <a:rPr lang="en-US" dirty="0"/>
              <a:t>Services are grouped by category and displayed in a clean, card-based interface.</a:t>
            </a:r>
          </a:p>
          <a:p>
            <a:pPr lvl="1"/>
            <a:r>
              <a:rPr lang="en-US" dirty="0"/>
              <a:t>Better organization and discoverability.</a:t>
            </a:r>
          </a:p>
          <a:p>
            <a:pPr lvl="1"/>
            <a:r>
              <a:rPr lang="en-US" dirty="0"/>
              <a:t>This categorization helps users easily locate services they are interested in, improving usability and interaction rates.</a:t>
            </a:r>
          </a:p>
        </p:txBody>
      </p:sp>
    </p:spTree>
    <p:extLst>
      <p:ext uri="{BB962C8B-B14F-4D97-AF65-F5344CB8AC3E}">
        <p14:creationId xmlns:p14="http://schemas.microsoft.com/office/powerpoint/2010/main" val="341609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7EF0C-505C-7775-3B07-525D7C00C2A8}"/>
              </a:ext>
            </a:extLst>
          </p:cNvPr>
          <p:cNvSpPr>
            <a:spLocks noGrp="1"/>
          </p:cNvSpPr>
          <p:nvPr>
            <p:ph type="title"/>
          </p:nvPr>
        </p:nvSpPr>
        <p:spPr/>
        <p:txBody>
          <a:bodyPr>
            <a:normAutofit fontScale="90000"/>
          </a:bodyPr>
          <a:lstStyle/>
          <a:p>
            <a:r>
              <a:rPr lang="en-US" dirty="0"/>
              <a:t>Notification System for Application Updates</a:t>
            </a:r>
          </a:p>
        </p:txBody>
      </p:sp>
      <p:sp>
        <p:nvSpPr>
          <p:cNvPr id="3" name="Content Placeholder 2">
            <a:extLst>
              <a:ext uri="{FF2B5EF4-FFF2-40B4-BE49-F238E27FC236}">
                <a16:creationId xmlns:a16="http://schemas.microsoft.com/office/drawing/2014/main" id="{BDE53C2C-2533-B2F5-B758-FDCE5E5D5551}"/>
              </a:ext>
            </a:extLst>
          </p:cNvPr>
          <p:cNvSpPr>
            <a:spLocks noGrp="1"/>
          </p:cNvSpPr>
          <p:nvPr>
            <p:ph idx="1"/>
          </p:nvPr>
        </p:nvSpPr>
        <p:spPr/>
        <p:txBody>
          <a:bodyPr/>
          <a:lstStyle/>
          <a:p>
            <a:r>
              <a:rPr lang="en-US" dirty="0"/>
              <a:t>Whenever application status changes:</a:t>
            </a:r>
          </a:p>
          <a:p>
            <a:pPr lvl="1"/>
            <a:r>
              <a:rPr lang="en-US" dirty="0"/>
              <a:t>User receives a notification.</a:t>
            </a:r>
          </a:p>
          <a:p>
            <a:pPr lvl="1"/>
            <a:r>
              <a:rPr lang="en-US" dirty="0"/>
              <a:t>Shows who made the change (Staff/Admin/Officer) and at what time/date.</a:t>
            </a:r>
          </a:p>
          <a:p>
            <a:pPr lvl="1"/>
            <a:r>
              <a:rPr lang="en-US" dirty="0"/>
              <a:t>All notifications are stored in a panel.</a:t>
            </a:r>
          </a:p>
          <a:p>
            <a:endParaRPr lang="en-US" dirty="0"/>
          </a:p>
        </p:txBody>
      </p:sp>
    </p:spTree>
    <p:extLst>
      <p:ext uri="{BB962C8B-B14F-4D97-AF65-F5344CB8AC3E}">
        <p14:creationId xmlns:p14="http://schemas.microsoft.com/office/powerpoint/2010/main" val="1294086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34239-4E19-4EC6-1D73-D37EF17AF29F}"/>
              </a:ext>
            </a:extLst>
          </p:cNvPr>
          <p:cNvSpPr>
            <a:spLocks noGrp="1"/>
          </p:cNvSpPr>
          <p:nvPr>
            <p:ph type="title"/>
          </p:nvPr>
        </p:nvSpPr>
        <p:spPr/>
        <p:txBody>
          <a:bodyPr>
            <a:normAutofit/>
          </a:bodyPr>
          <a:lstStyle/>
          <a:p>
            <a:r>
              <a:rPr lang="en-US" dirty="0"/>
              <a:t>Notification Bell with Animation</a:t>
            </a:r>
          </a:p>
        </p:txBody>
      </p:sp>
      <p:sp>
        <p:nvSpPr>
          <p:cNvPr id="3" name="Content Placeholder 2">
            <a:extLst>
              <a:ext uri="{FF2B5EF4-FFF2-40B4-BE49-F238E27FC236}">
                <a16:creationId xmlns:a16="http://schemas.microsoft.com/office/drawing/2014/main" id="{7ECF341E-C8CB-F395-4258-31341CDC75C3}"/>
              </a:ext>
            </a:extLst>
          </p:cNvPr>
          <p:cNvSpPr>
            <a:spLocks noGrp="1"/>
          </p:cNvSpPr>
          <p:nvPr>
            <p:ph idx="1"/>
          </p:nvPr>
        </p:nvSpPr>
        <p:spPr/>
        <p:txBody>
          <a:bodyPr/>
          <a:lstStyle/>
          <a:p>
            <a:pPr lvl="0"/>
            <a:r>
              <a:rPr lang="en-US" dirty="0"/>
              <a:t>If there's a new notification, the bell icon will animate/ring (e.g., shakes).</a:t>
            </a:r>
          </a:p>
          <a:p>
            <a:pPr lvl="0"/>
            <a:r>
              <a:rPr lang="en-US" dirty="0"/>
              <a:t>Draws user's attention without disturbing UX.</a:t>
            </a:r>
          </a:p>
          <a:p>
            <a:r>
              <a:rPr lang="en-US" dirty="0"/>
              <a:t>Clicking it opens the notification center.</a:t>
            </a:r>
          </a:p>
          <a:p>
            <a:r>
              <a:rPr lang="en-US" dirty="0"/>
              <a:t>This visual cue improves user awareness without being intrusive. Notifications can be marked as read.</a:t>
            </a:r>
          </a:p>
        </p:txBody>
      </p:sp>
    </p:spTree>
    <p:extLst>
      <p:ext uri="{BB962C8B-B14F-4D97-AF65-F5344CB8AC3E}">
        <p14:creationId xmlns:p14="http://schemas.microsoft.com/office/powerpoint/2010/main" val="1070247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Service Request Flow</a:t>
            </a:r>
          </a:p>
        </p:txBody>
      </p:sp>
      <p:sp>
        <p:nvSpPr>
          <p:cNvPr id="3" name="Content Placeholder 2"/>
          <p:cNvSpPr>
            <a:spLocks noGrp="1"/>
          </p:cNvSpPr>
          <p:nvPr>
            <p:ph idx="1"/>
          </p:nvPr>
        </p:nvSpPr>
        <p:spPr/>
        <p:txBody>
          <a:bodyPr/>
          <a:lstStyle/>
          <a:p>
            <a:r>
              <a:t>How users submit and track services:</a:t>
            </a:r>
          </a:p>
          <a:p>
            <a:r>
              <a:t>Submit applications digitally</a:t>
            </a:r>
          </a:p>
          <a:p>
            <a:r>
              <a:t>Staff review and approval</a:t>
            </a:r>
          </a:p>
          <a:p>
            <a:r>
              <a:t>Track status in dashboard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F1002-1A85-66AF-8F24-F0CE74C810BA}"/>
              </a:ext>
            </a:extLst>
          </p:cNvPr>
          <p:cNvSpPr>
            <a:spLocks noGrp="1"/>
          </p:cNvSpPr>
          <p:nvPr>
            <p:ph type="title"/>
          </p:nvPr>
        </p:nvSpPr>
        <p:spPr/>
        <p:txBody>
          <a:bodyPr>
            <a:normAutofit/>
          </a:bodyPr>
          <a:lstStyle/>
          <a:p>
            <a:r>
              <a:rPr lang="en-US" dirty="0"/>
              <a:t>Backend Tech Stack</a:t>
            </a:r>
          </a:p>
        </p:txBody>
      </p:sp>
      <p:sp>
        <p:nvSpPr>
          <p:cNvPr id="3" name="Content Placeholder 2">
            <a:extLst>
              <a:ext uri="{FF2B5EF4-FFF2-40B4-BE49-F238E27FC236}">
                <a16:creationId xmlns:a16="http://schemas.microsoft.com/office/drawing/2014/main" id="{79DD9A0D-02D0-07CB-6374-BC88A8E1E900}"/>
              </a:ext>
            </a:extLst>
          </p:cNvPr>
          <p:cNvSpPr>
            <a:spLocks noGrp="1"/>
          </p:cNvSpPr>
          <p:nvPr>
            <p:ph idx="1"/>
          </p:nvPr>
        </p:nvSpPr>
        <p:spPr/>
        <p:txBody>
          <a:bodyPr>
            <a:normAutofit fontScale="92500" lnSpcReduction="20000"/>
          </a:bodyPr>
          <a:lstStyle/>
          <a:p>
            <a:r>
              <a:rPr lang="en-US" dirty="0"/>
              <a:t>MongoDB Models:</a:t>
            </a:r>
          </a:p>
          <a:p>
            <a:pPr lvl="1"/>
            <a:r>
              <a:rPr lang="en-US" dirty="0"/>
              <a:t>Users</a:t>
            </a:r>
          </a:p>
          <a:p>
            <a:pPr lvl="1"/>
            <a:r>
              <a:rPr lang="en-US" dirty="0"/>
              <a:t>Applications</a:t>
            </a:r>
          </a:p>
          <a:p>
            <a:pPr lvl="1"/>
            <a:r>
              <a:rPr lang="en-US" dirty="0"/>
              <a:t>Services</a:t>
            </a:r>
          </a:p>
          <a:p>
            <a:pPr lvl="1"/>
            <a:r>
              <a:rPr lang="en-US" dirty="0"/>
              <a:t>Categories</a:t>
            </a:r>
          </a:p>
          <a:p>
            <a:pPr lvl="1"/>
            <a:r>
              <a:rPr lang="en-US" dirty="0"/>
              <a:t>Gallery</a:t>
            </a:r>
          </a:p>
          <a:p>
            <a:pPr lvl="1"/>
            <a:r>
              <a:rPr lang="en-US" dirty="0"/>
              <a:t>Feedback</a:t>
            </a:r>
          </a:p>
          <a:p>
            <a:pPr lvl="1"/>
            <a:r>
              <a:rPr lang="en-US" dirty="0"/>
              <a:t>Partners</a:t>
            </a:r>
          </a:p>
          <a:p>
            <a:pPr lvl="1"/>
            <a:r>
              <a:rPr lang="en-US" dirty="0"/>
              <a:t>Notifications</a:t>
            </a:r>
          </a:p>
          <a:p>
            <a:pPr lvl="1"/>
            <a:r>
              <a:rPr lang="en-US" dirty="0"/>
              <a:t>Contact</a:t>
            </a:r>
            <a:br>
              <a:rPr lang="en-US" dirty="0"/>
            </a:br>
            <a:r>
              <a:rPr lang="en-US" dirty="0"/>
              <a:t>Used for secure, scalable data storage.</a:t>
            </a:r>
          </a:p>
          <a:p>
            <a:endParaRPr lang="en-US" dirty="0"/>
          </a:p>
        </p:txBody>
      </p:sp>
    </p:spTree>
    <p:extLst>
      <p:ext uri="{BB962C8B-B14F-4D97-AF65-F5344CB8AC3E}">
        <p14:creationId xmlns:p14="http://schemas.microsoft.com/office/powerpoint/2010/main" val="1835421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CA2F-6C32-FF38-58E5-4FA645FA0B2C}"/>
              </a:ext>
            </a:extLst>
          </p:cNvPr>
          <p:cNvSpPr>
            <a:spLocks noGrp="1"/>
          </p:cNvSpPr>
          <p:nvPr>
            <p:ph type="title"/>
          </p:nvPr>
        </p:nvSpPr>
        <p:spPr/>
        <p:txBody>
          <a:bodyPr>
            <a:normAutofit/>
          </a:bodyPr>
          <a:lstStyle/>
          <a:p>
            <a:r>
              <a:rPr lang="en-US" dirty="0"/>
              <a:t>Backend Tools</a:t>
            </a:r>
          </a:p>
        </p:txBody>
      </p:sp>
      <p:sp>
        <p:nvSpPr>
          <p:cNvPr id="3" name="Content Placeholder 2">
            <a:extLst>
              <a:ext uri="{FF2B5EF4-FFF2-40B4-BE49-F238E27FC236}">
                <a16:creationId xmlns:a16="http://schemas.microsoft.com/office/drawing/2014/main" id="{05E1C376-8638-AA9A-DE1A-1A3896A417F9}"/>
              </a:ext>
            </a:extLst>
          </p:cNvPr>
          <p:cNvSpPr>
            <a:spLocks noGrp="1"/>
          </p:cNvSpPr>
          <p:nvPr>
            <p:ph idx="1"/>
          </p:nvPr>
        </p:nvSpPr>
        <p:spPr/>
        <p:txBody>
          <a:bodyPr/>
          <a:lstStyle/>
          <a:p>
            <a:pPr lvl="0"/>
            <a:r>
              <a:rPr lang="en-US" dirty="0"/>
              <a:t>Node.js + Express</a:t>
            </a:r>
          </a:p>
          <a:p>
            <a:pPr lvl="0"/>
            <a:r>
              <a:rPr lang="en-US" dirty="0"/>
              <a:t>MongoDB (Mongoose Models)</a:t>
            </a:r>
          </a:p>
          <a:p>
            <a:pPr lvl="0"/>
            <a:r>
              <a:rPr lang="en-US" dirty="0"/>
              <a:t>JWT Auth + OTP Flow</a:t>
            </a:r>
          </a:p>
          <a:p>
            <a:pPr lvl="0"/>
            <a:r>
              <a:rPr lang="en-US" dirty="0"/>
              <a:t>Multer for file/image upload</a:t>
            </a:r>
          </a:p>
        </p:txBody>
      </p:sp>
    </p:spTree>
    <p:extLst>
      <p:ext uri="{BB962C8B-B14F-4D97-AF65-F5344CB8AC3E}">
        <p14:creationId xmlns:p14="http://schemas.microsoft.com/office/powerpoint/2010/main" val="1716009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198D7-5786-3084-B1D0-A5FEF88AABD0}"/>
              </a:ext>
            </a:extLst>
          </p:cNvPr>
          <p:cNvSpPr>
            <a:spLocks noGrp="1"/>
          </p:cNvSpPr>
          <p:nvPr>
            <p:ph type="title"/>
          </p:nvPr>
        </p:nvSpPr>
        <p:spPr/>
        <p:txBody>
          <a:bodyPr>
            <a:normAutofit/>
          </a:bodyPr>
          <a:lstStyle/>
          <a:p>
            <a:r>
              <a:rPr lang="en-US" dirty="0"/>
              <a:t>Frontend Stack &amp; Dependencies</a:t>
            </a:r>
          </a:p>
        </p:txBody>
      </p:sp>
      <p:sp>
        <p:nvSpPr>
          <p:cNvPr id="3" name="Content Placeholder 2">
            <a:extLst>
              <a:ext uri="{FF2B5EF4-FFF2-40B4-BE49-F238E27FC236}">
                <a16:creationId xmlns:a16="http://schemas.microsoft.com/office/drawing/2014/main" id="{97709B87-B538-4056-94A0-7C435E1B884B}"/>
              </a:ext>
            </a:extLst>
          </p:cNvPr>
          <p:cNvSpPr>
            <a:spLocks noGrp="1"/>
          </p:cNvSpPr>
          <p:nvPr>
            <p:ph idx="1"/>
          </p:nvPr>
        </p:nvSpPr>
        <p:spPr/>
        <p:txBody>
          <a:bodyPr>
            <a:normAutofit/>
          </a:bodyPr>
          <a:lstStyle/>
          <a:p>
            <a:r>
              <a:rPr lang="en-US" dirty="0"/>
              <a:t>Built using React and </a:t>
            </a:r>
            <a:r>
              <a:rPr lang="en-US" dirty="0" err="1"/>
              <a:t>TailwindCSS</a:t>
            </a:r>
            <a:r>
              <a:rPr lang="en-US" dirty="0"/>
              <a:t>, the frontend leverages:</a:t>
            </a:r>
          </a:p>
          <a:p>
            <a:pPr lvl="1"/>
            <a:r>
              <a:rPr lang="en-US" dirty="0"/>
              <a:t>react-router-</a:t>
            </a:r>
            <a:r>
              <a:rPr lang="en-US" dirty="0" err="1"/>
              <a:t>dom</a:t>
            </a:r>
            <a:r>
              <a:rPr lang="en-US" dirty="0"/>
              <a:t> for routing,</a:t>
            </a:r>
          </a:p>
          <a:p>
            <a:pPr lvl="1"/>
            <a:r>
              <a:rPr lang="en-US" dirty="0" err="1"/>
              <a:t>tiptap</a:t>
            </a:r>
            <a:r>
              <a:rPr lang="en-US" dirty="0"/>
              <a:t> for rich text editing,</a:t>
            </a:r>
          </a:p>
          <a:p>
            <a:pPr lvl="1"/>
            <a:r>
              <a:rPr lang="en-US" dirty="0"/>
              <a:t>swiper and slick-carousel for sliders,</a:t>
            </a:r>
          </a:p>
          <a:p>
            <a:pPr lvl="1"/>
            <a:r>
              <a:rPr lang="en-US" dirty="0" err="1"/>
              <a:t>axios</a:t>
            </a:r>
            <a:r>
              <a:rPr lang="en-US" dirty="0"/>
              <a:t> for API communication,</a:t>
            </a:r>
          </a:p>
          <a:p>
            <a:pPr lvl="1"/>
            <a:r>
              <a:rPr lang="en-US" dirty="0"/>
              <a:t>react-</a:t>
            </a:r>
            <a:r>
              <a:rPr lang="en-US" dirty="0" err="1"/>
              <a:t>toastify</a:t>
            </a:r>
            <a:r>
              <a:rPr lang="en-US" dirty="0"/>
              <a:t> for alerts,</a:t>
            </a:r>
          </a:p>
          <a:p>
            <a:pPr lvl="1"/>
            <a:r>
              <a:rPr lang="en-US" dirty="0" err="1"/>
              <a:t>flowbite</a:t>
            </a:r>
            <a:r>
              <a:rPr lang="en-US" dirty="0"/>
              <a:t> and </a:t>
            </a:r>
            <a:r>
              <a:rPr lang="en-US" dirty="0" err="1"/>
              <a:t>heroicons</a:t>
            </a:r>
            <a:r>
              <a:rPr lang="en-US" dirty="0"/>
              <a:t> for UI components.</a:t>
            </a:r>
          </a:p>
          <a:p>
            <a:endParaRPr lang="en-US" dirty="0"/>
          </a:p>
        </p:txBody>
      </p:sp>
    </p:spTree>
    <p:extLst>
      <p:ext uri="{BB962C8B-B14F-4D97-AF65-F5344CB8AC3E}">
        <p14:creationId xmlns:p14="http://schemas.microsoft.com/office/powerpoint/2010/main" val="3577089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Security Features</a:t>
            </a:r>
          </a:p>
        </p:txBody>
      </p:sp>
      <p:sp>
        <p:nvSpPr>
          <p:cNvPr id="3" name="Content Placeholder 2"/>
          <p:cNvSpPr>
            <a:spLocks noGrp="1"/>
          </p:cNvSpPr>
          <p:nvPr>
            <p:ph idx="1"/>
          </p:nvPr>
        </p:nvSpPr>
        <p:spPr/>
        <p:txBody>
          <a:bodyPr/>
          <a:lstStyle/>
          <a:p>
            <a:r>
              <a:t>Ensuring secure data exchange:</a:t>
            </a:r>
          </a:p>
          <a:p>
            <a:r>
              <a:t>JWT-based authentication</a:t>
            </a:r>
          </a:p>
          <a:p>
            <a:r>
              <a:t>Role-based UI access</a:t>
            </a:r>
          </a:p>
          <a:p>
            <a:r>
              <a:t>Input validations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UI/UX Design</a:t>
            </a:r>
          </a:p>
        </p:txBody>
      </p:sp>
      <p:sp>
        <p:nvSpPr>
          <p:cNvPr id="3" name="Content Placeholder 2"/>
          <p:cNvSpPr>
            <a:spLocks noGrp="1"/>
          </p:cNvSpPr>
          <p:nvPr>
            <p:ph idx="1"/>
          </p:nvPr>
        </p:nvSpPr>
        <p:spPr/>
        <p:txBody>
          <a:bodyPr/>
          <a:lstStyle/>
          <a:p>
            <a:r>
              <a:t>User-friendly and accessible UI:</a:t>
            </a:r>
          </a:p>
          <a:p>
            <a:r>
              <a:t>Dark/Light mode toggle</a:t>
            </a:r>
          </a:p>
          <a:p>
            <a:r>
              <a:t>Mobile responsive layout</a:t>
            </a:r>
          </a:p>
          <a:p>
            <a:r>
              <a:t>Simple navigation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7876-C794-F075-F648-5012C5AB9813}"/>
              </a:ext>
            </a:extLst>
          </p:cNvPr>
          <p:cNvSpPr>
            <a:spLocks noGrp="1"/>
          </p:cNvSpPr>
          <p:nvPr>
            <p:ph type="title"/>
          </p:nvPr>
        </p:nvSpPr>
        <p:spPr/>
        <p:txBody>
          <a:bodyPr>
            <a:normAutofit/>
          </a:bodyPr>
          <a:lstStyle/>
          <a:p>
            <a:r>
              <a:rPr lang="en-US" dirty="0"/>
              <a:t>Dark/Light Mode Toggle</a:t>
            </a:r>
          </a:p>
        </p:txBody>
      </p:sp>
      <p:sp>
        <p:nvSpPr>
          <p:cNvPr id="3" name="Content Placeholder 2">
            <a:extLst>
              <a:ext uri="{FF2B5EF4-FFF2-40B4-BE49-F238E27FC236}">
                <a16:creationId xmlns:a16="http://schemas.microsoft.com/office/drawing/2014/main" id="{25668674-D004-F9DA-F0CC-5433B4619EA6}"/>
              </a:ext>
            </a:extLst>
          </p:cNvPr>
          <p:cNvSpPr>
            <a:spLocks noGrp="1"/>
          </p:cNvSpPr>
          <p:nvPr>
            <p:ph idx="1"/>
          </p:nvPr>
        </p:nvSpPr>
        <p:spPr/>
        <p:txBody>
          <a:bodyPr/>
          <a:lstStyle/>
          <a:p>
            <a:r>
              <a:rPr lang="en-US" dirty="0"/>
              <a:t>Users can choose between light or dark UI themes according to their comfort. </a:t>
            </a:r>
          </a:p>
          <a:p>
            <a:r>
              <a:rPr lang="en-US" dirty="0"/>
              <a:t>The toggle is accessible globally across pages and remembers the user’s last selection. </a:t>
            </a:r>
          </a:p>
          <a:p>
            <a:r>
              <a:rPr lang="en-US" dirty="0"/>
              <a:t>This feature improves accessibility for users with vision issues or those browsing at night.</a:t>
            </a:r>
          </a:p>
        </p:txBody>
      </p:sp>
    </p:spTree>
    <p:extLst>
      <p:ext uri="{BB962C8B-B14F-4D97-AF65-F5344CB8AC3E}">
        <p14:creationId xmlns:p14="http://schemas.microsoft.com/office/powerpoint/2010/main" val="404096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a:t>
            </a:r>
          </a:p>
        </p:txBody>
      </p:sp>
      <p:sp>
        <p:nvSpPr>
          <p:cNvPr id="3" name="Content Placeholder 2"/>
          <p:cNvSpPr>
            <a:spLocks noGrp="1"/>
          </p:cNvSpPr>
          <p:nvPr>
            <p:ph idx="1"/>
          </p:nvPr>
        </p:nvSpPr>
        <p:spPr/>
        <p:txBody>
          <a:bodyPr/>
          <a:lstStyle/>
          <a:p>
            <a:r>
              <a:t>Modules offered by the system:</a:t>
            </a:r>
          </a:p>
          <a:p>
            <a:r>
              <a:t>Resident Profile Management</a:t>
            </a:r>
          </a:p>
          <a:p>
            <a:r>
              <a:t>Document Upload &amp; ID Verification</a:t>
            </a:r>
          </a:p>
          <a:p>
            <a:r>
              <a:t>Online Grievance Registration</a:t>
            </a:r>
          </a:p>
          <a:p>
            <a:r>
              <a:t>Certificate Requests &amp; Approvals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Enhancements</a:t>
            </a:r>
          </a:p>
        </p:txBody>
      </p:sp>
      <p:sp>
        <p:nvSpPr>
          <p:cNvPr id="3" name="Content Placeholder 2"/>
          <p:cNvSpPr>
            <a:spLocks noGrp="1"/>
          </p:cNvSpPr>
          <p:nvPr>
            <p:ph idx="1"/>
          </p:nvPr>
        </p:nvSpPr>
        <p:spPr/>
        <p:txBody>
          <a:bodyPr/>
          <a:lstStyle/>
          <a:p>
            <a:r>
              <a:rPr dirty="0"/>
              <a:t>Possible features to be added:</a:t>
            </a:r>
          </a:p>
          <a:p>
            <a:pPr lvl="1"/>
            <a:r>
              <a:rPr dirty="0"/>
              <a:t>SMS Alerts</a:t>
            </a:r>
          </a:p>
          <a:p>
            <a:pPr lvl="1"/>
            <a:r>
              <a:rPr dirty="0"/>
              <a:t>House-level village map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r>
              <a:rPr dirty="0"/>
              <a:t>This project digitizes local governance, boosting transparency.</a:t>
            </a:r>
            <a:endParaRPr lang="en-US" dirty="0"/>
          </a:p>
          <a:p>
            <a:pPr lvl="1"/>
            <a:r>
              <a:rPr lang="en-US" dirty="0"/>
              <a:t>Full-featured web app built with MERN stack.</a:t>
            </a:r>
          </a:p>
          <a:p>
            <a:pPr lvl="1"/>
            <a:r>
              <a:rPr lang="en-US" dirty="0"/>
              <a:t>Modern UI, role-based security, transparency, accessibility, and digitization and fully responsive.</a:t>
            </a:r>
          </a:p>
          <a:p>
            <a:pPr lvl="1"/>
            <a:r>
              <a:rPr lang="en-US" dirty="0"/>
              <a:t>Compatible with mobile, tablet, and desktop devices.</a:t>
            </a:r>
          </a:p>
          <a:p>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rPr lang="en-US" dirty="0"/>
              <a:t>Digital E-Gram Panchayat</a:t>
            </a:r>
          </a:p>
          <a:p>
            <a:r>
              <a:rPr lang="en-US" dirty="0"/>
              <a:t>Empowering Villages with Digital Access</a:t>
            </a:r>
          </a:p>
          <a:p>
            <a:r>
              <a:rPr lang="en-US" dirty="0"/>
              <a:t>Visit our GitHub for full source code – </a:t>
            </a:r>
            <a:r>
              <a:rPr lang="en-US" dirty="0">
                <a:hlinkClick r:id="rId2"/>
              </a:rPr>
              <a:t>Live Demo</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p:txBody>
          <a:bodyPr/>
          <a:lstStyle/>
          <a:p>
            <a:r>
              <a:t>Technology stack used:</a:t>
            </a:r>
          </a:p>
          <a:p>
            <a:r>
              <a:t>Frontend: React.js</a:t>
            </a:r>
          </a:p>
          <a:p>
            <a:r>
              <a:t>Backend: Node.js/Express</a:t>
            </a:r>
          </a:p>
          <a:p>
            <a:r>
              <a:t>Database: MongoDB</a:t>
            </a:r>
          </a:p>
          <a:p>
            <a:r>
              <a:t>JWT-based Authentication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Roles</a:t>
            </a:r>
          </a:p>
        </p:txBody>
      </p:sp>
      <p:sp>
        <p:nvSpPr>
          <p:cNvPr id="3" name="Content Placeholder 2"/>
          <p:cNvSpPr>
            <a:spLocks noGrp="1"/>
          </p:cNvSpPr>
          <p:nvPr>
            <p:ph idx="1"/>
          </p:nvPr>
        </p:nvSpPr>
        <p:spPr/>
        <p:txBody>
          <a:bodyPr/>
          <a:lstStyle/>
          <a:p>
            <a:r>
              <a:rPr dirty="0"/>
              <a:t>Different types of users in the system:</a:t>
            </a:r>
          </a:p>
          <a:p>
            <a:r>
              <a:rPr dirty="0"/>
              <a:t>Admin (Panchayat </a:t>
            </a:r>
            <a:r>
              <a:rPr lang="en-US" dirty="0"/>
              <a:t>Officers</a:t>
            </a:r>
            <a:r>
              <a:rPr dirty="0"/>
              <a:t>)</a:t>
            </a:r>
          </a:p>
          <a:p>
            <a:r>
              <a:rPr dirty="0"/>
              <a:t>Resident (</a:t>
            </a:r>
            <a:r>
              <a:rPr lang="en-US" dirty="0"/>
              <a:t>Users</a:t>
            </a:r>
            <a:r>
              <a:rPr dirty="0"/>
              <a:t>)</a:t>
            </a:r>
          </a:p>
          <a:p>
            <a:r>
              <a:rPr lang="en-US" dirty="0"/>
              <a:t>Staff</a:t>
            </a:r>
            <a:r>
              <a:rPr dirty="0"/>
              <a:t> (Block-level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797FD-162E-2D3D-59B3-8D9F619CCCB6}"/>
              </a:ext>
            </a:extLst>
          </p:cNvPr>
          <p:cNvSpPr>
            <a:spLocks noGrp="1"/>
          </p:cNvSpPr>
          <p:nvPr>
            <p:ph type="title"/>
          </p:nvPr>
        </p:nvSpPr>
        <p:spPr/>
        <p:txBody>
          <a:bodyPr>
            <a:normAutofit fontScale="90000"/>
          </a:bodyPr>
          <a:lstStyle/>
          <a:p>
            <a:r>
              <a:rPr lang="en-US" dirty="0"/>
              <a:t>Admin Role - Category Management</a:t>
            </a:r>
          </a:p>
        </p:txBody>
      </p:sp>
      <p:sp>
        <p:nvSpPr>
          <p:cNvPr id="3" name="Content Placeholder 2">
            <a:extLst>
              <a:ext uri="{FF2B5EF4-FFF2-40B4-BE49-F238E27FC236}">
                <a16:creationId xmlns:a16="http://schemas.microsoft.com/office/drawing/2014/main" id="{87563099-7C8B-6B11-C994-04F4030B3BC2}"/>
              </a:ext>
            </a:extLst>
          </p:cNvPr>
          <p:cNvSpPr>
            <a:spLocks noGrp="1"/>
          </p:cNvSpPr>
          <p:nvPr>
            <p:ph idx="1"/>
          </p:nvPr>
        </p:nvSpPr>
        <p:spPr/>
        <p:txBody>
          <a:bodyPr>
            <a:normAutofit lnSpcReduction="10000"/>
          </a:bodyPr>
          <a:lstStyle/>
          <a:p>
            <a:r>
              <a:rPr lang="en-US" dirty="0"/>
              <a:t>Admin has full control over service categories:</a:t>
            </a:r>
          </a:p>
          <a:p>
            <a:pPr lvl="1"/>
            <a:r>
              <a:rPr lang="en-US" dirty="0"/>
              <a:t>Categories act as the base classification for services, such as 'Birth Certificate', 'Land Services', or 'Welfare Schemes'. </a:t>
            </a:r>
          </a:p>
          <a:p>
            <a:pPr lvl="1"/>
            <a:r>
              <a:rPr lang="en-US" dirty="0"/>
              <a:t>Add new categories relevant to government services.</a:t>
            </a:r>
          </a:p>
          <a:p>
            <a:pPr lvl="1"/>
            <a:r>
              <a:rPr lang="en-US" dirty="0"/>
              <a:t>Edit existing categories to update names or relevance.</a:t>
            </a:r>
          </a:p>
          <a:p>
            <a:pPr lvl="1"/>
            <a:r>
              <a:rPr lang="en-US" dirty="0"/>
              <a:t>Toggle Active/Inactive status for display control.</a:t>
            </a:r>
          </a:p>
          <a:p>
            <a:pPr lvl="1"/>
            <a:r>
              <a:rPr lang="en-US" dirty="0"/>
              <a:t>Delete outdated or incorrect categories.</a:t>
            </a:r>
          </a:p>
          <a:p>
            <a:endParaRPr lang="en-US" dirty="0"/>
          </a:p>
        </p:txBody>
      </p:sp>
    </p:spTree>
    <p:extLst>
      <p:ext uri="{BB962C8B-B14F-4D97-AF65-F5344CB8AC3E}">
        <p14:creationId xmlns:p14="http://schemas.microsoft.com/office/powerpoint/2010/main" val="2750907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CE8C6-0CD2-27A6-3183-827D1278C209}"/>
              </a:ext>
            </a:extLst>
          </p:cNvPr>
          <p:cNvSpPr>
            <a:spLocks noGrp="1"/>
          </p:cNvSpPr>
          <p:nvPr>
            <p:ph type="title"/>
          </p:nvPr>
        </p:nvSpPr>
        <p:spPr/>
        <p:txBody>
          <a:bodyPr>
            <a:normAutofit/>
          </a:bodyPr>
          <a:lstStyle/>
          <a:p>
            <a:r>
              <a:rPr lang="en-US" dirty="0"/>
              <a:t>Admin Role - Form Management</a:t>
            </a:r>
          </a:p>
        </p:txBody>
      </p:sp>
      <p:sp>
        <p:nvSpPr>
          <p:cNvPr id="3" name="Content Placeholder 2">
            <a:extLst>
              <a:ext uri="{FF2B5EF4-FFF2-40B4-BE49-F238E27FC236}">
                <a16:creationId xmlns:a16="http://schemas.microsoft.com/office/drawing/2014/main" id="{6F9C5692-3224-5481-ACD0-3FC124681FA8}"/>
              </a:ext>
            </a:extLst>
          </p:cNvPr>
          <p:cNvSpPr>
            <a:spLocks noGrp="1"/>
          </p:cNvSpPr>
          <p:nvPr>
            <p:ph idx="1"/>
          </p:nvPr>
        </p:nvSpPr>
        <p:spPr/>
        <p:txBody>
          <a:bodyPr/>
          <a:lstStyle/>
          <a:p>
            <a:r>
              <a:rPr lang="en-US" dirty="0"/>
              <a:t>Admin can:</a:t>
            </a:r>
          </a:p>
          <a:p>
            <a:pPr lvl="1"/>
            <a:r>
              <a:rPr lang="en-US" dirty="0"/>
              <a:t>Add dynamic forms under any category.</a:t>
            </a:r>
          </a:p>
          <a:p>
            <a:pPr lvl="1"/>
            <a:r>
              <a:rPr lang="en-US" dirty="0"/>
              <a:t>Edit form content such as questions, fields, types.</a:t>
            </a:r>
          </a:p>
          <a:p>
            <a:pPr lvl="1"/>
            <a:r>
              <a:rPr lang="en-US" dirty="0"/>
              <a:t>Delete obsolete forms field.</a:t>
            </a:r>
          </a:p>
          <a:p>
            <a:pPr lvl="1"/>
            <a:r>
              <a:rPr lang="en-US" dirty="0"/>
              <a:t>Ensure all services have well-structured forms users must fill while applying.</a:t>
            </a:r>
          </a:p>
          <a:p>
            <a:endParaRPr lang="en-US" dirty="0"/>
          </a:p>
        </p:txBody>
      </p:sp>
    </p:spTree>
    <p:extLst>
      <p:ext uri="{BB962C8B-B14F-4D97-AF65-F5344CB8AC3E}">
        <p14:creationId xmlns:p14="http://schemas.microsoft.com/office/powerpoint/2010/main" val="1735586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F10B-FAB1-2008-4181-265E47369F90}"/>
              </a:ext>
            </a:extLst>
          </p:cNvPr>
          <p:cNvSpPr>
            <a:spLocks noGrp="1"/>
          </p:cNvSpPr>
          <p:nvPr>
            <p:ph type="title"/>
          </p:nvPr>
        </p:nvSpPr>
        <p:spPr/>
        <p:txBody>
          <a:bodyPr>
            <a:normAutofit/>
          </a:bodyPr>
          <a:lstStyle/>
          <a:p>
            <a:r>
              <a:rPr lang="en-US" dirty="0"/>
              <a:t>Admin Role - Service Management</a:t>
            </a:r>
          </a:p>
        </p:txBody>
      </p:sp>
      <p:sp>
        <p:nvSpPr>
          <p:cNvPr id="3" name="Content Placeholder 2">
            <a:extLst>
              <a:ext uri="{FF2B5EF4-FFF2-40B4-BE49-F238E27FC236}">
                <a16:creationId xmlns:a16="http://schemas.microsoft.com/office/drawing/2014/main" id="{4F4ADA46-FA7E-BCCD-7045-3DACBFE0CDEE}"/>
              </a:ext>
            </a:extLst>
          </p:cNvPr>
          <p:cNvSpPr>
            <a:spLocks noGrp="1"/>
          </p:cNvSpPr>
          <p:nvPr>
            <p:ph idx="1"/>
          </p:nvPr>
        </p:nvSpPr>
        <p:spPr/>
        <p:txBody>
          <a:bodyPr/>
          <a:lstStyle/>
          <a:p>
            <a:r>
              <a:rPr lang="en-US" dirty="0"/>
              <a:t>Admin can manage services by:</a:t>
            </a:r>
          </a:p>
          <a:p>
            <a:pPr lvl="1"/>
            <a:r>
              <a:rPr lang="en-US" dirty="0"/>
              <a:t>Providing : a service name, an image URL for visual representation, a linked category for grouping, and a service description.</a:t>
            </a:r>
          </a:p>
          <a:p>
            <a:pPr lvl="1"/>
            <a:r>
              <a:rPr lang="en-US" dirty="0"/>
              <a:t>Selecting a main category for classification.</a:t>
            </a:r>
          </a:p>
          <a:p>
            <a:pPr lvl="1"/>
            <a:r>
              <a:rPr lang="en-US" dirty="0"/>
              <a:t>Updating status (active/inactive) as per availability.</a:t>
            </a:r>
          </a:p>
          <a:p>
            <a:pPr lvl="1"/>
            <a:r>
              <a:rPr lang="en-US" dirty="0"/>
              <a:t>Delete outdated services.</a:t>
            </a:r>
          </a:p>
        </p:txBody>
      </p:sp>
    </p:spTree>
    <p:extLst>
      <p:ext uri="{BB962C8B-B14F-4D97-AF65-F5344CB8AC3E}">
        <p14:creationId xmlns:p14="http://schemas.microsoft.com/office/powerpoint/2010/main" val="921549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84</TotalTime>
  <Words>1924</Words>
  <Application>Microsoft Office PowerPoint</Application>
  <PresentationFormat>On-screen Show (4:3)</PresentationFormat>
  <Paragraphs>230</Paragraphs>
  <Slides>42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42</vt:i4>
      </vt:variant>
    </vt:vector>
  </HeadingPairs>
  <TitlesOfParts>
    <vt:vector size="45" baseType="lpstr">
      <vt:lpstr>Arial</vt:lpstr>
      <vt:lpstr>Calibri</vt:lpstr>
      <vt:lpstr>Office Theme</vt:lpstr>
      <vt:lpstr>Gram Panchayat Digital Service Portal</vt:lpstr>
      <vt:lpstr>Introduction</vt:lpstr>
      <vt:lpstr>Objective</vt:lpstr>
      <vt:lpstr>Key Features</vt:lpstr>
      <vt:lpstr>System Architecture</vt:lpstr>
      <vt:lpstr>User Roles</vt:lpstr>
      <vt:lpstr>Admin Role - Category Management</vt:lpstr>
      <vt:lpstr>Admin Role - Form Management</vt:lpstr>
      <vt:lpstr>Admin Role - Service Management</vt:lpstr>
      <vt:lpstr>Admin Role - Viewing Categorized Services</vt:lpstr>
      <vt:lpstr>Admin Role - Application Oversight</vt:lpstr>
      <vt:lpstr>Admin Role - User Management</vt:lpstr>
      <vt:lpstr>Admin Role - Gallery Management</vt:lpstr>
      <vt:lpstr>Admin Role - Partner Image Management</vt:lpstr>
      <vt:lpstr>Admin Role - Viewing Contact and Feedback Forms</vt:lpstr>
      <vt:lpstr>Officer Role - Service Management</vt:lpstr>
      <vt:lpstr>Staff Role - Application Status Updates</vt:lpstr>
      <vt:lpstr>User Interface - Banner Slider</vt:lpstr>
      <vt:lpstr>User - Browsing and Applying for Services</vt:lpstr>
      <vt:lpstr>Secure User Registration</vt:lpstr>
      <vt:lpstr>OTP Verification in Login</vt:lpstr>
      <vt:lpstr>Post-Login Application Flow</vt:lpstr>
      <vt:lpstr>Rejection Reasons for Applications</vt:lpstr>
      <vt:lpstr>Profile Update Interface</vt:lpstr>
      <vt:lpstr>Profile Update Logic</vt:lpstr>
      <vt:lpstr>Contact Form for User Communication</vt:lpstr>
      <vt:lpstr>Feedback Form with Captcha</vt:lpstr>
      <vt:lpstr>Static Content - About Us, Policy, Help</vt:lpstr>
      <vt:lpstr>Gallery Modal Viewer</vt:lpstr>
      <vt:lpstr>Service Categorization</vt:lpstr>
      <vt:lpstr>Notification System for Application Updates</vt:lpstr>
      <vt:lpstr>Notification Bell with Animation</vt:lpstr>
      <vt:lpstr>Service Request Flow</vt:lpstr>
      <vt:lpstr>Backend Tech Stack</vt:lpstr>
      <vt:lpstr>Backend Tools</vt:lpstr>
      <vt:lpstr>Frontend Stack &amp; Dependencies</vt:lpstr>
      <vt:lpstr>Security Features</vt:lpstr>
      <vt:lpstr>UI/UX Design</vt:lpstr>
      <vt:lpstr>Dark/Light Mode Toggle</vt:lpstr>
      <vt:lpstr>Future Enhancements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Debadrita Paul</cp:lastModifiedBy>
  <cp:revision>3</cp:revision>
  <dcterms:created xsi:type="dcterms:W3CDTF">2013-01-27T09:14:16Z</dcterms:created>
  <dcterms:modified xsi:type="dcterms:W3CDTF">2025-06-26T18:55:11Z</dcterms:modified>
  <cp:category/>
</cp:coreProperties>
</file>