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C482-1839-4B6B-9F02-3059CA05877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5891-F0B1-4356-A0B9-E8EBF8B51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C482-1839-4B6B-9F02-3059CA05877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5891-F0B1-4356-A0B9-E8EBF8B51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C482-1839-4B6B-9F02-3059CA05877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5891-F0B1-4356-A0B9-E8EBF8B51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C482-1839-4B6B-9F02-3059CA05877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5891-F0B1-4356-A0B9-E8EBF8B51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C482-1839-4B6B-9F02-3059CA05877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5891-F0B1-4356-A0B9-E8EBF8B51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C482-1839-4B6B-9F02-3059CA05877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5891-F0B1-4356-A0B9-E8EBF8B51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C482-1839-4B6B-9F02-3059CA05877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5891-F0B1-4356-A0B9-E8EBF8B51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C482-1839-4B6B-9F02-3059CA05877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5891-F0B1-4356-A0B9-E8EBF8B51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C482-1839-4B6B-9F02-3059CA05877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5891-F0B1-4356-A0B9-E8EBF8B51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C482-1839-4B6B-9F02-3059CA05877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5891-F0B1-4356-A0B9-E8EBF8B51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C482-1839-4B6B-9F02-3059CA05877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5891-F0B1-4356-A0B9-E8EBF8B51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C482-1839-4B6B-9F02-3059CA05877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5891-F0B1-4356-A0B9-E8EBF8B51C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gs-blog-1200x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714356"/>
            <a:ext cx="5886464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SQL Case Studies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496" y="4714884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Debadrita</a:t>
            </a:r>
            <a:r>
              <a:rPr lang="en-US" sz="3200" b="1" dirty="0" smtClean="0">
                <a:solidFill>
                  <a:schemeClr val="bg1"/>
                </a:solidFill>
              </a:rPr>
              <a:t> Paul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I.T.Vedant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gs-blog-1200x62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 smtClean="0">
                <a:solidFill>
                  <a:schemeClr val="bg1"/>
                </a:solidFill>
              </a:rPr>
              <a:t>Write a query to display the last name of employees having 'e' as the third character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596" y="2643182"/>
            <a:ext cx="3357586" cy="3482981"/>
          </a:xfrm>
        </p:spPr>
        <p:txBody>
          <a:bodyPr/>
          <a:lstStyle/>
          <a:p>
            <a:pPr>
              <a:buNone/>
            </a:pPr>
            <a:r>
              <a:rPr lang="en-IN" sz="2000" dirty="0">
                <a:solidFill>
                  <a:schemeClr val="bg1"/>
                </a:solidFill>
              </a:rPr>
              <a:t>select </a:t>
            </a:r>
            <a:r>
              <a:rPr lang="en-IN" sz="2000" dirty="0" err="1">
                <a:solidFill>
                  <a:schemeClr val="bg1"/>
                </a:solidFill>
              </a:rPr>
              <a:t>lname</a:t>
            </a:r>
            <a:r>
              <a:rPr lang="en-IN" sz="2000" dirty="0">
                <a:solidFill>
                  <a:schemeClr val="bg1"/>
                </a:solidFill>
              </a:rPr>
              <a:t> as </a:t>
            </a:r>
            <a:r>
              <a:rPr lang="en-IN" sz="2000" dirty="0" err="1">
                <a:solidFill>
                  <a:schemeClr val="bg1"/>
                </a:solidFill>
              </a:rPr>
              <a:t>last_name</a:t>
            </a:r>
            <a:r>
              <a:rPr lang="en-IN" sz="2000" dirty="0">
                <a:solidFill>
                  <a:schemeClr val="bg1"/>
                </a:solidFill>
              </a:rPr>
              <a:t> from employee where </a:t>
            </a:r>
            <a:r>
              <a:rPr lang="en-IN" sz="2000" dirty="0" err="1">
                <a:solidFill>
                  <a:schemeClr val="bg1"/>
                </a:solidFill>
              </a:rPr>
              <a:t>lname</a:t>
            </a:r>
            <a:r>
              <a:rPr lang="en-IN" sz="2000" dirty="0">
                <a:solidFill>
                  <a:schemeClr val="bg1"/>
                </a:solidFill>
              </a:rPr>
              <a:t> like '__e%';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143116"/>
            <a:ext cx="37862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+-----------+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last_name</a:t>
            </a:r>
            <a:r>
              <a:rPr lang="en-IN" sz="2000" dirty="0">
                <a:solidFill>
                  <a:schemeClr val="bg1"/>
                </a:solidFill>
              </a:rPr>
              <a:t>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Greenberg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+-----------+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gs-blog-1200x62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400" b="1" dirty="0">
                <a:solidFill>
                  <a:schemeClr val="bg1"/>
                </a:solidFill>
              </a:rPr>
              <a:t>Write a query to find the name (</a:t>
            </a:r>
            <a:r>
              <a:rPr lang="en-IN" sz="2400" b="1" dirty="0" err="1">
                <a:solidFill>
                  <a:schemeClr val="bg1"/>
                </a:solidFill>
              </a:rPr>
              <a:t>first_name</a:t>
            </a:r>
            <a:r>
              <a:rPr lang="en-IN" sz="2400" b="1" dirty="0">
                <a:solidFill>
                  <a:schemeClr val="bg1"/>
                </a:solidFill>
              </a:rPr>
              <a:t>, </a:t>
            </a:r>
            <a:r>
              <a:rPr lang="en-IN" sz="2400" b="1" dirty="0" err="1">
                <a:solidFill>
                  <a:schemeClr val="bg1"/>
                </a:solidFill>
              </a:rPr>
              <a:t>last_name</a:t>
            </a:r>
            <a:r>
              <a:rPr lang="en-IN" sz="2400" b="1" dirty="0">
                <a:solidFill>
                  <a:schemeClr val="bg1"/>
                </a:solidFill>
              </a:rPr>
              <a:t>) and the salary of the employees who have a higher salary than the employee whose </a:t>
            </a:r>
            <a:r>
              <a:rPr lang="en-IN" sz="2400" b="1" dirty="0" err="1">
                <a:solidFill>
                  <a:schemeClr val="bg1"/>
                </a:solidFill>
              </a:rPr>
              <a:t>last_name</a:t>
            </a:r>
            <a:r>
              <a:rPr lang="en-IN" sz="2400" b="1" dirty="0">
                <a:solidFill>
                  <a:schemeClr val="bg1"/>
                </a:solidFill>
              </a:rPr>
              <a:t>='</a:t>
            </a:r>
            <a:r>
              <a:rPr lang="en-IN" sz="2400" b="1" dirty="0" err="1">
                <a:solidFill>
                  <a:schemeClr val="bg1"/>
                </a:solidFill>
              </a:rPr>
              <a:t>Sciarra</a:t>
            </a:r>
            <a:r>
              <a:rPr lang="en-IN" sz="2400" b="1" dirty="0">
                <a:solidFill>
                  <a:schemeClr val="bg1"/>
                </a:solidFill>
              </a:rPr>
              <a:t>'.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596" y="2571744"/>
            <a:ext cx="3571900" cy="3554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solidFill>
                  <a:schemeClr val="bg1"/>
                </a:solidFill>
              </a:rPr>
              <a:t>select </a:t>
            </a:r>
            <a:r>
              <a:rPr lang="en-IN" sz="2000" dirty="0" err="1">
                <a:solidFill>
                  <a:schemeClr val="bg1"/>
                </a:solidFill>
              </a:rPr>
              <a:t>concat</a:t>
            </a:r>
            <a:r>
              <a:rPr lang="en-IN" sz="2000" dirty="0">
                <a:solidFill>
                  <a:schemeClr val="bg1"/>
                </a:solidFill>
              </a:rPr>
              <a:t>(</a:t>
            </a:r>
            <a:r>
              <a:rPr lang="en-IN" sz="2000" dirty="0" err="1">
                <a:solidFill>
                  <a:schemeClr val="bg1"/>
                </a:solidFill>
              </a:rPr>
              <a:t>fname</a:t>
            </a:r>
            <a:r>
              <a:rPr lang="en-IN" sz="2000" dirty="0">
                <a:solidFill>
                  <a:schemeClr val="bg1"/>
                </a:solidFill>
              </a:rPr>
              <a:t>,' ',</a:t>
            </a:r>
            <a:r>
              <a:rPr lang="en-IN" sz="2000" dirty="0" err="1">
                <a:solidFill>
                  <a:schemeClr val="bg1"/>
                </a:solidFill>
              </a:rPr>
              <a:t>lname</a:t>
            </a:r>
            <a:r>
              <a:rPr lang="en-IN" sz="2000" dirty="0">
                <a:solidFill>
                  <a:schemeClr val="bg1"/>
                </a:solidFill>
              </a:rPr>
              <a:t>) as </a:t>
            </a:r>
            <a:r>
              <a:rPr lang="en-IN" sz="2000" dirty="0" err="1">
                <a:solidFill>
                  <a:schemeClr val="bg1"/>
                </a:solidFill>
              </a:rPr>
              <a:t>full_name,salary</a:t>
            </a:r>
            <a:r>
              <a:rPr lang="en-IN" sz="2000" dirty="0">
                <a:solidFill>
                  <a:schemeClr val="bg1"/>
                </a:solidFill>
              </a:rPr>
              <a:t> from employee where salary=(select max(salary) from employee where </a:t>
            </a:r>
            <a:r>
              <a:rPr lang="en-IN" sz="2000" dirty="0" err="1" smtClean="0">
                <a:solidFill>
                  <a:schemeClr val="bg1"/>
                </a:solidFill>
              </a:rPr>
              <a:t>lname</a:t>
            </a:r>
            <a:r>
              <a:rPr lang="en-IN" sz="2000" dirty="0"/>
              <a:t> </a:t>
            </a:r>
            <a:r>
              <a:rPr lang="en-IN" sz="2000" dirty="0">
                <a:solidFill>
                  <a:schemeClr val="bg1"/>
                </a:solidFill>
              </a:rPr>
              <a:t>='</a:t>
            </a:r>
            <a:r>
              <a:rPr lang="en-IN" sz="2000" dirty="0" err="1">
                <a:solidFill>
                  <a:schemeClr val="bg1"/>
                </a:solidFill>
              </a:rPr>
              <a:t>Sciarra</a:t>
            </a:r>
            <a:r>
              <a:rPr lang="en-IN" sz="2000" dirty="0">
                <a:solidFill>
                  <a:schemeClr val="bg1"/>
                </a:solidFill>
              </a:rPr>
              <a:t>');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4876" y="2690336"/>
            <a:ext cx="44291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+----------------+--------+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full_name</a:t>
            </a:r>
            <a:r>
              <a:rPr lang="en-IN" sz="2000" dirty="0">
                <a:solidFill>
                  <a:schemeClr val="bg1"/>
                </a:solidFill>
              </a:rPr>
              <a:t>      | salary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+----------------+--------+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Ismael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Sciarra</a:t>
            </a:r>
            <a:r>
              <a:rPr lang="en-IN" sz="2000" dirty="0">
                <a:solidFill>
                  <a:schemeClr val="bg1"/>
                </a:solidFill>
              </a:rPr>
              <a:t> |   7700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+----------------+--------+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gs-blog-1200x62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bg1"/>
                </a:solidFill>
              </a:rPr>
              <a:t>Write a query to find the name (</a:t>
            </a:r>
            <a:r>
              <a:rPr lang="en-IN" sz="2400" b="1" dirty="0" err="1">
                <a:solidFill>
                  <a:schemeClr val="bg1"/>
                </a:solidFill>
              </a:rPr>
              <a:t>first_name</a:t>
            </a:r>
            <a:r>
              <a:rPr lang="en-IN" sz="2400" b="1" dirty="0">
                <a:solidFill>
                  <a:schemeClr val="bg1"/>
                </a:solidFill>
              </a:rPr>
              <a:t>, </a:t>
            </a:r>
            <a:r>
              <a:rPr lang="en-IN" sz="2400" b="1" dirty="0" err="1">
                <a:solidFill>
                  <a:schemeClr val="bg1"/>
                </a:solidFill>
              </a:rPr>
              <a:t>last_name</a:t>
            </a:r>
            <a:r>
              <a:rPr lang="en-IN" sz="2400" b="1" dirty="0">
                <a:solidFill>
                  <a:schemeClr val="bg1"/>
                </a:solidFill>
              </a:rPr>
              <a:t>) of the employees who are managers.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34" y="2786058"/>
            <a:ext cx="3357586" cy="3340105"/>
          </a:xfrm>
        </p:spPr>
        <p:txBody>
          <a:bodyPr/>
          <a:lstStyle/>
          <a:p>
            <a:pPr>
              <a:buNone/>
            </a:pPr>
            <a:r>
              <a:rPr lang="en-IN" sz="2000" dirty="0">
                <a:solidFill>
                  <a:schemeClr val="bg1"/>
                </a:solidFill>
              </a:rPr>
              <a:t>select </a:t>
            </a:r>
            <a:r>
              <a:rPr lang="en-IN" sz="2000" dirty="0" err="1">
                <a:solidFill>
                  <a:schemeClr val="bg1"/>
                </a:solidFill>
              </a:rPr>
              <a:t>fname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dirty="0" err="1">
                <a:solidFill>
                  <a:schemeClr val="bg1"/>
                </a:solidFill>
              </a:rPr>
              <a:t>lname</a:t>
            </a:r>
            <a:r>
              <a:rPr lang="en-IN" sz="2000" dirty="0">
                <a:solidFill>
                  <a:schemeClr val="bg1"/>
                </a:solidFill>
              </a:rPr>
              <a:t> FROM employee WHERE (</a:t>
            </a:r>
            <a:r>
              <a:rPr lang="en-IN" sz="2000" dirty="0" err="1">
                <a:solidFill>
                  <a:schemeClr val="bg1"/>
                </a:solidFill>
              </a:rPr>
              <a:t>emp_id</a:t>
            </a:r>
            <a:r>
              <a:rPr lang="en-IN" sz="2000" dirty="0">
                <a:solidFill>
                  <a:schemeClr val="bg1"/>
                </a:solidFill>
              </a:rPr>
              <a:t> IN (SELECT </a:t>
            </a:r>
            <a:r>
              <a:rPr lang="en-IN" sz="2000" dirty="0" err="1">
                <a:solidFill>
                  <a:schemeClr val="bg1"/>
                </a:solidFill>
              </a:rPr>
              <a:t>manager_id</a:t>
            </a:r>
            <a:r>
              <a:rPr lang="en-IN" sz="2000" dirty="0">
                <a:solidFill>
                  <a:schemeClr val="bg1"/>
                </a:solidFill>
              </a:rPr>
              <a:t> FROM employee));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0496" y="1997839"/>
            <a:ext cx="47149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+-----------+-----------+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fname</a:t>
            </a:r>
            <a:r>
              <a:rPr lang="en-IN" sz="2000" dirty="0">
                <a:solidFill>
                  <a:schemeClr val="bg1"/>
                </a:solidFill>
              </a:rPr>
              <a:t>     | </a:t>
            </a:r>
            <a:r>
              <a:rPr lang="en-IN" sz="2000" dirty="0" err="1">
                <a:solidFill>
                  <a:schemeClr val="bg1"/>
                </a:solidFill>
              </a:rPr>
              <a:t>lname</a:t>
            </a:r>
            <a:r>
              <a:rPr lang="en-IN" sz="2000" dirty="0">
                <a:solidFill>
                  <a:schemeClr val="bg1"/>
                </a:solidFill>
              </a:rPr>
              <a:t>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+-----------+-----------+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Steven    | King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Neena</a:t>
            </a:r>
            <a:r>
              <a:rPr lang="en-IN" sz="2000" dirty="0">
                <a:solidFill>
                  <a:schemeClr val="bg1"/>
                </a:solidFill>
              </a:rPr>
              <a:t>     | </a:t>
            </a:r>
            <a:r>
              <a:rPr lang="en-IN" sz="2000" dirty="0" err="1">
                <a:solidFill>
                  <a:schemeClr val="bg1"/>
                </a:solidFill>
              </a:rPr>
              <a:t>Kochhar</a:t>
            </a:r>
            <a:r>
              <a:rPr lang="en-IN" sz="2000" dirty="0">
                <a:solidFill>
                  <a:schemeClr val="bg1"/>
                </a:solidFill>
              </a:rPr>
              <a:t>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Lex</a:t>
            </a:r>
            <a:r>
              <a:rPr lang="en-IN" sz="2000" dirty="0">
                <a:solidFill>
                  <a:schemeClr val="bg1"/>
                </a:solidFill>
              </a:rPr>
              <a:t>       | De </a:t>
            </a:r>
            <a:r>
              <a:rPr lang="en-IN" sz="2000" dirty="0" err="1">
                <a:solidFill>
                  <a:schemeClr val="bg1"/>
                </a:solidFill>
              </a:rPr>
              <a:t>Haan</a:t>
            </a:r>
            <a:r>
              <a:rPr lang="en-IN" sz="2000" dirty="0">
                <a:solidFill>
                  <a:schemeClr val="bg1"/>
                </a:solidFill>
              </a:rPr>
              <a:t>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Alexander | </a:t>
            </a:r>
            <a:r>
              <a:rPr lang="en-IN" sz="2000" dirty="0" err="1">
                <a:solidFill>
                  <a:schemeClr val="bg1"/>
                </a:solidFill>
              </a:rPr>
              <a:t>Hunold</a:t>
            </a:r>
            <a:r>
              <a:rPr lang="en-IN" sz="2000" dirty="0">
                <a:solidFill>
                  <a:schemeClr val="bg1"/>
                </a:solidFill>
              </a:rPr>
              <a:t>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Nancy     | Greenberg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Den       | </a:t>
            </a:r>
            <a:r>
              <a:rPr lang="en-IN" sz="2000" dirty="0" err="1">
                <a:solidFill>
                  <a:schemeClr val="bg1"/>
                </a:solidFill>
              </a:rPr>
              <a:t>Raphely</a:t>
            </a:r>
            <a:r>
              <a:rPr lang="en-IN" sz="2000" dirty="0">
                <a:solidFill>
                  <a:schemeClr val="bg1"/>
                </a:solidFill>
              </a:rPr>
              <a:t>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+-----------+-----------+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gs-blog-1200x62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400" b="1" dirty="0">
                <a:solidFill>
                  <a:schemeClr val="bg1"/>
                </a:solidFill>
              </a:rPr>
              <a:t>Write a query to get the </a:t>
            </a:r>
            <a:r>
              <a:rPr lang="en-IN" sz="2400" b="1" dirty="0" err="1">
                <a:solidFill>
                  <a:schemeClr val="bg1"/>
                </a:solidFill>
              </a:rPr>
              <a:t>firstname</a:t>
            </a:r>
            <a:r>
              <a:rPr lang="en-IN" sz="2400" b="1" dirty="0">
                <a:solidFill>
                  <a:schemeClr val="bg1"/>
                </a:solidFill>
              </a:rPr>
              <a:t>, </a:t>
            </a:r>
            <a:r>
              <a:rPr lang="en-IN" sz="2400" b="1" dirty="0" err="1">
                <a:solidFill>
                  <a:schemeClr val="bg1"/>
                </a:solidFill>
              </a:rPr>
              <a:t>lastname</a:t>
            </a:r>
            <a:r>
              <a:rPr lang="en-IN" sz="2400" b="1" dirty="0">
                <a:solidFill>
                  <a:schemeClr val="bg1"/>
                </a:solidFill>
              </a:rPr>
              <a:t> who joined in the month of June.</a:t>
            </a:r>
            <a:r>
              <a:rPr lang="en-US" sz="2400" b="1" dirty="0">
                <a:solidFill>
                  <a:schemeClr val="bg1"/>
                </a:solidFill>
              </a:rPr>
              <a:t/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158" y="2643182"/>
            <a:ext cx="4038600" cy="3382955"/>
          </a:xfrm>
        </p:spPr>
        <p:txBody>
          <a:bodyPr/>
          <a:lstStyle/>
          <a:p>
            <a:pPr>
              <a:buNone/>
            </a:pPr>
            <a:r>
              <a:rPr lang="en-IN" sz="2000" dirty="0">
                <a:solidFill>
                  <a:schemeClr val="bg1"/>
                </a:solidFill>
              </a:rPr>
              <a:t>select </a:t>
            </a:r>
            <a:r>
              <a:rPr lang="en-IN" sz="2000" dirty="0" err="1">
                <a:solidFill>
                  <a:schemeClr val="bg1"/>
                </a:solidFill>
              </a:rPr>
              <a:t>fname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dirty="0" err="1">
                <a:solidFill>
                  <a:schemeClr val="bg1"/>
                </a:solidFill>
              </a:rPr>
              <a:t>lname</a:t>
            </a:r>
            <a:r>
              <a:rPr lang="en-IN" sz="2000" dirty="0">
                <a:solidFill>
                  <a:schemeClr val="bg1"/>
                </a:solidFill>
              </a:rPr>
              <a:t> FROM employee WHERE month(</a:t>
            </a:r>
            <a:r>
              <a:rPr lang="en-IN" sz="2000" dirty="0" err="1">
                <a:solidFill>
                  <a:schemeClr val="bg1"/>
                </a:solidFill>
              </a:rPr>
              <a:t>hire_date</a:t>
            </a:r>
            <a:r>
              <a:rPr lang="en-IN" sz="2000" dirty="0">
                <a:solidFill>
                  <a:schemeClr val="bg1"/>
                </a:solidFill>
              </a:rPr>
              <a:t>)=6;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57620" y="1142984"/>
            <a:ext cx="4786346" cy="5775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+-------------+-----------+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fname</a:t>
            </a:r>
            <a:r>
              <a:rPr lang="en-IN" sz="2000" dirty="0">
                <a:solidFill>
                  <a:schemeClr val="bg1"/>
                </a:solidFill>
              </a:rPr>
              <a:t>       | </a:t>
            </a:r>
            <a:r>
              <a:rPr lang="en-IN" sz="2000" dirty="0" err="1">
                <a:solidFill>
                  <a:schemeClr val="bg1"/>
                </a:solidFill>
              </a:rPr>
              <a:t>lname</a:t>
            </a:r>
            <a:r>
              <a:rPr lang="en-IN" sz="2000" dirty="0">
                <a:solidFill>
                  <a:schemeClr val="bg1"/>
                </a:solidFill>
              </a:rPr>
              <a:t>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+-------------+-----------+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Steven      | King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Neena</a:t>
            </a:r>
            <a:r>
              <a:rPr lang="en-IN" sz="2000" dirty="0">
                <a:solidFill>
                  <a:schemeClr val="bg1"/>
                </a:solidFill>
              </a:rPr>
              <a:t>       | </a:t>
            </a:r>
            <a:r>
              <a:rPr lang="en-IN" sz="2000" dirty="0" err="1">
                <a:solidFill>
                  <a:schemeClr val="bg1"/>
                </a:solidFill>
              </a:rPr>
              <a:t>Kochhar</a:t>
            </a:r>
            <a:r>
              <a:rPr lang="en-IN" sz="2000" dirty="0">
                <a:solidFill>
                  <a:schemeClr val="bg1"/>
                </a:solidFill>
              </a:rPr>
              <a:t>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Lex</a:t>
            </a:r>
            <a:r>
              <a:rPr lang="en-IN" sz="2000" dirty="0">
                <a:solidFill>
                  <a:schemeClr val="bg1"/>
                </a:solidFill>
              </a:rPr>
              <a:t>         | De </a:t>
            </a:r>
            <a:r>
              <a:rPr lang="en-IN" sz="2000" dirty="0" err="1">
                <a:solidFill>
                  <a:schemeClr val="bg1"/>
                </a:solidFill>
              </a:rPr>
              <a:t>Haan</a:t>
            </a:r>
            <a:r>
              <a:rPr lang="en-IN" sz="2000" dirty="0">
                <a:solidFill>
                  <a:schemeClr val="bg1"/>
                </a:solidFill>
              </a:rPr>
              <a:t>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Alexander   | </a:t>
            </a:r>
            <a:r>
              <a:rPr lang="en-IN" sz="2000" dirty="0" err="1">
                <a:solidFill>
                  <a:schemeClr val="bg1"/>
                </a:solidFill>
              </a:rPr>
              <a:t>Hunold</a:t>
            </a:r>
            <a:r>
              <a:rPr lang="en-IN" sz="2000" dirty="0">
                <a:solidFill>
                  <a:schemeClr val="bg1"/>
                </a:solidFill>
              </a:rPr>
              <a:t>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Bruce       | Ernst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David       | Austin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Valli</a:t>
            </a:r>
            <a:r>
              <a:rPr lang="en-IN" sz="2000" dirty="0">
                <a:solidFill>
                  <a:schemeClr val="bg1"/>
                </a:solidFill>
              </a:rPr>
              <a:t>       | </a:t>
            </a:r>
            <a:r>
              <a:rPr lang="en-IN" sz="2000" dirty="0" err="1">
                <a:solidFill>
                  <a:schemeClr val="bg1"/>
                </a:solidFill>
              </a:rPr>
              <a:t>Pataballa</a:t>
            </a:r>
            <a:r>
              <a:rPr lang="en-IN" sz="2000" dirty="0">
                <a:solidFill>
                  <a:schemeClr val="bg1"/>
                </a:solidFill>
              </a:rPr>
              <a:t>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Diana       | Lorentz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Nancy       | Greenberg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Daniel      | </a:t>
            </a:r>
            <a:r>
              <a:rPr lang="en-IN" sz="2000" dirty="0" err="1">
                <a:solidFill>
                  <a:schemeClr val="bg1"/>
                </a:solidFill>
              </a:rPr>
              <a:t>Faviet</a:t>
            </a:r>
            <a:r>
              <a:rPr lang="en-IN" sz="2000" dirty="0">
                <a:solidFill>
                  <a:schemeClr val="bg1"/>
                </a:solidFill>
              </a:rPr>
              <a:t>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John        | Chen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Ismael</a:t>
            </a:r>
            <a:r>
              <a:rPr lang="en-IN" sz="2000" dirty="0">
                <a:solidFill>
                  <a:schemeClr val="bg1"/>
                </a:solidFill>
              </a:rPr>
              <a:t>      | </a:t>
            </a:r>
            <a:r>
              <a:rPr lang="en-IN" sz="2000" dirty="0" err="1">
                <a:solidFill>
                  <a:schemeClr val="bg1"/>
                </a:solidFill>
              </a:rPr>
              <a:t>Sciarra</a:t>
            </a:r>
            <a:r>
              <a:rPr lang="en-IN" sz="2000" dirty="0">
                <a:solidFill>
                  <a:schemeClr val="bg1"/>
                </a:solidFill>
              </a:rPr>
              <a:t>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Joes Manuel | </a:t>
            </a:r>
            <a:r>
              <a:rPr lang="en-IN" sz="2000" dirty="0" err="1">
                <a:solidFill>
                  <a:schemeClr val="bg1"/>
                </a:solidFill>
              </a:rPr>
              <a:t>Urman</a:t>
            </a:r>
            <a:r>
              <a:rPr lang="en-IN" sz="2000" dirty="0">
                <a:solidFill>
                  <a:schemeClr val="bg1"/>
                </a:solidFill>
              </a:rPr>
              <a:t>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Luis        | Popp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+-------------+-----------+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gs-blog-1200x62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bg1"/>
                </a:solidFill>
              </a:rPr>
              <a:t>Question on self join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596" y="2643182"/>
            <a:ext cx="4038600" cy="33829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solidFill>
                  <a:schemeClr val="bg1"/>
                </a:solidFill>
              </a:rPr>
              <a:t>select e2.name as employee_name,e1.name as </a:t>
            </a:r>
            <a:r>
              <a:rPr lang="en-IN" sz="2000" dirty="0" err="1">
                <a:solidFill>
                  <a:schemeClr val="bg1"/>
                </a:solidFill>
              </a:rPr>
              <a:t>manager_name</a:t>
            </a:r>
            <a:r>
              <a:rPr lang="en-IN" sz="2000" dirty="0">
                <a:solidFill>
                  <a:schemeClr val="bg1"/>
                </a:solidFill>
              </a:rPr>
              <a:t> from </a:t>
            </a:r>
            <a:r>
              <a:rPr lang="en-IN" sz="2000" dirty="0" err="1">
                <a:solidFill>
                  <a:schemeClr val="bg1"/>
                </a:solidFill>
              </a:rPr>
              <a:t>emp</a:t>
            </a:r>
            <a:r>
              <a:rPr lang="en-IN" sz="2000" dirty="0">
                <a:solidFill>
                  <a:schemeClr val="bg1"/>
                </a:solidFill>
              </a:rPr>
              <a:t> e1 inner join </a:t>
            </a:r>
            <a:r>
              <a:rPr lang="en-IN" sz="2000" dirty="0" err="1">
                <a:solidFill>
                  <a:schemeClr val="bg1"/>
                </a:solidFill>
              </a:rPr>
              <a:t>emp</a:t>
            </a:r>
            <a:r>
              <a:rPr lang="en-IN" sz="2000" dirty="0">
                <a:solidFill>
                  <a:schemeClr val="bg1"/>
                </a:solidFill>
              </a:rPr>
              <a:t> e2 on(e1.id=e2.manager_id) and (e1.manager_id!=e2.manager_id);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2413338"/>
            <a:ext cx="42148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+---------------+--------------+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employee_name</a:t>
            </a:r>
            <a:r>
              <a:rPr lang="en-IN" sz="2000" dirty="0">
                <a:solidFill>
                  <a:schemeClr val="bg1"/>
                </a:solidFill>
              </a:rPr>
              <a:t> | </a:t>
            </a:r>
            <a:r>
              <a:rPr lang="en-IN" sz="2000" dirty="0" err="1">
                <a:solidFill>
                  <a:schemeClr val="bg1"/>
                </a:solidFill>
              </a:rPr>
              <a:t>manager_name</a:t>
            </a:r>
            <a:r>
              <a:rPr lang="en-IN" sz="2000" dirty="0">
                <a:solidFill>
                  <a:schemeClr val="bg1"/>
                </a:solidFill>
              </a:rPr>
              <a:t>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+---------------+--------------+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| </a:t>
            </a:r>
            <a:r>
              <a:rPr lang="en-IN" sz="2000" dirty="0">
                <a:solidFill>
                  <a:schemeClr val="bg1"/>
                </a:solidFill>
              </a:rPr>
              <a:t>Harry         | Mac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Mac           | </a:t>
            </a:r>
            <a:r>
              <a:rPr lang="en-IN" sz="2000" dirty="0" err="1">
                <a:solidFill>
                  <a:schemeClr val="bg1"/>
                </a:solidFill>
              </a:rPr>
              <a:t>Rox</a:t>
            </a:r>
            <a:r>
              <a:rPr lang="en-IN" sz="2000" dirty="0">
                <a:solidFill>
                  <a:schemeClr val="bg1"/>
                </a:solidFill>
              </a:rPr>
              <a:t>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Shree         | Mac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+---------------+--------------+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rgs-blog-1200x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SQL Case Study - 2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Movie Database Simplification</a:t>
            </a:r>
            <a:endParaRPr 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gs-blog-1200x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000" b="1" dirty="0">
                <a:solidFill>
                  <a:schemeClr val="bg1"/>
                </a:solidFill>
              </a:rPr>
              <a:t>Current Database Structure:</a:t>
            </a:r>
            <a:r>
              <a:rPr lang="en-US" sz="2000" b="1" dirty="0">
                <a:solidFill>
                  <a:schemeClr val="bg1"/>
                </a:solidFill>
              </a:rPr>
              <a:t/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IN" sz="2000" b="1" dirty="0">
                <a:solidFill>
                  <a:schemeClr val="bg1"/>
                </a:solidFill>
              </a:rPr>
              <a:t>Movies table: </a:t>
            </a:r>
            <a:r>
              <a:rPr lang="en-IN" sz="2000" b="1" dirty="0" err="1">
                <a:solidFill>
                  <a:schemeClr val="bg1"/>
                </a:solidFill>
              </a:rPr>
              <a:t>MovieID</a:t>
            </a:r>
            <a:r>
              <a:rPr lang="en-IN" sz="2000" b="1" dirty="0">
                <a:solidFill>
                  <a:schemeClr val="bg1"/>
                </a:solidFill>
              </a:rPr>
              <a:t>, Title, Genre, </a:t>
            </a:r>
            <a:r>
              <a:rPr lang="en-IN" sz="2000" b="1" dirty="0" err="1">
                <a:solidFill>
                  <a:schemeClr val="bg1"/>
                </a:solidFill>
              </a:rPr>
              <a:t>ReleaseDate</a:t>
            </a:r>
            <a:r>
              <a:rPr lang="en-IN" sz="2000" b="1" dirty="0">
                <a:solidFill>
                  <a:schemeClr val="bg1"/>
                </a:solidFill>
              </a:rPr>
              <a:t>, Stock</a:t>
            </a:r>
            <a:r>
              <a:rPr lang="en-US" sz="2000" b="1" dirty="0">
                <a:solidFill>
                  <a:schemeClr val="bg1"/>
                </a:solidFill>
              </a:rPr>
              <a:t/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IN" sz="2000" b="1" dirty="0">
                <a:solidFill>
                  <a:schemeClr val="bg1"/>
                </a:solidFill>
              </a:rPr>
              <a:t>Customers table: </a:t>
            </a:r>
            <a:r>
              <a:rPr lang="en-IN" sz="2000" b="1" dirty="0" err="1">
                <a:solidFill>
                  <a:schemeClr val="bg1"/>
                </a:solidFill>
              </a:rPr>
              <a:t>CustomerID</a:t>
            </a:r>
            <a:r>
              <a:rPr lang="en-IN" sz="2000" b="1" dirty="0">
                <a:solidFill>
                  <a:schemeClr val="bg1"/>
                </a:solidFill>
              </a:rPr>
              <a:t>, </a:t>
            </a:r>
            <a:r>
              <a:rPr lang="en-IN" sz="2000" b="1" dirty="0" err="1">
                <a:solidFill>
                  <a:schemeClr val="bg1"/>
                </a:solidFill>
              </a:rPr>
              <a:t>FirstName</a:t>
            </a:r>
            <a:r>
              <a:rPr lang="en-IN" sz="2000" b="1" dirty="0">
                <a:solidFill>
                  <a:schemeClr val="bg1"/>
                </a:solidFill>
              </a:rPr>
              <a:t>, </a:t>
            </a:r>
            <a:r>
              <a:rPr lang="en-IN" sz="2000" b="1" dirty="0" err="1">
                <a:solidFill>
                  <a:schemeClr val="bg1"/>
                </a:solidFill>
              </a:rPr>
              <a:t>LastName</a:t>
            </a:r>
            <a:r>
              <a:rPr lang="en-IN" sz="2000" b="1" dirty="0">
                <a:solidFill>
                  <a:schemeClr val="bg1"/>
                </a:solidFill>
              </a:rPr>
              <a:t>, Email, Phone</a:t>
            </a:r>
            <a:r>
              <a:rPr lang="en-US" sz="2000" b="1" dirty="0">
                <a:solidFill>
                  <a:schemeClr val="bg1"/>
                </a:solidFill>
              </a:rPr>
              <a:t/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IN" sz="2000" b="1" dirty="0">
                <a:solidFill>
                  <a:schemeClr val="bg1"/>
                </a:solidFill>
              </a:rPr>
              <a:t>Rentals table: </a:t>
            </a:r>
            <a:r>
              <a:rPr lang="en-IN" sz="2000" b="1" dirty="0" err="1">
                <a:solidFill>
                  <a:schemeClr val="bg1"/>
                </a:solidFill>
              </a:rPr>
              <a:t>RentalID</a:t>
            </a:r>
            <a:r>
              <a:rPr lang="en-IN" sz="2000" b="1" dirty="0">
                <a:solidFill>
                  <a:schemeClr val="bg1"/>
                </a:solidFill>
              </a:rPr>
              <a:t>, </a:t>
            </a:r>
            <a:r>
              <a:rPr lang="en-IN" sz="2000" b="1" dirty="0" err="1">
                <a:solidFill>
                  <a:schemeClr val="bg1"/>
                </a:solidFill>
              </a:rPr>
              <a:t>CustomerID</a:t>
            </a:r>
            <a:r>
              <a:rPr lang="en-IN" sz="2000" b="1" dirty="0">
                <a:solidFill>
                  <a:schemeClr val="bg1"/>
                </a:solidFill>
              </a:rPr>
              <a:t>, </a:t>
            </a:r>
            <a:r>
              <a:rPr lang="en-IN" sz="2000" b="1" dirty="0" err="1">
                <a:solidFill>
                  <a:schemeClr val="bg1"/>
                </a:solidFill>
              </a:rPr>
              <a:t>MovieID</a:t>
            </a:r>
            <a:r>
              <a:rPr lang="en-IN" sz="2000" b="1" dirty="0">
                <a:solidFill>
                  <a:schemeClr val="bg1"/>
                </a:solidFill>
              </a:rPr>
              <a:t>, </a:t>
            </a:r>
            <a:r>
              <a:rPr lang="en-IN" sz="2000" b="1" dirty="0" err="1">
                <a:solidFill>
                  <a:schemeClr val="bg1"/>
                </a:solidFill>
              </a:rPr>
              <a:t>RentalDate</a:t>
            </a:r>
            <a:r>
              <a:rPr lang="en-IN" sz="2000" b="1" dirty="0">
                <a:solidFill>
                  <a:schemeClr val="bg1"/>
                </a:solidFill>
              </a:rPr>
              <a:t>, </a:t>
            </a:r>
            <a:r>
              <a:rPr lang="en-IN" sz="2000" b="1" dirty="0" err="1" smtClean="0">
                <a:solidFill>
                  <a:schemeClr val="bg1"/>
                </a:solidFill>
              </a:rPr>
              <a:t>ReturnDate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2643182"/>
            <a:ext cx="2857520" cy="29829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100" dirty="0">
                <a:solidFill>
                  <a:schemeClr val="bg1"/>
                </a:solidFill>
              </a:rPr>
              <a:t>create table movies(</a:t>
            </a:r>
            <a:r>
              <a:rPr lang="en-IN" sz="2100" dirty="0" err="1">
                <a:solidFill>
                  <a:schemeClr val="bg1"/>
                </a:solidFill>
              </a:rPr>
              <a:t>movie_id</a:t>
            </a:r>
            <a:r>
              <a:rPr lang="en-IN" sz="2100" dirty="0">
                <a:solidFill>
                  <a:schemeClr val="bg1"/>
                </a:solidFill>
              </a:rPr>
              <a:t> </a:t>
            </a:r>
            <a:r>
              <a:rPr lang="en-IN" sz="2100" dirty="0" err="1">
                <a:solidFill>
                  <a:schemeClr val="bg1"/>
                </a:solidFill>
              </a:rPr>
              <a:t>int</a:t>
            </a:r>
            <a:r>
              <a:rPr lang="en-IN" sz="2100" dirty="0">
                <a:solidFill>
                  <a:schemeClr val="bg1"/>
                </a:solidFill>
              </a:rPr>
              <a:t> primary key </a:t>
            </a:r>
            <a:r>
              <a:rPr lang="en-IN" sz="2100" dirty="0" err="1">
                <a:solidFill>
                  <a:schemeClr val="bg1"/>
                </a:solidFill>
              </a:rPr>
              <a:t>auto_increment,title</a:t>
            </a:r>
            <a:r>
              <a:rPr lang="en-IN" sz="2100" dirty="0">
                <a:solidFill>
                  <a:schemeClr val="bg1"/>
                </a:solidFill>
              </a:rPr>
              <a:t> </a:t>
            </a:r>
            <a:r>
              <a:rPr lang="en-IN" sz="2100" dirty="0" err="1">
                <a:solidFill>
                  <a:schemeClr val="bg1"/>
                </a:solidFill>
              </a:rPr>
              <a:t>varchar</a:t>
            </a:r>
            <a:r>
              <a:rPr lang="en-IN" sz="2100" dirty="0">
                <a:solidFill>
                  <a:schemeClr val="bg1"/>
                </a:solidFill>
              </a:rPr>
              <a:t>(50),genre </a:t>
            </a:r>
            <a:r>
              <a:rPr lang="en-IN" sz="2100" dirty="0" err="1">
                <a:solidFill>
                  <a:schemeClr val="bg1"/>
                </a:solidFill>
              </a:rPr>
              <a:t>varchar</a:t>
            </a:r>
            <a:r>
              <a:rPr lang="en-IN" sz="2100" dirty="0">
                <a:solidFill>
                  <a:schemeClr val="bg1"/>
                </a:solidFill>
              </a:rPr>
              <a:t>(50),</a:t>
            </a:r>
            <a:r>
              <a:rPr lang="en-IN" sz="2100" dirty="0" err="1">
                <a:solidFill>
                  <a:schemeClr val="bg1"/>
                </a:solidFill>
              </a:rPr>
              <a:t>release_datedate,stock</a:t>
            </a:r>
            <a:r>
              <a:rPr lang="en-IN" sz="2100" dirty="0">
                <a:solidFill>
                  <a:schemeClr val="bg1"/>
                </a:solidFill>
              </a:rPr>
              <a:t> </a:t>
            </a:r>
            <a:r>
              <a:rPr lang="en-IN" sz="2100" dirty="0" err="1">
                <a:solidFill>
                  <a:schemeClr val="bg1"/>
                </a:solidFill>
              </a:rPr>
              <a:t>varchar</a:t>
            </a:r>
            <a:r>
              <a:rPr lang="en-IN" sz="2100" dirty="0">
                <a:solidFill>
                  <a:schemeClr val="bg1"/>
                </a:solidFill>
              </a:rPr>
              <a:t>(50</a:t>
            </a:r>
            <a:r>
              <a:rPr lang="en-IN" sz="2100" dirty="0" smtClean="0">
                <a:solidFill>
                  <a:schemeClr val="bg1"/>
                </a:solidFill>
              </a:rPr>
              <a:t>));</a:t>
            </a:r>
            <a:endParaRPr lang="en-US" sz="21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6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214678" y="2714620"/>
            <a:ext cx="3214710" cy="298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7554" y="2500306"/>
            <a:ext cx="55721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+--------------+-------------+------+-----+---------+----------------+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Field        | Type        | Null | Key | Default | Extra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+--------------+-------------+------+-----+---------+----------------+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</a:t>
            </a:r>
            <a:r>
              <a:rPr lang="en-IN" sz="1600" dirty="0" err="1">
                <a:solidFill>
                  <a:schemeClr val="bg1"/>
                </a:solidFill>
              </a:rPr>
              <a:t>movie_id</a:t>
            </a:r>
            <a:r>
              <a:rPr lang="en-IN" sz="1600" dirty="0">
                <a:solidFill>
                  <a:schemeClr val="bg1"/>
                </a:solidFill>
              </a:rPr>
              <a:t>     | </a:t>
            </a:r>
            <a:r>
              <a:rPr lang="en-IN" sz="1600" dirty="0" err="1">
                <a:solidFill>
                  <a:schemeClr val="bg1"/>
                </a:solidFill>
              </a:rPr>
              <a:t>int</a:t>
            </a:r>
            <a:r>
              <a:rPr lang="en-IN" sz="1600" dirty="0">
                <a:solidFill>
                  <a:schemeClr val="bg1"/>
                </a:solidFill>
              </a:rPr>
              <a:t>(11)     | NO   | PRI | NULL    | </a:t>
            </a:r>
            <a:r>
              <a:rPr lang="en-IN" sz="1600" dirty="0" err="1">
                <a:solidFill>
                  <a:schemeClr val="bg1"/>
                </a:solidFill>
              </a:rPr>
              <a:t>auto_increment</a:t>
            </a:r>
            <a:r>
              <a:rPr lang="en-IN" sz="1600" dirty="0">
                <a:solidFill>
                  <a:schemeClr val="bg1"/>
                </a:solidFill>
              </a:rPr>
              <a:t>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title        | </a:t>
            </a:r>
            <a:r>
              <a:rPr lang="en-IN" sz="1600" dirty="0" err="1">
                <a:solidFill>
                  <a:schemeClr val="bg1"/>
                </a:solidFill>
              </a:rPr>
              <a:t>varchar</a:t>
            </a:r>
            <a:r>
              <a:rPr lang="en-IN" sz="1600" dirty="0">
                <a:solidFill>
                  <a:schemeClr val="bg1"/>
                </a:solidFill>
              </a:rPr>
              <a:t>(50)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genre        | </a:t>
            </a:r>
            <a:r>
              <a:rPr lang="en-IN" sz="1600" dirty="0" err="1">
                <a:solidFill>
                  <a:schemeClr val="bg1"/>
                </a:solidFill>
              </a:rPr>
              <a:t>varchar</a:t>
            </a:r>
            <a:r>
              <a:rPr lang="en-IN" sz="1600" dirty="0">
                <a:solidFill>
                  <a:schemeClr val="bg1"/>
                </a:solidFill>
              </a:rPr>
              <a:t>(50)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</a:t>
            </a:r>
            <a:r>
              <a:rPr lang="en-IN" sz="1600" dirty="0" err="1">
                <a:solidFill>
                  <a:schemeClr val="bg1"/>
                </a:solidFill>
              </a:rPr>
              <a:t>release_date</a:t>
            </a:r>
            <a:r>
              <a:rPr lang="en-IN" sz="1600" dirty="0">
                <a:solidFill>
                  <a:schemeClr val="bg1"/>
                </a:solidFill>
              </a:rPr>
              <a:t> | date       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stock        | </a:t>
            </a:r>
            <a:r>
              <a:rPr lang="en-IN" sz="1600" dirty="0" err="1">
                <a:solidFill>
                  <a:schemeClr val="bg1"/>
                </a:solidFill>
              </a:rPr>
              <a:t>varchar</a:t>
            </a:r>
            <a:r>
              <a:rPr lang="en-IN" sz="1600" dirty="0">
                <a:solidFill>
                  <a:schemeClr val="bg1"/>
                </a:solidFill>
              </a:rPr>
              <a:t>(50)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+--------------+-------------+------+-----+---------+----------------+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gs-blog-1200x6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1" y="642918"/>
            <a:ext cx="2828916" cy="2428892"/>
          </a:xfrm>
        </p:spPr>
        <p:txBody>
          <a:bodyPr>
            <a:noAutofit/>
          </a:bodyPr>
          <a:lstStyle/>
          <a:p>
            <a:r>
              <a:rPr lang="en-IN" b="0" dirty="0">
                <a:solidFill>
                  <a:schemeClr val="bg1"/>
                </a:solidFill>
              </a:rPr>
              <a:t>create table customers(</a:t>
            </a:r>
            <a:r>
              <a:rPr lang="en-IN" b="0" dirty="0" err="1">
                <a:solidFill>
                  <a:schemeClr val="bg1"/>
                </a:solidFill>
              </a:rPr>
              <a:t>customer_id</a:t>
            </a:r>
            <a:r>
              <a:rPr lang="en-IN" b="0" dirty="0">
                <a:solidFill>
                  <a:schemeClr val="bg1"/>
                </a:solidFill>
              </a:rPr>
              <a:t> </a:t>
            </a:r>
            <a:r>
              <a:rPr lang="en-IN" b="0" dirty="0" err="1">
                <a:solidFill>
                  <a:schemeClr val="bg1"/>
                </a:solidFill>
              </a:rPr>
              <a:t>int</a:t>
            </a:r>
            <a:r>
              <a:rPr lang="en-IN" b="0" dirty="0">
                <a:solidFill>
                  <a:schemeClr val="bg1"/>
                </a:solidFill>
              </a:rPr>
              <a:t> primary key </a:t>
            </a:r>
            <a:r>
              <a:rPr lang="en-IN" b="0" dirty="0" err="1">
                <a:solidFill>
                  <a:schemeClr val="bg1"/>
                </a:solidFill>
              </a:rPr>
              <a:t>auto_increment,first_name</a:t>
            </a:r>
            <a:r>
              <a:rPr lang="en-IN" b="0" dirty="0">
                <a:solidFill>
                  <a:schemeClr val="bg1"/>
                </a:solidFill>
              </a:rPr>
              <a:t> </a:t>
            </a:r>
            <a:r>
              <a:rPr lang="en-IN" b="0" dirty="0" err="1">
                <a:solidFill>
                  <a:schemeClr val="bg1"/>
                </a:solidFill>
              </a:rPr>
              <a:t>varchar</a:t>
            </a:r>
            <a:r>
              <a:rPr lang="en-IN" b="0" dirty="0">
                <a:solidFill>
                  <a:schemeClr val="bg1"/>
                </a:solidFill>
              </a:rPr>
              <a:t>(50),</a:t>
            </a:r>
            <a:r>
              <a:rPr lang="en-IN" b="0" dirty="0" err="1">
                <a:solidFill>
                  <a:schemeClr val="bg1"/>
                </a:solidFill>
              </a:rPr>
              <a:t>last_name</a:t>
            </a:r>
            <a:r>
              <a:rPr lang="en-IN" b="0" dirty="0">
                <a:solidFill>
                  <a:schemeClr val="bg1"/>
                </a:solidFill>
              </a:rPr>
              <a:t> </a:t>
            </a:r>
            <a:r>
              <a:rPr lang="en-IN" b="0" dirty="0" err="1">
                <a:solidFill>
                  <a:schemeClr val="bg1"/>
                </a:solidFill>
              </a:rPr>
              <a:t>varchar</a:t>
            </a:r>
            <a:r>
              <a:rPr lang="en-IN" b="0" dirty="0">
                <a:solidFill>
                  <a:schemeClr val="bg1"/>
                </a:solidFill>
              </a:rPr>
              <a:t>(50),email </a:t>
            </a:r>
            <a:r>
              <a:rPr lang="en-IN" b="0" dirty="0" err="1">
                <a:solidFill>
                  <a:schemeClr val="bg1"/>
                </a:solidFill>
              </a:rPr>
              <a:t>varcha</a:t>
            </a:r>
            <a:r>
              <a:rPr lang="en-US" b="0" dirty="0">
                <a:solidFill>
                  <a:schemeClr val="bg1"/>
                </a:solidFill>
              </a:rPr>
              <a:t/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IN" b="0" dirty="0">
                <a:solidFill>
                  <a:schemeClr val="bg1"/>
                </a:solidFill>
              </a:rPr>
              <a:t>r(50),phone </a:t>
            </a:r>
            <a:r>
              <a:rPr lang="en-IN" b="0" dirty="0" err="1">
                <a:solidFill>
                  <a:schemeClr val="bg1"/>
                </a:solidFill>
              </a:rPr>
              <a:t>bigint</a:t>
            </a:r>
            <a:r>
              <a:rPr lang="en-IN" b="0" dirty="0">
                <a:solidFill>
                  <a:schemeClr val="bg1"/>
                </a:solidFill>
              </a:rPr>
              <a:t>);</a:t>
            </a:r>
            <a:r>
              <a:rPr lang="en-US" sz="1800" b="0" dirty="0">
                <a:solidFill>
                  <a:schemeClr val="bg1"/>
                </a:solidFill>
              </a:rPr>
              <a:t/>
            </a:r>
            <a:br>
              <a:rPr lang="en-US" sz="1800" b="0" dirty="0">
                <a:solidFill>
                  <a:schemeClr val="bg1"/>
                </a:solidFill>
              </a:rPr>
            </a:b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3500438"/>
            <a:ext cx="3008313" cy="2625725"/>
          </a:xfrm>
        </p:spPr>
        <p:txBody>
          <a:bodyPr/>
          <a:lstStyle/>
          <a:p>
            <a:r>
              <a:rPr lang="en-IN" sz="2000" dirty="0">
                <a:solidFill>
                  <a:schemeClr val="bg1"/>
                </a:solidFill>
              </a:rPr>
              <a:t>create table rentals(</a:t>
            </a:r>
            <a:r>
              <a:rPr lang="en-IN" sz="2000" dirty="0" err="1">
                <a:solidFill>
                  <a:schemeClr val="bg1"/>
                </a:solidFill>
              </a:rPr>
              <a:t>rental_id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primary key auto_increment,customer_idint,movie_idint,rental_datedate,return_date date);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14678" y="357167"/>
            <a:ext cx="55721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+-------------+-------------+------+-----+---------+----------------+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Field       | Type        | Null | Key | Default | Extra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+-------------+-------------+------+-----+---------+----------------+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</a:t>
            </a:r>
            <a:r>
              <a:rPr lang="en-IN" sz="1600" dirty="0" err="1">
                <a:solidFill>
                  <a:schemeClr val="bg1"/>
                </a:solidFill>
              </a:rPr>
              <a:t>customer_id</a:t>
            </a:r>
            <a:r>
              <a:rPr lang="en-IN" sz="1600" dirty="0">
                <a:solidFill>
                  <a:schemeClr val="bg1"/>
                </a:solidFill>
              </a:rPr>
              <a:t> | </a:t>
            </a:r>
            <a:r>
              <a:rPr lang="en-IN" sz="1600" dirty="0" err="1">
                <a:solidFill>
                  <a:schemeClr val="bg1"/>
                </a:solidFill>
              </a:rPr>
              <a:t>int</a:t>
            </a:r>
            <a:r>
              <a:rPr lang="en-IN" sz="1600" dirty="0">
                <a:solidFill>
                  <a:schemeClr val="bg1"/>
                </a:solidFill>
              </a:rPr>
              <a:t>(11)     | NO   | PRI | NULL    </a:t>
            </a:r>
            <a:r>
              <a:rPr lang="en-IN" sz="1600" dirty="0" smtClean="0">
                <a:solidFill>
                  <a:schemeClr val="bg1"/>
                </a:solidFill>
              </a:rPr>
              <a:t>|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auto_increment</a:t>
            </a:r>
            <a:r>
              <a:rPr lang="en-IN" sz="1600" dirty="0">
                <a:solidFill>
                  <a:schemeClr val="bg1"/>
                </a:solidFill>
              </a:rPr>
              <a:t>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</a:t>
            </a:r>
            <a:r>
              <a:rPr lang="en-IN" sz="1600" dirty="0" err="1">
                <a:solidFill>
                  <a:schemeClr val="bg1"/>
                </a:solidFill>
              </a:rPr>
              <a:t>first_name</a:t>
            </a:r>
            <a:r>
              <a:rPr lang="en-IN" sz="1600" dirty="0">
                <a:solidFill>
                  <a:schemeClr val="bg1"/>
                </a:solidFill>
              </a:rPr>
              <a:t>  | </a:t>
            </a:r>
            <a:r>
              <a:rPr lang="en-IN" sz="1600" dirty="0" err="1">
                <a:solidFill>
                  <a:schemeClr val="bg1"/>
                </a:solidFill>
              </a:rPr>
              <a:t>varchar</a:t>
            </a:r>
            <a:r>
              <a:rPr lang="en-IN" sz="1600" dirty="0">
                <a:solidFill>
                  <a:schemeClr val="bg1"/>
                </a:solidFill>
              </a:rPr>
              <a:t>(50)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</a:t>
            </a:r>
            <a:r>
              <a:rPr lang="en-IN" sz="1600" dirty="0" err="1">
                <a:solidFill>
                  <a:schemeClr val="bg1"/>
                </a:solidFill>
              </a:rPr>
              <a:t>last_name</a:t>
            </a:r>
            <a:r>
              <a:rPr lang="en-IN" sz="1600" dirty="0">
                <a:solidFill>
                  <a:schemeClr val="bg1"/>
                </a:solidFill>
              </a:rPr>
              <a:t>   | </a:t>
            </a:r>
            <a:r>
              <a:rPr lang="en-IN" sz="1600" dirty="0" err="1">
                <a:solidFill>
                  <a:schemeClr val="bg1"/>
                </a:solidFill>
              </a:rPr>
              <a:t>varchar</a:t>
            </a:r>
            <a:r>
              <a:rPr lang="en-IN" sz="1600" dirty="0">
                <a:solidFill>
                  <a:schemeClr val="bg1"/>
                </a:solidFill>
              </a:rPr>
              <a:t>(50)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email       | </a:t>
            </a:r>
            <a:r>
              <a:rPr lang="en-IN" sz="1600" dirty="0" err="1">
                <a:solidFill>
                  <a:schemeClr val="bg1"/>
                </a:solidFill>
              </a:rPr>
              <a:t>varchar</a:t>
            </a:r>
            <a:r>
              <a:rPr lang="en-IN" sz="1600" dirty="0">
                <a:solidFill>
                  <a:schemeClr val="bg1"/>
                </a:solidFill>
              </a:rPr>
              <a:t>(50)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phone       | </a:t>
            </a:r>
            <a:r>
              <a:rPr lang="en-IN" sz="1600" dirty="0" err="1">
                <a:solidFill>
                  <a:schemeClr val="bg1"/>
                </a:solidFill>
              </a:rPr>
              <a:t>bigint</a:t>
            </a:r>
            <a:r>
              <a:rPr lang="en-IN" sz="1600" dirty="0">
                <a:solidFill>
                  <a:schemeClr val="bg1"/>
                </a:solidFill>
              </a:rPr>
              <a:t>(20) 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+-------------+-------------+------+-----+---------+----------------+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7554" y="3286124"/>
            <a:ext cx="51435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+-------------+---------+------+-----+---------+----------------+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Field       | Type    | Null | Key | Default | Extra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+-------------+---------+------+-----+---------+----------------+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</a:t>
            </a:r>
            <a:r>
              <a:rPr lang="en-IN" sz="1600" dirty="0" err="1">
                <a:solidFill>
                  <a:schemeClr val="bg1"/>
                </a:solidFill>
              </a:rPr>
              <a:t>rental_id</a:t>
            </a:r>
            <a:r>
              <a:rPr lang="en-IN" sz="1600" dirty="0">
                <a:solidFill>
                  <a:schemeClr val="bg1"/>
                </a:solidFill>
              </a:rPr>
              <a:t>   | </a:t>
            </a:r>
            <a:r>
              <a:rPr lang="en-IN" sz="1600" dirty="0" err="1">
                <a:solidFill>
                  <a:schemeClr val="bg1"/>
                </a:solidFill>
              </a:rPr>
              <a:t>int</a:t>
            </a:r>
            <a:r>
              <a:rPr lang="en-IN" sz="1600" dirty="0">
                <a:solidFill>
                  <a:schemeClr val="bg1"/>
                </a:solidFill>
              </a:rPr>
              <a:t>(11) | NO   | PRI | NULL    | </a:t>
            </a:r>
            <a:r>
              <a:rPr lang="en-IN" sz="1600" dirty="0" err="1">
                <a:solidFill>
                  <a:schemeClr val="bg1"/>
                </a:solidFill>
              </a:rPr>
              <a:t>auto_increment</a:t>
            </a:r>
            <a:r>
              <a:rPr lang="en-IN" sz="1600" dirty="0">
                <a:solidFill>
                  <a:schemeClr val="bg1"/>
                </a:solidFill>
              </a:rPr>
              <a:t>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</a:t>
            </a:r>
            <a:r>
              <a:rPr lang="en-IN" sz="1600" dirty="0" err="1">
                <a:solidFill>
                  <a:schemeClr val="bg1"/>
                </a:solidFill>
              </a:rPr>
              <a:t>customer_id</a:t>
            </a:r>
            <a:r>
              <a:rPr lang="en-IN" sz="1600" dirty="0">
                <a:solidFill>
                  <a:schemeClr val="bg1"/>
                </a:solidFill>
              </a:rPr>
              <a:t> | </a:t>
            </a:r>
            <a:r>
              <a:rPr lang="en-IN" sz="1600" dirty="0" err="1">
                <a:solidFill>
                  <a:schemeClr val="bg1"/>
                </a:solidFill>
              </a:rPr>
              <a:t>int</a:t>
            </a:r>
            <a:r>
              <a:rPr lang="en-IN" sz="1600" dirty="0">
                <a:solidFill>
                  <a:schemeClr val="bg1"/>
                </a:solidFill>
              </a:rPr>
              <a:t>(11)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</a:t>
            </a:r>
            <a:r>
              <a:rPr lang="en-IN" sz="1600" dirty="0" err="1">
                <a:solidFill>
                  <a:schemeClr val="bg1"/>
                </a:solidFill>
              </a:rPr>
              <a:t>movie_id</a:t>
            </a:r>
            <a:r>
              <a:rPr lang="en-IN" sz="1600" dirty="0">
                <a:solidFill>
                  <a:schemeClr val="bg1"/>
                </a:solidFill>
              </a:rPr>
              <a:t>    | </a:t>
            </a:r>
            <a:r>
              <a:rPr lang="en-IN" sz="1600" dirty="0" err="1">
                <a:solidFill>
                  <a:schemeClr val="bg1"/>
                </a:solidFill>
              </a:rPr>
              <a:t>int</a:t>
            </a:r>
            <a:r>
              <a:rPr lang="en-IN" sz="1600" dirty="0">
                <a:solidFill>
                  <a:schemeClr val="bg1"/>
                </a:solidFill>
              </a:rPr>
              <a:t>(11)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</a:t>
            </a:r>
            <a:r>
              <a:rPr lang="en-IN" sz="1600" dirty="0" err="1">
                <a:solidFill>
                  <a:schemeClr val="bg1"/>
                </a:solidFill>
              </a:rPr>
              <a:t>rental_date</a:t>
            </a:r>
            <a:r>
              <a:rPr lang="en-IN" sz="1600" dirty="0">
                <a:solidFill>
                  <a:schemeClr val="bg1"/>
                </a:solidFill>
              </a:rPr>
              <a:t> | date   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</a:t>
            </a:r>
            <a:r>
              <a:rPr lang="en-IN" sz="1600" dirty="0" err="1">
                <a:solidFill>
                  <a:schemeClr val="bg1"/>
                </a:solidFill>
              </a:rPr>
              <a:t>return_date</a:t>
            </a:r>
            <a:r>
              <a:rPr lang="en-IN" sz="1600" dirty="0">
                <a:solidFill>
                  <a:schemeClr val="bg1"/>
                </a:solidFill>
              </a:rPr>
              <a:t> | date   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+-------------+---------+------+-----+---------+----------------+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gs-blog-1200x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1480"/>
            <a:ext cx="2971792" cy="1928826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chemeClr val="bg1"/>
                </a:solidFill>
              </a:rPr>
              <a:t>alter table movies add </a:t>
            </a:r>
            <a:r>
              <a:rPr lang="en-IN" sz="2400" dirty="0" err="1" smtClean="0">
                <a:solidFill>
                  <a:schemeClr val="bg1"/>
                </a:solidFill>
              </a:rPr>
              <a:t>available_stock</a:t>
            </a:r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dirty="0" err="1" smtClean="0">
                <a:solidFill>
                  <a:schemeClr val="bg1"/>
                </a:solidFill>
              </a:rPr>
              <a:t>varchar</a:t>
            </a:r>
            <a:r>
              <a:rPr lang="en-IN" sz="2400" dirty="0" smtClean="0">
                <a:solidFill>
                  <a:schemeClr val="bg1"/>
                </a:solidFill>
              </a:rPr>
              <a:t>(50);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43306" y="428605"/>
            <a:ext cx="5143536" cy="285752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3400" dirty="0">
                <a:solidFill>
                  <a:schemeClr val="bg1"/>
                </a:solidFill>
              </a:rPr>
              <a:t>+-----------------+-------------+------+-----+---------+----------------+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3400" dirty="0">
                <a:solidFill>
                  <a:schemeClr val="bg1"/>
                </a:solidFill>
              </a:rPr>
              <a:t>| Field           | Type        | Null | Key | Default | Extra          |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3400" dirty="0" smtClean="0">
                <a:solidFill>
                  <a:schemeClr val="bg1"/>
                </a:solidFill>
              </a:rPr>
              <a:t>+-----------------+-------------+------+-----+---------+----------------+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3400" dirty="0">
                <a:solidFill>
                  <a:schemeClr val="bg1"/>
                </a:solidFill>
              </a:rPr>
              <a:t>| </a:t>
            </a:r>
            <a:r>
              <a:rPr lang="en-IN" sz="3400" dirty="0" err="1">
                <a:solidFill>
                  <a:schemeClr val="bg1"/>
                </a:solidFill>
              </a:rPr>
              <a:t>movie_id</a:t>
            </a:r>
            <a:r>
              <a:rPr lang="en-IN" sz="3400" dirty="0">
                <a:solidFill>
                  <a:schemeClr val="bg1"/>
                </a:solidFill>
              </a:rPr>
              <a:t>        | </a:t>
            </a:r>
            <a:r>
              <a:rPr lang="en-IN" sz="3400" dirty="0" err="1">
                <a:solidFill>
                  <a:schemeClr val="bg1"/>
                </a:solidFill>
              </a:rPr>
              <a:t>int</a:t>
            </a:r>
            <a:r>
              <a:rPr lang="en-IN" sz="3400" dirty="0">
                <a:solidFill>
                  <a:schemeClr val="bg1"/>
                </a:solidFill>
              </a:rPr>
              <a:t>(11)     | NO   | PRI | NULL    | </a:t>
            </a:r>
            <a:r>
              <a:rPr lang="en-IN" sz="3400" dirty="0" err="1">
                <a:solidFill>
                  <a:schemeClr val="bg1"/>
                </a:solidFill>
              </a:rPr>
              <a:t>auto_increment</a:t>
            </a:r>
            <a:r>
              <a:rPr lang="en-IN" sz="3400" dirty="0">
                <a:solidFill>
                  <a:schemeClr val="bg1"/>
                </a:solidFill>
              </a:rPr>
              <a:t> |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3400" dirty="0">
                <a:solidFill>
                  <a:schemeClr val="bg1"/>
                </a:solidFill>
              </a:rPr>
              <a:t>| title           | </a:t>
            </a:r>
            <a:r>
              <a:rPr lang="en-IN" sz="3400" dirty="0" err="1">
                <a:solidFill>
                  <a:schemeClr val="bg1"/>
                </a:solidFill>
              </a:rPr>
              <a:t>varchar</a:t>
            </a:r>
            <a:r>
              <a:rPr lang="en-IN" sz="3400" dirty="0">
                <a:solidFill>
                  <a:schemeClr val="bg1"/>
                </a:solidFill>
              </a:rPr>
              <a:t>(50) | YES  |     | NULL    |                |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3400" dirty="0">
                <a:solidFill>
                  <a:schemeClr val="bg1"/>
                </a:solidFill>
              </a:rPr>
              <a:t>| genre           | </a:t>
            </a:r>
            <a:r>
              <a:rPr lang="en-IN" sz="3400" dirty="0" err="1">
                <a:solidFill>
                  <a:schemeClr val="bg1"/>
                </a:solidFill>
              </a:rPr>
              <a:t>varchar</a:t>
            </a:r>
            <a:r>
              <a:rPr lang="en-IN" sz="3400" dirty="0">
                <a:solidFill>
                  <a:schemeClr val="bg1"/>
                </a:solidFill>
              </a:rPr>
              <a:t>(50) | YES  |     | NULL    |                |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3400" dirty="0">
                <a:solidFill>
                  <a:schemeClr val="bg1"/>
                </a:solidFill>
              </a:rPr>
              <a:t>| </a:t>
            </a:r>
            <a:r>
              <a:rPr lang="en-IN" sz="3400" dirty="0" err="1">
                <a:solidFill>
                  <a:schemeClr val="bg1"/>
                </a:solidFill>
              </a:rPr>
              <a:t>release_date</a:t>
            </a:r>
            <a:r>
              <a:rPr lang="en-IN" sz="3400" dirty="0">
                <a:solidFill>
                  <a:schemeClr val="bg1"/>
                </a:solidFill>
              </a:rPr>
              <a:t>    | date        | YES  |     | NULL    |                |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3400" dirty="0">
                <a:solidFill>
                  <a:schemeClr val="bg1"/>
                </a:solidFill>
              </a:rPr>
              <a:t>| stock           | </a:t>
            </a:r>
            <a:r>
              <a:rPr lang="en-IN" sz="3400" dirty="0" err="1">
                <a:solidFill>
                  <a:schemeClr val="bg1"/>
                </a:solidFill>
              </a:rPr>
              <a:t>varchar</a:t>
            </a:r>
            <a:r>
              <a:rPr lang="en-IN" sz="3400" dirty="0">
                <a:solidFill>
                  <a:schemeClr val="bg1"/>
                </a:solidFill>
              </a:rPr>
              <a:t>(50) | YES  |     | NULL    |                |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3400" dirty="0">
                <a:solidFill>
                  <a:schemeClr val="bg1"/>
                </a:solidFill>
              </a:rPr>
              <a:t>| </a:t>
            </a:r>
            <a:r>
              <a:rPr lang="en-IN" sz="3400" dirty="0" err="1">
                <a:solidFill>
                  <a:schemeClr val="bg1"/>
                </a:solidFill>
              </a:rPr>
              <a:t>available_stock</a:t>
            </a:r>
            <a:r>
              <a:rPr lang="en-IN" sz="3400" dirty="0">
                <a:solidFill>
                  <a:schemeClr val="bg1"/>
                </a:solidFill>
              </a:rPr>
              <a:t> | </a:t>
            </a:r>
            <a:r>
              <a:rPr lang="en-IN" sz="3400" dirty="0" err="1">
                <a:solidFill>
                  <a:schemeClr val="bg1"/>
                </a:solidFill>
              </a:rPr>
              <a:t>varchar</a:t>
            </a:r>
            <a:r>
              <a:rPr lang="en-IN" sz="3400" dirty="0">
                <a:solidFill>
                  <a:schemeClr val="bg1"/>
                </a:solidFill>
              </a:rPr>
              <a:t>(50) | YES  |     | NULL    |               </a:t>
            </a:r>
            <a:r>
              <a:rPr lang="en-IN" sz="3400" dirty="0" smtClean="0">
                <a:solidFill>
                  <a:schemeClr val="bg1"/>
                </a:solidFill>
              </a:rPr>
              <a:t>|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3400" dirty="0">
                <a:solidFill>
                  <a:schemeClr val="bg1"/>
                </a:solidFill>
              </a:rPr>
              <a:t>+-----------------+-------------+------+-----+---------+----------------+</a:t>
            </a:r>
            <a:endParaRPr lang="en-US" sz="3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34" y="3857627"/>
            <a:ext cx="32147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alter table customers add address </a:t>
            </a:r>
            <a:r>
              <a:rPr lang="en-IN" sz="2400" dirty="0" err="1">
                <a:solidFill>
                  <a:schemeClr val="bg1"/>
                </a:solidFill>
              </a:rPr>
              <a:t>varchar</a:t>
            </a:r>
            <a:r>
              <a:rPr lang="en-IN" sz="2400" dirty="0">
                <a:solidFill>
                  <a:schemeClr val="bg1"/>
                </a:solidFill>
              </a:rPr>
              <a:t>(255),add </a:t>
            </a:r>
            <a:r>
              <a:rPr lang="en-IN" sz="2400" dirty="0" err="1">
                <a:solidFill>
                  <a:schemeClr val="bg1"/>
                </a:solidFill>
              </a:rPr>
              <a:t>membership_status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err="1">
                <a:solidFill>
                  <a:schemeClr val="bg1"/>
                </a:solidFill>
              </a:rPr>
              <a:t>varchar</a:t>
            </a:r>
            <a:r>
              <a:rPr lang="en-IN" sz="2400" dirty="0">
                <a:solidFill>
                  <a:schemeClr val="bg1"/>
                </a:solidFill>
              </a:rPr>
              <a:t>(50);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8992" y="3214686"/>
            <a:ext cx="550072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+-------------------+--------------+------+-----+---------+----------------+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Field             | Type         | Null | Key | Default | Extra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+-------------------+--------------+------+-----+---------+----------------+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</a:t>
            </a:r>
            <a:r>
              <a:rPr lang="en-IN" sz="1600" dirty="0" err="1">
                <a:solidFill>
                  <a:schemeClr val="bg1"/>
                </a:solidFill>
              </a:rPr>
              <a:t>customer_id</a:t>
            </a:r>
            <a:r>
              <a:rPr lang="en-IN" sz="1600" dirty="0">
                <a:solidFill>
                  <a:schemeClr val="bg1"/>
                </a:solidFill>
              </a:rPr>
              <a:t>       | </a:t>
            </a:r>
            <a:r>
              <a:rPr lang="en-IN" sz="1600" dirty="0" err="1">
                <a:solidFill>
                  <a:schemeClr val="bg1"/>
                </a:solidFill>
              </a:rPr>
              <a:t>int</a:t>
            </a:r>
            <a:r>
              <a:rPr lang="en-IN" sz="1600" dirty="0">
                <a:solidFill>
                  <a:schemeClr val="bg1"/>
                </a:solidFill>
              </a:rPr>
              <a:t>(11)      | NO   | PRI | NULL    | </a:t>
            </a:r>
            <a:r>
              <a:rPr lang="en-IN" sz="1600" dirty="0" err="1">
                <a:solidFill>
                  <a:schemeClr val="bg1"/>
                </a:solidFill>
              </a:rPr>
              <a:t>auto_increment</a:t>
            </a:r>
            <a:r>
              <a:rPr lang="en-IN" sz="1600" dirty="0">
                <a:solidFill>
                  <a:schemeClr val="bg1"/>
                </a:solidFill>
              </a:rPr>
              <a:t>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</a:t>
            </a:r>
            <a:r>
              <a:rPr lang="en-IN" sz="1600" dirty="0" err="1">
                <a:solidFill>
                  <a:schemeClr val="bg1"/>
                </a:solidFill>
              </a:rPr>
              <a:t>first_name</a:t>
            </a:r>
            <a:r>
              <a:rPr lang="en-IN" sz="1600" dirty="0">
                <a:solidFill>
                  <a:schemeClr val="bg1"/>
                </a:solidFill>
              </a:rPr>
              <a:t>        | </a:t>
            </a:r>
            <a:r>
              <a:rPr lang="en-IN" sz="1600" dirty="0" err="1">
                <a:solidFill>
                  <a:schemeClr val="bg1"/>
                </a:solidFill>
              </a:rPr>
              <a:t>varchar</a:t>
            </a:r>
            <a:r>
              <a:rPr lang="en-IN" sz="1600" dirty="0">
                <a:solidFill>
                  <a:schemeClr val="bg1"/>
                </a:solidFill>
              </a:rPr>
              <a:t>(50) 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</a:t>
            </a:r>
            <a:r>
              <a:rPr lang="en-IN" sz="1600" dirty="0" err="1">
                <a:solidFill>
                  <a:schemeClr val="bg1"/>
                </a:solidFill>
              </a:rPr>
              <a:t>last_name</a:t>
            </a:r>
            <a:r>
              <a:rPr lang="en-IN" sz="1600" dirty="0">
                <a:solidFill>
                  <a:schemeClr val="bg1"/>
                </a:solidFill>
              </a:rPr>
              <a:t>         | </a:t>
            </a:r>
            <a:r>
              <a:rPr lang="en-IN" sz="1600" dirty="0" err="1">
                <a:solidFill>
                  <a:schemeClr val="bg1"/>
                </a:solidFill>
              </a:rPr>
              <a:t>varchar</a:t>
            </a:r>
            <a:r>
              <a:rPr lang="en-IN" sz="1600" dirty="0">
                <a:solidFill>
                  <a:schemeClr val="bg1"/>
                </a:solidFill>
              </a:rPr>
              <a:t>(50) 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email             | </a:t>
            </a:r>
            <a:r>
              <a:rPr lang="en-IN" sz="1600" dirty="0" err="1">
                <a:solidFill>
                  <a:schemeClr val="bg1"/>
                </a:solidFill>
              </a:rPr>
              <a:t>varchar</a:t>
            </a:r>
            <a:r>
              <a:rPr lang="en-IN" sz="1600" dirty="0">
                <a:solidFill>
                  <a:schemeClr val="bg1"/>
                </a:solidFill>
              </a:rPr>
              <a:t>(50) 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phone             | </a:t>
            </a:r>
            <a:r>
              <a:rPr lang="en-IN" sz="1600" dirty="0" err="1">
                <a:solidFill>
                  <a:schemeClr val="bg1"/>
                </a:solidFill>
              </a:rPr>
              <a:t>bigint</a:t>
            </a:r>
            <a:r>
              <a:rPr lang="en-IN" sz="1600" dirty="0">
                <a:solidFill>
                  <a:schemeClr val="bg1"/>
                </a:solidFill>
              </a:rPr>
              <a:t>(20)  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address           | </a:t>
            </a:r>
            <a:r>
              <a:rPr lang="en-IN" sz="1600" dirty="0" err="1">
                <a:solidFill>
                  <a:schemeClr val="bg1"/>
                </a:solidFill>
              </a:rPr>
              <a:t>varchar</a:t>
            </a:r>
            <a:r>
              <a:rPr lang="en-IN" sz="1600" dirty="0">
                <a:solidFill>
                  <a:schemeClr val="bg1"/>
                </a:solidFill>
              </a:rPr>
              <a:t>(255)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| </a:t>
            </a:r>
            <a:r>
              <a:rPr lang="en-IN" sz="1600" dirty="0" err="1">
                <a:solidFill>
                  <a:schemeClr val="bg1"/>
                </a:solidFill>
              </a:rPr>
              <a:t>membership_status</a:t>
            </a:r>
            <a:r>
              <a:rPr lang="en-IN" sz="1600" dirty="0">
                <a:solidFill>
                  <a:schemeClr val="bg1"/>
                </a:solidFill>
              </a:rPr>
              <a:t> | </a:t>
            </a:r>
            <a:r>
              <a:rPr lang="en-IN" sz="1600" dirty="0" err="1">
                <a:solidFill>
                  <a:schemeClr val="bg1"/>
                </a:solidFill>
              </a:rPr>
              <a:t>varchar</a:t>
            </a:r>
            <a:r>
              <a:rPr lang="en-IN" sz="1600" dirty="0">
                <a:solidFill>
                  <a:schemeClr val="bg1"/>
                </a:solidFill>
              </a:rPr>
              <a:t>(50)  | YES  |     | NULL    |                |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+-------------------+--------------+------+-----+---------+----------------+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gs-blog-1200x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1816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bg1"/>
                </a:solidFill>
              </a:rPr>
              <a:t>Question:</a:t>
            </a:r>
            <a:r>
              <a:rPr lang="en-IN" sz="1800" dirty="0" smtClean="0">
                <a:solidFill>
                  <a:schemeClr val="bg1"/>
                </a:solidFill>
              </a:rPr>
              <a:t/>
            </a:r>
            <a:br>
              <a:rPr lang="en-IN" sz="1800" dirty="0" smtClean="0">
                <a:solidFill>
                  <a:schemeClr val="bg1"/>
                </a:solidFill>
              </a:rPr>
            </a:br>
            <a:r>
              <a:rPr lang="en-IN" sz="1800" dirty="0" smtClean="0">
                <a:solidFill>
                  <a:schemeClr val="bg1"/>
                </a:solidFill>
              </a:rPr>
              <a:t>● </a:t>
            </a:r>
            <a:r>
              <a:rPr lang="en-IN" sz="1800" dirty="0">
                <a:solidFill>
                  <a:schemeClr val="bg1"/>
                </a:solidFill>
              </a:rPr>
              <a:t>The addition of the &amp;</a:t>
            </a:r>
            <a:r>
              <a:rPr lang="en-IN" sz="1800" dirty="0" err="1">
                <a:solidFill>
                  <a:schemeClr val="bg1"/>
                </a:solidFill>
              </a:rPr>
              <a:t>quot;AvailableStock&amp;quot</a:t>
            </a:r>
            <a:r>
              <a:rPr lang="en-IN" sz="1800" dirty="0">
                <a:solidFill>
                  <a:schemeClr val="bg1"/>
                </a:solidFill>
              </a:rPr>
              <a:t>; column allows </a:t>
            </a:r>
            <a:r>
              <a:rPr lang="en-IN" sz="1800" dirty="0" err="1">
                <a:solidFill>
                  <a:schemeClr val="bg1"/>
                </a:solidFill>
              </a:rPr>
              <a:t>FlickHub</a:t>
            </a:r>
            <a:r>
              <a:rPr lang="en-IN" sz="1800" dirty="0">
                <a:solidFill>
                  <a:schemeClr val="bg1"/>
                </a:solidFill>
              </a:rPr>
              <a:t> to quickly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determine the number of available copies for each movie, helping in better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inventory </a:t>
            </a:r>
            <a:r>
              <a:rPr lang="en-IN" sz="1800" dirty="0" err="1" smtClean="0">
                <a:solidFill>
                  <a:schemeClr val="bg1"/>
                </a:solidFill>
              </a:rPr>
              <a:t>management.Enhanced</a:t>
            </a:r>
            <a:r>
              <a:rPr lang="en-IN" sz="1800" dirty="0" smtClean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Customer Information: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● The expanded Customers table now includes more comprehensive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information about each customer, facilitating personalized services and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targeted marketing efforts.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Automated Rental Duration and Late Fees</a:t>
            </a:r>
            <a:r>
              <a:rPr lang="en-IN" sz="1800" dirty="0" smtClean="0">
                <a:solidFill>
                  <a:schemeClr val="bg1"/>
                </a:solidFill>
              </a:rPr>
              <a:t>:</a:t>
            </a:r>
            <a:r>
              <a:rPr lang="en-IN" sz="1800" dirty="0">
                <a:solidFill>
                  <a:schemeClr val="bg1"/>
                </a:solidFill>
              </a:rPr>
              <a:t> 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● The new calculated columns in the Rentals table simplify the process of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calculating rental durations and late fees, providing accurate and timely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information for billing and reporting.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gs-blog-1200x6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SQL Case Study - 1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Employee Datab</a:t>
            </a:r>
            <a:r>
              <a:rPr lang="en-US" sz="4000" b="1" dirty="0">
                <a:solidFill>
                  <a:schemeClr val="bg1"/>
                </a:solidFill>
              </a:rPr>
              <a:t>a</a:t>
            </a:r>
            <a:r>
              <a:rPr lang="en-US" sz="4000" b="1" dirty="0" smtClean="0">
                <a:solidFill>
                  <a:schemeClr val="bg1"/>
                </a:solidFill>
              </a:rPr>
              <a:t>se Simplification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gs-blog-1200x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282" y="714356"/>
            <a:ext cx="8786874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ANSWER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alter </a:t>
            </a:r>
            <a:r>
              <a:rPr lang="en-IN" sz="2000" dirty="0">
                <a:solidFill>
                  <a:schemeClr val="bg1"/>
                </a:solidFill>
              </a:rPr>
              <a:t>table rentals add </a:t>
            </a:r>
            <a:r>
              <a:rPr lang="en-IN" sz="2000" dirty="0" err="1">
                <a:solidFill>
                  <a:schemeClr val="bg1"/>
                </a:solidFill>
              </a:rPr>
              <a:t>expected_return_date</a:t>
            </a:r>
            <a:r>
              <a:rPr lang="en-IN" sz="2000" dirty="0">
                <a:solidFill>
                  <a:schemeClr val="bg1"/>
                </a:solidFill>
              </a:rPr>
              <a:t> date;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alter table rentals add </a:t>
            </a:r>
            <a:r>
              <a:rPr lang="en-IN" sz="2000" dirty="0" err="1">
                <a:solidFill>
                  <a:schemeClr val="bg1"/>
                </a:solidFill>
              </a:rPr>
              <a:t>rental_duration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varchar</a:t>
            </a:r>
            <a:r>
              <a:rPr lang="en-IN" sz="2000" dirty="0">
                <a:solidFill>
                  <a:schemeClr val="bg1"/>
                </a:solidFill>
              </a:rPr>
              <a:t>(50) as (</a:t>
            </a:r>
            <a:r>
              <a:rPr lang="en-IN" sz="2000" dirty="0" err="1">
                <a:solidFill>
                  <a:schemeClr val="bg1"/>
                </a:solidFill>
              </a:rPr>
              <a:t>datediff</a:t>
            </a:r>
            <a:r>
              <a:rPr lang="en-IN" sz="2000" dirty="0">
                <a:solidFill>
                  <a:schemeClr val="bg1"/>
                </a:solidFill>
              </a:rPr>
              <a:t>(</a:t>
            </a:r>
            <a:r>
              <a:rPr lang="en-IN" sz="2000" dirty="0" err="1">
                <a:solidFill>
                  <a:schemeClr val="bg1"/>
                </a:solidFill>
              </a:rPr>
              <a:t>return_date,rental_date</a:t>
            </a:r>
            <a:r>
              <a:rPr lang="en-IN" sz="2000" dirty="0">
                <a:solidFill>
                  <a:schemeClr val="bg1"/>
                </a:solidFill>
              </a:rPr>
              <a:t>)),add </a:t>
            </a:r>
            <a:r>
              <a:rPr lang="en-IN" sz="2000" dirty="0" err="1">
                <a:solidFill>
                  <a:schemeClr val="bg1"/>
                </a:solidFill>
              </a:rPr>
              <a:t>late_fees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varchar</a:t>
            </a:r>
            <a:r>
              <a:rPr lang="en-IN" sz="2000" dirty="0">
                <a:solidFill>
                  <a:schemeClr val="bg1"/>
                </a:solidFill>
              </a:rPr>
              <a:t>(50) as (</a:t>
            </a:r>
            <a:r>
              <a:rPr lang="en-IN" sz="2000" dirty="0" err="1">
                <a:solidFill>
                  <a:schemeClr val="bg1"/>
                </a:solidFill>
              </a:rPr>
              <a:t>datediff</a:t>
            </a:r>
            <a:r>
              <a:rPr lang="en-IN" sz="2000" dirty="0">
                <a:solidFill>
                  <a:schemeClr val="bg1"/>
                </a:solidFill>
              </a:rPr>
              <a:t>(</a:t>
            </a:r>
            <a:r>
              <a:rPr lang="en-IN" sz="2000" dirty="0" err="1">
                <a:solidFill>
                  <a:schemeClr val="bg1"/>
                </a:solidFill>
              </a:rPr>
              <a:t>return_date,expected_return_date</a:t>
            </a:r>
            <a:r>
              <a:rPr lang="en-IN" sz="2000" dirty="0">
                <a:solidFill>
                  <a:schemeClr val="bg1"/>
                </a:solidFill>
              </a:rPr>
              <a:t>)*10 );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+----------------------+-------------+------+-----+---------+-------------------+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Field                | Type        | Null | Key | Default | Extra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+----------------------+-------------+------+-----+---------+-------------------+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rental_id</a:t>
            </a:r>
            <a:r>
              <a:rPr lang="en-IN" sz="2000" dirty="0">
                <a:solidFill>
                  <a:schemeClr val="bg1"/>
                </a:solidFill>
              </a:rPr>
              <a:t>            |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(11)     | NO   | PRI | NULL    | </a:t>
            </a:r>
            <a:r>
              <a:rPr lang="en-IN" sz="2000" dirty="0" err="1">
                <a:solidFill>
                  <a:schemeClr val="bg1"/>
                </a:solidFill>
              </a:rPr>
              <a:t>auto_increment</a:t>
            </a:r>
            <a:r>
              <a:rPr lang="en-IN" sz="2000" dirty="0">
                <a:solidFill>
                  <a:schemeClr val="bg1"/>
                </a:solidFill>
              </a:rPr>
              <a:t>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customer_id</a:t>
            </a:r>
            <a:r>
              <a:rPr lang="en-IN" sz="2000" dirty="0">
                <a:solidFill>
                  <a:schemeClr val="bg1"/>
                </a:solidFill>
              </a:rPr>
              <a:t>          |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(11)     | YES  |     | NULL    |    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movie_id</a:t>
            </a:r>
            <a:r>
              <a:rPr lang="en-IN" sz="2000" dirty="0">
                <a:solidFill>
                  <a:schemeClr val="bg1"/>
                </a:solidFill>
              </a:rPr>
              <a:t>             |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(11)     | YES  |     | NULL    |    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rental_date</a:t>
            </a:r>
            <a:r>
              <a:rPr lang="en-IN" sz="2000" dirty="0">
                <a:solidFill>
                  <a:schemeClr val="bg1"/>
                </a:solidFill>
              </a:rPr>
              <a:t>          | date        | YES  |     | NULL    |    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return_date</a:t>
            </a:r>
            <a:r>
              <a:rPr lang="en-IN" sz="2000" dirty="0">
                <a:solidFill>
                  <a:schemeClr val="bg1"/>
                </a:solidFill>
              </a:rPr>
              <a:t>          | date        | YES  |     | NULL    |    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expected_return_date</a:t>
            </a:r>
            <a:r>
              <a:rPr lang="en-IN" sz="2000" dirty="0">
                <a:solidFill>
                  <a:schemeClr val="bg1"/>
                </a:solidFill>
              </a:rPr>
              <a:t> | date        | YES  |     | NULL    |    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rental_duration</a:t>
            </a:r>
            <a:r>
              <a:rPr lang="en-IN" sz="2000" dirty="0">
                <a:solidFill>
                  <a:schemeClr val="bg1"/>
                </a:solidFill>
              </a:rPr>
              <a:t>      | </a:t>
            </a:r>
            <a:r>
              <a:rPr lang="en-IN" sz="2000" dirty="0" err="1">
                <a:solidFill>
                  <a:schemeClr val="bg1"/>
                </a:solidFill>
              </a:rPr>
              <a:t>varchar</a:t>
            </a:r>
            <a:r>
              <a:rPr lang="en-IN" sz="2000" dirty="0">
                <a:solidFill>
                  <a:schemeClr val="bg1"/>
                </a:solidFill>
              </a:rPr>
              <a:t>(50) | YES  |     | NULL    | VIRTUAL GENERATED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late_fees</a:t>
            </a:r>
            <a:r>
              <a:rPr lang="en-IN" sz="2000" dirty="0">
                <a:solidFill>
                  <a:schemeClr val="bg1"/>
                </a:solidFill>
              </a:rPr>
              <a:t>            | </a:t>
            </a:r>
            <a:r>
              <a:rPr lang="en-IN" sz="2000" dirty="0" err="1">
                <a:solidFill>
                  <a:schemeClr val="bg1"/>
                </a:solidFill>
              </a:rPr>
              <a:t>varchar</a:t>
            </a:r>
            <a:r>
              <a:rPr lang="en-IN" sz="2000" dirty="0">
                <a:solidFill>
                  <a:schemeClr val="bg1"/>
                </a:solidFill>
              </a:rPr>
              <a:t>(50) | YES  |     | NULL    | VIRTUAL GENERATED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+----------------------+-------------+------+-----+---------+-------------------+	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gs-blog-1200x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7158" y="889844"/>
            <a:ext cx="83582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INSERT INTO rentals(customer_id,movie_id,rental_date,return_date,expected_return_date) VALUES (1,1,'2024-05-01','2024-05-10','2024-05-08');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4.select * from rentals;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+-----------+-------------+----------+-------------+-------------+----------------------+-----------------+-----------+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| </a:t>
            </a:r>
            <a:r>
              <a:rPr lang="en-IN" dirty="0" err="1" smtClean="0">
                <a:solidFill>
                  <a:schemeClr val="bg1"/>
                </a:solidFill>
              </a:rPr>
              <a:t>rental_id</a:t>
            </a:r>
            <a:r>
              <a:rPr lang="en-IN" dirty="0" smtClean="0">
                <a:solidFill>
                  <a:schemeClr val="bg1"/>
                </a:solidFill>
              </a:rPr>
              <a:t> | </a:t>
            </a:r>
            <a:r>
              <a:rPr lang="en-IN" dirty="0" err="1" smtClean="0">
                <a:solidFill>
                  <a:schemeClr val="bg1"/>
                </a:solidFill>
              </a:rPr>
              <a:t>customer_id</a:t>
            </a:r>
            <a:r>
              <a:rPr lang="en-IN" dirty="0" smtClean="0">
                <a:solidFill>
                  <a:schemeClr val="bg1"/>
                </a:solidFill>
              </a:rPr>
              <a:t> | </a:t>
            </a:r>
            <a:r>
              <a:rPr lang="en-IN" dirty="0" err="1" smtClean="0">
                <a:solidFill>
                  <a:schemeClr val="bg1"/>
                </a:solidFill>
              </a:rPr>
              <a:t>movie_id</a:t>
            </a:r>
            <a:r>
              <a:rPr lang="en-IN" dirty="0" smtClean="0">
                <a:solidFill>
                  <a:schemeClr val="bg1"/>
                </a:solidFill>
              </a:rPr>
              <a:t> | </a:t>
            </a:r>
            <a:r>
              <a:rPr lang="en-IN" dirty="0" err="1" smtClean="0">
                <a:solidFill>
                  <a:schemeClr val="bg1"/>
                </a:solidFill>
              </a:rPr>
              <a:t>rental_date</a:t>
            </a:r>
            <a:r>
              <a:rPr lang="en-IN" dirty="0" smtClean="0">
                <a:solidFill>
                  <a:schemeClr val="bg1"/>
                </a:solidFill>
              </a:rPr>
              <a:t> | </a:t>
            </a:r>
            <a:r>
              <a:rPr lang="en-IN" dirty="0" err="1" smtClean="0">
                <a:solidFill>
                  <a:schemeClr val="bg1"/>
                </a:solidFill>
              </a:rPr>
              <a:t>return_date</a:t>
            </a:r>
            <a:r>
              <a:rPr lang="en-IN" dirty="0" smtClean="0">
                <a:solidFill>
                  <a:schemeClr val="bg1"/>
                </a:solidFill>
              </a:rPr>
              <a:t> | </a:t>
            </a:r>
            <a:r>
              <a:rPr lang="en-IN" dirty="0" err="1" smtClean="0">
                <a:solidFill>
                  <a:schemeClr val="bg1"/>
                </a:solidFill>
              </a:rPr>
              <a:t>expected_return_date</a:t>
            </a:r>
            <a:r>
              <a:rPr lang="en-IN" dirty="0" smtClean="0">
                <a:solidFill>
                  <a:schemeClr val="bg1"/>
                </a:solidFill>
              </a:rPr>
              <a:t> | </a:t>
            </a:r>
            <a:r>
              <a:rPr lang="en-IN" dirty="0" err="1" smtClean="0">
                <a:solidFill>
                  <a:schemeClr val="bg1"/>
                </a:solidFill>
              </a:rPr>
              <a:t>rental_duration</a:t>
            </a:r>
            <a:r>
              <a:rPr lang="en-IN" dirty="0" smtClean="0">
                <a:solidFill>
                  <a:schemeClr val="bg1"/>
                </a:solidFill>
              </a:rPr>
              <a:t> | </a:t>
            </a:r>
            <a:r>
              <a:rPr lang="en-IN" dirty="0" err="1" smtClean="0">
                <a:solidFill>
                  <a:schemeClr val="bg1"/>
                </a:solidFill>
              </a:rPr>
              <a:t>late_fees</a:t>
            </a:r>
            <a:r>
              <a:rPr lang="en-IN" dirty="0" smtClean="0">
                <a:solidFill>
                  <a:schemeClr val="bg1"/>
                </a:solidFill>
              </a:rPr>
              <a:t> |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+-----------+-------------+----------+-------------+-------------+----------------------+-----------------+-----------+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|         1 |           1 |        1 | 2024-05-01  | 2024-05-10  | 2024-05-08           | 9               | 20        |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+-----------+-------------+----------+-------------+-------------+----------------------+-----------------+-----------+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gs-blog-1200x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SQL Case Study - 3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Employee Department Database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gs-blog-1200x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8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b="1" dirty="0" smtClean="0">
                <a:solidFill>
                  <a:schemeClr val="bg1"/>
                </a:solidFill>
              </a:rPr>
              <a:t>Same </a:t>
            </a:r>
            <a:r>
              <a:rPr lang="en-IN" sz="2700" b="1" dirty="0">
                <a:solidFill>
                  <a:schemeClr val="bg1"/>
                </a:solidFill>
              </a:rPr>
              <a:t>highest salary.</a:t>
            </a:r>
            <a:r>
              <a:rPr lang="en-US" sz="2700" b="1" dirty="0">
                <a:solidFill>
                  <a:schemeClr val="bg1"/>
                </a:solidFill>
              </a:rPr>
              <a:t/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IN" sz="2700" b="1" dirty="0">
                <a:solidFill>
                  <a:schemeClr val="bg1"/>
                </a:solidFill>
              </a:rPr>
              <a:t>The goal is to list employees alongside their departments and salaries in the output 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714620"/>
            <a:ext cx="3971924" cy="34115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solidFill>
                  <a:schemeClr val="bg1"/>
                </a:solidFill>
              </a:rPr>
              <a:t>SELECT e.name, </a:t>
            </a:r>
            <a:r>
              <a:rPr lang="en-IN" sz="2000" dirty="0" err="1">
                <a:solidFill>
                  <a:schemeClr val="bg1"/>
                </a:solidFill>
              </a:rPr>
              <a:t>e.dept_id,e.salary</a:t>
            </a:r>
            <a:r>
              <a:rPr lang="en-IN" sz="2000" dirty="0">
                <a:solidFill>
                  <a:schemeClr val="bg1"/>
                </a:solidFill>
              </a:rPr>
              <a:t> FROM emp1 e WHERE </a:t>
            </a:r>
            <a:r>
              <a:rPr lang="en-IN" sz="2000" dirty="0" err="1">
                <a:solidFill>
                  <a:schemeClr val="bg1"/>
                </a:solidFill>
              </a:rPr>
              <a:t>e.salary</a:t>
            </a:r>
            <a:r>
              <a:rPr lang="en-IN" sz="2000" dirty="0">
                <a:solidFill>
                  <a:schemeClr val="bg1"/>
                </a:solidFill>
              </a:rPr>
              <a:t> = (SELECT MAX(salary) FROM emp1 e2 WHERE e2.dept_id = </a:t>
            </a:r>
            <a:r>
              <a:rPr lang="en-IN" sz="2000" dirty="0" err="1">
                <a:solidFill>
                  <a:schemeClr val="bg1"/>
                </a:solidFill>
              </a:rPr>
              <a:t>e.dept_id</a:t>
            </a:r>
            <a:r>
              <a:rPr lang="en-IN" sz="2000" dirty="0">
                <a:solidFill>
                  <a:schemeClr val="bg1"/>
                </a:solidFill>
              </a:rPr>
              <a:t>);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+-------+---------+--------+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| name  |</a:t>
            </a:r>
            <a:r>
              <a:rPr lang="en-IN" dirty="0" err="1">
                <a:solidFill>
                  <a:schemeClr val="bg1"/>
                </a:solidFill>
              </a:rPr>
              <a:t>dept_id</a:t>
            </a:r>
            <a:r>
              <a:rPr lang="en-IN" dirty="0">
                <a:solidFill>
                  <a:schemeClr val="bg1"/>
                </a:solidFill>
              </a:rPr>
              <a:t> | salary |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+-------+---------+--------+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| Jim   |     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1 |  90000 |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| Henry |   </a:t>
            </a:r>
            <a:r>
              <a:rPr lang="en-IN" dirty="0" smtClean="0">
                <a:solidFill>
                  <a:schemeClr val="bg1"/>
                </a:solidFill>
              </a:rPr>
              <a:t>2 |  </a:t>
            </a:r>
            <a:r>
              <a:rPr lang="en-IN" dirty="0">
                <a:solidFill>
                  <a:schemeClr val="bg1"/>
                </a:solidFill>
              </a:rPr>
              <a:t>80000 |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| Max   |    </a:t>
            </a:r>
            <a:r>
              <a:rPr lang="en-IN" dirty="0" smtClean="0">
                <a:solidFill>
                  <a:schemeClr val="bg1"/>
                </a:solidFill>
              </a:rPr>
              <a:t>1 </a:t>
            </a:r>
            <a:r>
              <a:rPr lang="en-IN" dirty="0">
                <a:solidFill>
                  <a:schemeClr val="bg1"/>
                </a:solidFill>
              </a:rPr>
              <a:t>|  90000 |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+-------+---------+--------+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gs-blog-1200x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97106"/>
          </a:xfrm>
        </p:spPr>
        <p:txBody>
          <a:bodyPr>
            <a:normAutofit/>
          </a:bodyPr>
          <a:lstStyle/>
          <a:p>
            <a:pPr algn="l"/>
            <a:r>
              <a:rPr lang="en-IN" sz="2700" b="1" dirty="0">
                <a:solidFill>
                  <a:schemeClr val="bg1"/>
                </a:solidFill>
              </a:rPr>
              <a:t>This case study focuses on using </a:t>
            </a:r>
            <a:r>
              <a:rPr lang="en-IN" sz="2700" b="1" dirty="0" err="1">
                <a:solidFill>
                  <a:schemeClr val="bg1"/>
                </a:solidFill>
              </a:rPr>
              <a:t>UiPath</a:t>
            </a:r>
            <a:r>
              <a:rPr lang="en-IN" sz="2700" b="1" dirty="0">
                <a:solidFill>
                  <a:schemeClr val="bg1"/>
                </a:solidFill>
              </a:rPr>
              <a:t> to process and analyze employee data from </a:t>
            </a:r>
            <a:r>
              <a:rPr lang="en-IN" sz="2700" b="1" dirty="0" smtClean="0">
                <a:solidFill>
                  <a:schemeClr val="bg1"/>
                </a:solidFill>
              </a:rPr>
              <a:t>different departments.</a:t>
            </a:r>
            <a:br>
              <a:rPr lang="en-IN" sz="2700" b="1" dirty="0" smtClean="0">
                <a:solidFill>
                  <a:schemeClr val="bg1"/>
                </a:solidFill>
              </a:rPr>
            </a:br>
            <a:r>
              <a:rPr lang="en-IN" sz="2700" b="1" dirty="0" smtClean="0">
                <a:solidFill>
                  <a:schemeClr val="bg1"/>
                </a:solidFill>
              </a:rPr>
              <a:t>Identif</a:t>
            </a:r>
            <a:r>
              <a:rPr lang="en-IN" sz="2700" dirty="0" smtClean="0">
                <a:solidFill>
                  <a:schemeClr val="bg1"/>
                </a:solidFill>
              </a:rPr>
              <a:t>ying </a:t>
            </a:r>
            <a:r>
              <a:rPr lang="en-IN" sz="2700" dirty="0">
                <a:solidFill>
                  <a:schemeClr val="bg1"/>
                </a:solidFill>
              </a:rPr>
              <a:t>employees with the highest salary within each department, </a:t>
            </a:r>
            <a:r>
              <a:rPr lang="en-IN" sz="2700" dirty="0" smtClean="0">
                <a:solidFill>
                  <a:schemeClr val="bg1"/>
                </a:solidFill>
              </a:rPr>
              <a:t>and</a:t>
            </a:r>
            <a:r>
              <a:rPr lang="en-US" sz="2700" dirty="0" smtClean="0">
                <a:solidFill>
                  <a:schemeClr val="bg1"/>
                </a:solidFill>
              </a:rPr>
              <a:t> </a:t>
            </a:r>
            <a:r>
              <a:rPr lang="en-IN" sz="2700" dirty="0" smtClean="0">
                <a:solidFill>
                  <a:schemeClr val="bg1"/>
                </a:solidFill>
              </a:rPr>
              <a:t>generating </a:t>
            </a:r>
            <a:r>
              <a:rPr lang="en-IN" sz="2700" dirty="0">
                <a:solidFill>
                  <a:schemeClr val="bg1"/>
                </a:solidFill>
              </a:rPr>
              <a:t>an output table.</a:t>
            </a:r>
            <a:r>
              <a:rPr lang="en-US" sz="2700" dirty="0">
                <a:solidFill>
                  <a:schemeClr val="bg1"/>
                </a:solidFill>
              </a:rPr>
              <a:t/>
            </a:r>
            <a:br>
              <a:rPr lang="en-US" sz="2700" dirty="0">
                <a:solidFill>
                  <a:schemeClr val="bg1"/>
                </a:solidFill>
              </a:rPr>
            </a:b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928934"/>
            <a:ext cx="4038600" cy="319722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SELECT d.name as </a:t>
            </a:r>
            <a:r>
              <a:rPr lang="en-IN" dirty="0" err="1">
                <a:solidFill>
                  <a:schemeClr val="bg1"/>
                </a:solidFill>
              </a:rPr>
              <a:t>department_name,e.name,e.salary</a:t>
            </a:r>
            <a:r>
              <a:rPr lang="en-IN" dirty="0">
                <a:solidFill>
                  <a:schemeClr val="bg1"/>
                </a:solidFill>
              </a:rPr>
              <a:t> FROM emp1 e inner join department as d on </a:t>
            </a:r>
            <a:r>
              <a:rPr lang="en-IN" dirty="0" err="1">
                <a:solidFill>
                  <a:schemeClr val="bg1"/>
                </a:solidFill>
              </a:rPr>
              <a:t>d.dept_id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e.dept_id</a:t>
            </a:r>
            <a:r>
              <a:rPr lang="en-IN" dirty="0">
                <a:solidFill>
                  <a:schemeClr val="bg1"/>
                </a:solidFill>
              </a:rPr>
              <a:t> WHERE </a:t>
            </a:r>
            <a:r>
              <a:rPr lang="en-IN" dirty="0" err="1">
                <a:solidFill>
                  <a:schemeClr val="bg1"/>
                </a:solidFill>
              </a:rPr>
              <a:t>e.salary</a:t>
            </a:r>
            <a:r>
              <a:rPr lang="en-IN" dirty="0">
                <a:solidFill>
                  <a:schemeClr val="bg1"/>
                </a:solidFill>
              </a:rPr>
              <a:t> = (SELECT MAX(salary) FROM emp1 e2 WHERE e2.dept_id = </a:t>
            </a:r>
            <a:r>
              <a:rPr lang="en-IN" dirty="0" err="1">
                <a:solidFill>
                  <a:schemeClr val="bg1"/>
                </a:solidFill>
              </a:rPr>
              <a:t>e.dept_id</a:t>
            </a:r>
            <a:r>
              <a:rPr lang="en-IN" dirty="0">
                <a:solidFill>
                  <a:schemeClr val="bg1"/>
                </a:solidFill>
              </a:rPr>
              <a:t>) order by </a:t>
            </a:r>
            <a:r>
              <a:rPr lang="en-IN" dirty="0" err="1">
                <a:solidFill>
                  <a:schemeClr val="bg1"/>
                </a:solidFill>
              </a:rPr>
              <a:t>d.dept_idasc</a:t>
            </a:r>
            <a:r>
              <a:rPr lang="en-IN" dirty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714620"/>
            <a:ext cx="4038600" cy="341154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+-----------------+-------+--------+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| </a:t>
            </a:r>
            <a:r>
              <a:rPr lang="en-IN" dirty="0" err="1">
                <a:solidFill>
                  <a:schemeClr val="bg1"/>
                </a:solidFill>
              </a:rPr>
              <a:t>department_name</a:t>
            </a:r>
            <a:r>
              <a:rPr lang="en-IN" dirty="0">
                <a:solidFill>
                  <a:schemeClr val="bg1"/>
                </a:solidFill>
              </a:rPr>
              <a:t> | name  | salary |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+-----------------+-------+--------+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| IT              | Max   |  90000 |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| IT              | Jim  </a:t>
            </a:r>
            <a:r>
              <a:rPr lang="en-IN" dirty="0" smtClean="0">
                <a:solidFill>
                  <a:schemeClr val="bg1"/>
                </a:solidFill>
              </a:rPr>
              <a:t>   </a:t>
            </a:r>
            <a:r>
              <a:rPr lang="en-IN" dirty="0">
                <a:solidFill>
                  <a:schemeClr val="bg1"/>
                </a:solidFill>
              </a:rPr>
              <a:t>|  90000 |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| Sales       </a:t>
            </a:r>
            <a:r>
              <a:rPr lang="en-IN" dirty="0" smtClean="0">
                <a:solidFill>
                  <a:schemeClr val="bg1"/>
                </a:solidFill>
              </a:rPr>
              <a:t> | Henry|  80000 </a:t>
            </a:r>
            <a:r>
              <a:rPr lang="en-IN" dirty="0">
                <a:solidFill>
                  <a:schemeClr val="bg1"/>
                </a:solidFill>
              </a:rPr>
              <a:t>|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+-----------------+-------+--------+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gs-blog-1200x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2714620"/>
            <a:ext cx="8229600" cy="1571636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THANK YOU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gs-blog-1200x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Write a query to display the names (</a:t>
            </a:r>
            <a:r>
              <a:rPr lang="en-IN" sz="2400" dirty="0" err="1">
                <a:solidFill>
                  <a:schemeClr val="bg1"/>
                </a:solidFill>
              </a:rPr>
              <a:t>first_name</a:t>
            </a:r>
            <a:r>
              <a:rPr lang="en-IN" sz="2400" dirty="0">
                <a:solidFill>
                  <a:schemeClr val="bg1"/>
                </a:solidFill>
              </a:rPr>
              <a:t>, </a:t>
            </a:r>
            <a:r>
              <a:rPr lang="en-IN" sz="2400" dirty="0" err="1">
                <a:solidFill>
                  <a:schemeClr val="bg1"/>
                </a:solidFill>
              </a:rPr>
              <a:t>last_name</a:t>
            </a:r>
            <a:r>
              <a:rPr lang="en-IN" sz="2400" dirty="0">
                <a:solidFill>
                  <a:schemeClr val="bg1"/>
                </a:solidFill>
              </a:rPr>
              <a:t>) using alias name "First Name", "Last Name".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4257676" cy="10715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select  </a:t>
            </a:r>
            <a:r>
              <a:rPr lang="en-IN" sz="2400" dirty="0" err="1" smtClean="0">
                <a:solidFill>
                  <a:schemeClr val="bg1"/>
                </a:solidFill>
              </a:rPr>
              <a:t>fname</a:t>
            </a:r>
            <a:r>
              <a:rPr lang="en-IN" sz="2400" dirty="0" smtClean="0">
                <a:solidFill>
                  <a:schemeClr val="bg1"/>
                </a:solidFill>
              </a:rPr>
              <a:t> 'First </a:t>
            </a:r>
            <a:r>
              <a:rPr lang="en-IN" sz="2400" dirty="0" err="1" smtClean="0">
                <a:solidFill>
                  <a:schemeClr val="bg1"/>
                </a:solidFill>
              </a:rPr>
              <a:t>Name',lname</a:t>
            </a:r>
            <a:r>
              <a:rPr lang="en-IN" sz="2400" dirty="0" smtClean="0">
                <a:solidFill>
                  <a:schemeClr val="bg1"/>
                </a:solidFill>
              </a:rPr>
              <a:t> 'Last Name' from employee;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0628" y="1857364"/>
            <a:ext cx="371476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+-------------+------------+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| First Name  | Last Name  |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+-------------+------------+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| Steven      | King       |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| </a:t>
            </a:r>
            <a:r>
              <a:rPr lang="en-IN" sz="2000" b="1" dirty="0" err="1">
                <a:solidFill>
                  <a:schemeClr val="bg1"/>
                </a:solidFill>
              </a:rPr>
              <a:t>Neena</a:t>
            </a:r>
            <a:r>
              <a:rPr lang="en-IN" sz="2000" b="1" dirty="0">
                <a:solidFill>
                  <a:schemeClr val="bg1"/>
                </a:solidFill>
              </a:rPr>
              <a:t>       | </a:t>
            </a:r>
            <a:r>
              <a:rPr lang="en-IN" sz="2000" b="1" dirty="0" err="1">
                <a:solidFill>
                  <a:schemeClr val="bg1"/>
                </a:solidFill>
              </a:rPr>
              <a:t>Kochhar</a:t>
            </a:r>
            <a:r>
              <a:rPr lang="en-IN" sz="2000" b="1" dirty="0">
                <a:solidFill>
                  <a:schemeClr val="bg1"/>
                </a:solidFill>
              </a:rPr>
              <a:t>    |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| </a:t>
            </a:r>
            <a:r>
              <a:rPr lang="en-IN" sz="2000" b="1" dirty="0" err="1">
                <a:solidFill>
                  <a:schemeClr val="bg1"/>
                </a:solidFill>
              </a:rPr>
              <a:t>Lex</a:t>
            </a:r>
            <a:r>
              <a:rPr lang="en-IN" sz="2000" b="1" dirty="0">
                <a:solidFill>
                  <a:schemeClr val="bg1"/>
                </a:solidFill>
              </a:rPr>
              <a:t>         | De </a:t>
            </a:r>
            <a:r>
              <a:rPr lang="en-IN" sz="2000" b="1" dirty="0" err="1">
                <a:solidFill>
                  <a:schemeClr val="bg1"/>
                </a:solidFill>
              </a:rPr>
              <a:t>Haan</a:t>
            </a:r>
            <a:r>
              <a:rPr lang="en-IN" sz="2000" b="1" dirty="0">
                <a:solidFill>
                  <a:schemeClr val="bg1"/>
                </a:solidFill>
              </a:rPr>
              <a:t>    |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| Alexander   | </a:t>
            </a:r>
            <a:r>
              <a:rPr lang="en-IN" sz="2000" b="1" dirty="0" err="1">
                <a:solidFill>
                  <a:schemeClr val="bg1"/>
                </a:solidFill>
              </a:rPr>
              <a:t>Hunold</a:t>
            </a:r>
            <a:r>
              <a:rPr lang="en-IN" sz="2000" b="1" dirty="0">
                <a:solidFill>
                  <a:schemeClr val="bg1"/>
                </a:solidFill>
              </a:rPr>
              <a:t>     |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| Bruce       | Ernst      |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| David       | Austin     |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| </a:t>
            </a:r>
            <a:r>
              <a:rPr lang="en-IN" sz="2000" b="1" dirty="0" err="1">
                <a:solidFill>
                  <a:schemeClr val="bg1"/>
                </a:solidFill>
              </a:rPr>
              <a:t>Valli</a:t>
            </a:r>
            <a:r>
              <a:rPr lang="en-IN" sz="2000" b="1" dirty="0">
                <a:solidFill>
                  <a:schemeClr val="bg1"/>
                </a:solidFill>
              </a:rPr>
              <a:t>       | </a:t>
            </a:r>
            <a:r>
              <a:rPr lang="en-IN" sz="2000" b="1" dirty="0" err="1">
                <a:solidFill>
                  <a:schemeClr val="bg1"/>
                </a:solidFill>
              </a:rPr>
              <a:t>Pataballa</a:t>
            </a:r>
            <a:r>
              <a:rPr lang="en-IN" sz="2000" b="1" dirty="0">
                <a:solidFill>
                  <a:schemeClr val="bg1"/>
                </a:solidFill>
              </a:rPr>
              <a:t>  |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| Diana       | Lorentz    |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| Nancy       | Greenberg  |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| Daniel      | </a:t>
            </a:r>
            <a:r>
              <a:rPr lang="en-IN" sz="2000" b="1" dirty="0" err="1">
                <a:solidFill>
                  <a:schemeClr val="bg1"/>
                </a:solidFill>
              </a:rPr>
              <a:t>Faviet</a:t>
            </a:r>
            <a:r>
              <a:rPr lang="en-IN" sz="2000" b="1" dirty="0">
                <a:solidFill>
                  <a:schemeClr val="bg1"/>
                </a:solidFill>
              </a:rPr>
              <a:t>     |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gs-blog-1200x62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000132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dirty="0">
                <a:solidFill>
                  <a:schemeClr val="bg1"/>
                </a:solidFill>
              </a:rPr>
              <a:t>Write a query to get unique department ID from employee table.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0034" y="2285993"/>
            <a:ext cx="3714776" cy="1571636"/>
          </a:xfrm>
        </p:spPr>
        <p:txBody>
          <a:bodyPr/>
          <a:lstStyle/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select distinct </a:t>
            </a:r>
            <a:r>
              <a:rPr lang="en-IN" dirty="0" err="1">
                <a:solidFill>
                  <a:schemeClr val="bg1"/>
                </a:solidFill>
              </a:rPr>
              <a:t>dept_id</a:t>
            </a:r>
            <a:r>
              <a:rPr lang="en-IN" dirty="0">
                <a:solidFill>
                  <a:schemeClr val="bg1"/>
                </a:solidFill>
              </a:rPr>
              <a:t> from employee;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7686" y="2136339"/>
            <a:ext cx="23574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+---------+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dept_id</a:t>
            </a:r>
            <a:r>
              <a:rPr lang="en-IN" sz="2400" dirty="0">
                <a:solidFill>
                  <a:schemeClr val="bg1"/>
                </a:solidFill>
              </a:rPr>
              <a:t> |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+---------+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|      90 |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|      60 |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|     100 |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|      30 |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|      50 |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+---------+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gs-blog-1200x62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b="1" dirty="0">
                <a:solidFill>
                  <a:schemeClr val="bg1"/>
                </a:solidFill>
              </a:rPr>
              <a:t>Write a query to get all employee details from the employee table order by first name, descending.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34" y="2928934"/>
            <a:ext cx="2857520" cy="1928826"/>
          </a:xfrm>
        </p:spPr>
        <p:txBody>
          <a:bodyPr/>
          <a:lstStyle/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select * from employee order by </a:t>
            </a:r>
            <a:r>
              <a:rPr lang="en-IN" sz="2400" dirty="0" err="1" smtClean="0">
                <a:solidFill>
                  <a:schemeClr val="bg1"/>
                </a:solidFill>
              </a:rPr>
              <a:t>fname</a:t>
            </a:r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dirty="0" err="1" smtClean="0">
                <a:solidFill>
                  <a:schemeClr val="bg1"/>
                </a:solidFill>
              </a:rPr>
              <a:t>desc</a:t>
            </a:r>
            <a:r>
              <a:rPr lang="en-IN" sz="2400" dirty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3306" y="857232"/>
            <a:ext cx="521495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+--------+-------------+------------+------------+------------+------------+--------+------------+---------+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emp_id</a:t>
            </a:r>
            <a:r>
              <a:rPr lang="en-IN" sz="2000" dirty="0">
                <a:solidFill>
                  <a:schemeClr val="bg1"/>
                </a:solidFill>
              </a:rPr>
              <a:t> | </a:t>
            </a:r>
            <a:r>
              <a:rPr lang="en-IN" sz="2000" dirty="0" err="1">
                <a:solidFill>
                  <a:schemeClr val="bg1"/>
                </a:solidFill>
              </a:rPr>
              <a:t>fname</a:t>
            </a:r>
            <a:r>
              <a:rPr lang="en-IN" sz="2000" dirty="0">
                <a:solidFill>
                  <a:schemeClr val="bg1"/>
                </a:solidFill>
              </a:rPr>
              <a:t>       | </a:t>
            </a:r>
            <a:r>
              <a:rPr lang="en-IN" sz="2000" dirty="0" err="1">
                <a:solidFill>
                  <a:schemeClr val="bg1"/>
                </a:solidFill>
              </a:rPr>
              <a:t>lname</a:t>
            </a:r>
            <a:r>
              <a:rPr lang="en-IN" sz="2000" dirty="0">
                <a:solidFill>
                  <a:schemeClr val="bg1"/>
                </a:solidFill>
              </a:rPr>
              <a:t>      | </a:t>
            </a:r>
            <a:r>
              <a:rPr lang="en-IN" sz="2000" dirty="0" err="1">
                <a:solidFill>
                  <a:schemeClr val="bg1"/>
                </a:solidFill>
              </a:rPr>
              <a:t>ph_no</a:t>
            </a:r>
            <a:r>
              <a:rPr lang="en-IN" sz="2000" dirty="0">
                <a:solidFill>
                  <a:schemeClr val="bg1"/>
                </a:solidFill>
              </a:rPr>
              <a:t>      | </a:t>
            </a:r>
            <a:r>
              <a:rPr lang="en-IN" sz="2000" dirty="0" err="1">
                <a:solidFill>
                  <a:schemeClr val="bg1"/>
                </a:solidFill>
              </a:rPr>
              <a:t>hire_date</a:t>
            </a:r>
            <a:r>
              <a:rPr lang="en-IN" sz="2000" dirty="0">
                <a:solidFill>
                  <a:schemeClr val="bg1"/>
                </a:solidFill>
              </a:rPr>
              <a:t>  |</a:t>
            </a:r>
            <a:r>
              <a:rPr lang="en-IN" sz="2000" dirty="0" err="1">
                <a:solidFill>
                  <a:schemeClr val="bg1"/>
                </a:solidFill>
              </a:rPr>
              <a:t>job_id</a:t>
            </a:r>
            <a:r>
              <a:rPr lang="en-IN" sz="2000" dirty="0">
                <a:solidFill>
                  <a:schemeClr val="bg1"/>
                </a:solidFill>
              </a:rPr>
              <a:t>     | salary | </a:t>
            </a:r>
            <a:r>
              <a:rPr lang="en-IN" sz="2000" dirty="0" err="1">
                <a:solidFill>
                  <a:schemeClr val="bg1"/>
                </a:solidFill>
              </a:rPr>
              <a:t>manager_id</a:t>
            </a:r>
            <a:r>
              <a:rPr lang="en-IN" sz="2000" dirty="0">
                <a:solidFill>
                  <a:schemeClr val="bg1"/>
                </a:solidFill>
              </a:rPr>
              <a:t> | </a:t>
            </a:r>
            <a:r>
              <a:rPr lang="en-IN" sz="2000" dirty="0" err="1">
                <a:solidFill>
                  <a:schemeClr val="bg1"/>
                </a:solidFill>
              </a:rPr>
              <a:t>dept_id</a:t>
            </a:r>
            <a:r>
              <a:rPr lang="en-IN" sz="2000" dirty="0">
                <a:solidFill>
                  <a:schemeClr val="bg1"/>
                </a:solidFill>
              </a:rPr>
              <a:t>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+--------+-------------+------------+------------+------------+------------+--------+------------+---------+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   106 | </a:t>
            </a:r>
            <a:r>
              <a:rPr lang="en-IN" sz="2000" dirty="0" err="1">
                <a:solidFill>
                  <a:schemeClr val="bg1"/>
                </a:solidFill>
              </a:rPr>
              <a:t>Valli</a:t>
            </a:r>
            <a:r>
              <a:rPr lang="en-IN" sz="2000" dirty="0">
                <a:solidFill>
                  <a:schemeClr val="bg1"/>
                </a:solidFill>
              </a:rPr>
              <a:t>       | </a:t>
            </a:r>
            <a:r>
              <a:rPr lang="en-IN" sz="2000" dirty="0" err="1">
                <a:solidFill>
                  <a:schemeClr val="bg1"/>
                </a:solidFill>
              </a:rPr>
              <a:t>Pataballa</a:t>
            </a:r>
            <a:r>
              <a:rPr lang="en-IN" sz="2000" dirty="0">
                <a:solidFill>
                  <a:schemeClr val="bg1"/>
                </a:solidFill>
              </a:rPr>
              <a:t>  | 5904234560 | 1987-06-23 | IT_FROG    |   4800 |        103 |      60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   100 | Steven      | King       | 5151234567 | 1987-06-17 | AD_PRES    |  24000 |          0 |      90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   117 | </a:t>
            </a:r>
            <a:r>
              <a:rPr lang="en-IN" sz="2000" dirty="0" err="1">
                <a:solidFill>
                  <a:schemeClr val="bg1"/>
                </a:solidFill>
              </a:rPr>
              <a:t>Sigal</a:t>
            </a:r>
            <a:r>
              <a:rPr lang="en-IN" sz="2000" dirty="0">
                <a:solidFill>
                  <a:schemeClr val="bg1"/>
                </a:solidFill>
              </a:rPr>
              <a:t>       | Tobias     | 5151274564 | 1987-07-04 | PU_CLERK   |   2800 |        114 |      30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   116 | Shelli      | </a:t>
            </a:r>
            <a:r>
              <a:rPr lang="en-IN" sz="2000" dirty="0" err="1">
                <a:solidFill>
                  <a:schemeClr val="bg1"/>
                </a:solidFill>
              </a:rPr>
              <a:t>Baida</a:t>
            </a:r>
            <a:r>
              <a:rPr lang="en-IN" sz="2000" dirty="0">
                <a:solidFill>
                  <a:schemeClr val="bg1"/>
                </a:solidFill>
              </a:rPr>
              <a:t>      | 5151274563 | 1987-07-03 | PU_CLERK   |   2900 |        114 |      30 </a:t>
            </a:r>
            <a:r>
              <a:rPr lang="en-IN" sz="2000" dirty="0" smtClean="0">
                <a:solidFill>
                  <a:schemeClr val="bg1"/>
                </a:solidFill>
              </a:rPr>
              <a:t>|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gs-blog-1200x62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bg1"/>
                </a:solidFill>
              </a:rPr>
              <a:t>Write a query to get the employee ID, names (</a:t>
            </a:r>
            <a:r>
              <a:rPr lang="en-IN" sz="2400" b="1" dirty="0" err="1">
                <a:solidFill>
                  <a:schemeClr val="bg1"/>
                </a:solidFill>
              </a:rPr>
              <a:t>first_name</a:t>
            </a:r>
            <a:r>
              <a:rPr lang="en-IN" sz="2400" b="1" dirty="0">
                <a:solidFill>
                  <a:schemeClr val="bg1"/>
                </a:solidFill>
              </a:rPr>
              <a:t>, </a:t>
            </a:r>
            <a:r>
              <a:rPr lang="en-IN" sz="2400" b="1" dirty="0" err="1">
                <a:solidFill>
                  <a:schemeClr val="bg1"/>
                </a:solidFill>
              </a:rPr>
              <a:t>last_name</a:t>
            </a:r>
            <a:r>
              <a:rPr lang="en-IN" sz="2400" b="1" dirty="0">
                <a:solidFill>
                  <a:schemeClr val="bg1"/>
                </a:solidFill>
              </a:rPr>
              <a:t>), salary in ascending order of salary.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596" y="2500306"/>
            <a:ext cx="3357586" cy="1785950"/>
          </a:xfrm>
        </p:spPr>
        <p:txBody>
          <a:bodyPr/>
          <a:lstStyle/>
          <a:p>
            <a:pPr>
              <a:buNone/>
            </a:pPr>
            <a:r>
              <a:rPr lang="en-IN" sz="2000" dirty="0">
                <a:solidFill>
                  <a:schemeClr val="bg1"/>
                </a:solidFill>
              </a:rPr>
              <a:t>select </a:t>
            </a:r>
            <a:r>
              <a:rPr lang="en-IN" sz="2000" dirty="0" err="1">
                <a:solidFill>
                  <a:schemeClr val="bg1"/>
                </a:solidFill>
              </a:rPr>
              <a:t>emp_id,concat</a:t>
            </a:r>
            <a:r>
              <a:rPr lang="en-IN" sz="2000" dirty="0">
                <a:solidFill>
                  <a:schemeClr val="bg1"/>
                </a:solidFill>
              </a:rPr>
              <a:t>(</a:t>
            </a:r>
            <a:r>
              <a:rPr lang="en-IN" sz="2000" dirty="0" err="1">
                <a:solidFill>
                  <a:schemeClr val="bg1"/>
                </a:solidFill>
              </a:rPr>
              <a:t>fname</a:t>
            </a:r>
            <a:r>
              <a:rPr lang="en-IN" sz="2000" dirty="0">
                <a:solidFill>
                  <a:schemeClr val="bg1"/>
                </a:solidFill>
              </a:rPr>
              <a:t>,' ',</a:t>
            </a:r>
            <a:r>
              <a:rPr lang="en-IN" sz="2000" dirty="0" err="1">
                <a:solidFill>
                  <a:schemeClr val="bg1"/>
                </a:solidFill>
              </a:rPr>
              <a:t>lname</a:t>
            </a:r>
            <a:r>
              <a:rPr lang="en-IN" sz="2000" dirty="0">
                <a:solidFill>
                  <a:schemeClr val="bg1"/>
                </a:solidFill>
              </a:rPr>
              <a:t>) as </a:t>
            </a:r>
            <a:r>
              <a:rPr lang="en-IN" sz="2000" dirty="0" err="1">
                <a:solidFill>
                  <a:schemeClr val="bg1"/>
                </a:solidFill>
              </a:rPr>
              <a:t>full_name,salary</a:t>
            </a:r>
            <a:r>
              <a:rPr lang="en-IN" sz="2000" dirty="0">
                <a:solidFill>
                  <a:schemeClr val="bg1"/>
                </a:solidFill>
              </a:rPr>
              <a:t> from employee order by salary </a:t>
            </a:r>
            <a:r>
              <a:rPr lang="en-IN" sz="2000" dirty="0" err="1">
                <a:solidFill>
                  <a:schemeClr val="bg1"/>
                </a:solidFill>
              </a:rPr>
              <a:t>asc</a:t>
            </a:r>
            <a:r>
              <a:rPr lang="en-IN" sz="2000" dirty="0">
                <a:solidFill>
                  <a:schemeClr val="bg1"/>
                </a:solidFill>
              </a:rPr>
              <a:t>;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1934" y="1582341"/>
            <a:ext cx="47149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+--------+-------------------+--------+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</a:t>
            </a:r>
            <a:r>
              <a:rPr lang="en-IN" dirty="0" err="1">
                <a:solidFill>
                  <a:schemeClr val="bg1"/>
                </a:solidFill>
              </a:rPr>
              <a:t>emp_id</a:t>
            </a:r>
            <a:r>
              <a:rPr lang="en-IN" dirty="0">
                <a:solidFill>
                  <a:schemeClr val="bg1"/>
                </a:solidFill>
              </a:rPr>
              <a:t> | </a:t>
            </a:r>
            <a:r>
              <a:rPr lang="en-IN" dirty="0" err="1">
                <a:solidFill>
                  <a:schemeClr val="bg1"/>
                </a:solidFill>
              </a:rPr>
              <a:t>full_name</a:t>
            </a:r>
            <a:r>
              <a:rPr lang="en-IN" dirty="0">
                <a:solidFill>
                  <a:schemeClr val="bg1"/>
                </a:solidFill>
              </a:rPr>
              <a:t>         | salary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+--------+-------------------+--------+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   119 | </a:t>
            </a:r>
            <a:r>
              <a:rPr lang="en-IN" dirty="0" err="1">
                <a:solidFill>
                  <a:schemeClr val="bg1"/>
                </a:solidFill>
              </a:rPr>
              <a:t>karenColmenares</a:t>
            </a:r>
            <a:r>
              <a:rPr lang="en-IN" dirty="0">
                <a:solidFill>
                  <a:schemeClr val="bg1"/>
                </a:solidFill>
              </a:rPr>
              <a:t>  |   2055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   118 | Guy </a:t>
            </a:r>
            <a:r>
              <a:rPr lang="en-IN" dirty="0" err="1">
                <a:solidFill>
                  <a:schemeClr val="bg1"/>
                </a:solidFill>
              </a:rPr>
              <a:t>Himaru</a:t>
            </a:r>
            <a:r>
              <a:rPr lang="en-IN" dirty="0">
                <a:solidFill>
                  <a:schemeClr val="bg1"/>
                </a:solidFill>
              </a:rPr>
              <a:t>        |   2600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   117 | </a:t>
            </a:r>
            <a:r>
              <a:rPr lang="en-IN" dirty="0" err="1">
                <a:solidFill>
                  <a:schemeClr val="bg1"/>
                </a:solidFill>
              </a:rPr>
              <a:t>Sigal</a:t>
            </a:r>
            <a:r>
              <a:rPr lang="en-IN" dirty="0">
                <a:solidFill>
                  <a:schemeClr val="bg1"/>
                </a:solidFill>
              </a:rPr>
              <a:t> Tobias      |   2800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   116 | Shelli </a:t>
            </a:r>
            <a:r>
              <a:rPr lang="en-IN" dirty="0" err="1">
                <a:solidFill>
                  <a:schemeClr val="bg1"/>
                </a:solidFill>
              </a:rPr>
              <a:t>Baida</a:t>
            </a:r>
            <a:r>
              <a:rPr lang="en-IN" dirty="0">
                <a:solidFill>
                  <a:schemeClr val="bg1"/>
                </a:solidFill>
              </a:rPr>
              <a:t>      |   2900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   115 | Alexander </a:t>
            </a:r>
            <a:r>
              <a:rPr lang="en-IN" dirty="0" err="1">
                <a:solidFill>
                  <a:schemeClr val="bg1"/>
                </a:solidFill>
              </a:rPr>
              <a:t>Khoo</a:t>
            </a:r>
            <a:r>
              <a:rPr lang="en-IN" dirty="0">
                <a:solidFill>
                  <a:schemeClr val="bg1"/>
                </a:solidFill>
              </a:rPr>
              <a:t>    |   3100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   107 | Diana Lorentz     |   4200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   106 | </a:t>
            </a:r>
            <a:r>
              <a:rPr lang="en-IN" dirty="0" err="1">
                <a:solidFill>
                  <a:schemeClr val="bg1"/>
                </a:solidFill>
              </a:rPr>
              <a:t>Valli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Pataballa</a:t>
            </a:r>
            <a:r>
              <a:rPr lang="en-IN" dirty="0">
                <a:solidFill>
                  <a:schemeClr val="bg1"/>
                </a:solidFill>
              </a:rPr>
              <a:t>   |   4800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   105 | David Austin      |   4800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   104 | Bruce Ernst       |   6000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   113 | Luis Popp         |   6900 </a:t>
            </a:r>
            <a:r>
              <a:rPr lang="en-IN" dirty="0" smtClean="0">
                <a:solidFill>
                  <a:schemeClr val="bg1"/>
                </a:solidFill>
              </a:rPr>
              <a:t>|</a:t>
            </a:r>
          </a:p>
          <a:p>
            <a:r>
              <a:rPr lang="en-IN" dirty="0">
                <a:solidFill>
                  <a:schemeClr val="bg1"/>
                </a:solidFill>
              </a:rPr>
              <a:t>|    111 | </a:t>
            </a:r>
            <a:r>
              <a:rPr lang="en-IN" dirty="0" err="1">
                <a:solidFill>
                  <a:schemeClr val="bg1"/>
                </a:solidFill>
              </a:rPr>
              <a:t>Ismael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Sciarra</a:t>
            </a:r>
            <a:r>
              <a:rPr lang="en-IN" dirty="0">
                <a:solidFill>
                  <a:schemeClr val="bg1"/>
                </a:solidFill>
              </a:rPr>
              <a:t>    |   7700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   112 | Joes Manuel </a:t>
            </a:r>
            <a:r>
              <a:rPr lang="en-IN" dirty="0" err="1">
                <a:solidFill>
                  <a:schemeClr val="bg1"/>
                </a:solidFill>
              </a:rPr>
              <a:t>Urman</a:t>
            </a:r>
            <a:r>
              <a:rPr lang="en-IN" dirty="0">
                <a:solidFill>
                  <a:schemeClr val="bg1"/>
                </a:solidFill>
              </a:rPr>
              <a:t> |   7800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   120 | Matthew Weiss     |   8000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   110 | John Chen         |   8200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--------+-------------------+--------+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gs-blog-1200x62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57256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b="1" dirty="0">
                <a:solidFill>
                  <a:schemeClr val="bg1"/>
                </a:solidFill>
              </a:rPr>
              <a:t>Write a query to get the maximum and minimum salary from employees table.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596" y="2857496"/>
            <a:ext cx="3643338" cy="32686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solidFill>
                  <a:schemeClr val="bg1"/>
                </a:solidFill>
              </a:rPr>
              <a:t>select max(salary) as </a:t>
            </a:r>
            <a:r>
              <a:rPr lang="en-IN" sz="2000" dirty="0" err="1">
                <a:solidFill>
                  <a:schemeClr val="bg1"/>
                </a:solidFill>
              </a:rPr>
              <a:t>maximum_salary,min</a:t>
            </a:r>
            <a:r>
              <a:rPr lang="en-IN" sz="2000" dirty="0">
                <a:solidFill>
                  <a:schemeClr val="bg1"/>
                </a:solidFill>
              </a:rPr>
              <a:t>(salary) as </a:t>
            </a:r>
            <a:r>
              <a:rPr lang="en-IN" sz="2000" dirty="0" err="1">
                <a:solidFill>
                  <a:schemeClr val="bg1"/>
                </a:solidFill>
              </a:rPr>
              <a:t>minimum_salary</a:t>
            </a:r>
            <a:r>
              <a:rPr lang="en-IN" sz="2000" dirty="0">
                <a:solidFill>
                  <a:schemeClr val="bg1"/>
                </a:solidFill>
              </a:rPr>
              <a:t> from employee;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1934" y="2690336"/>
            <a:ext cx="47149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+----------------+----------------+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</a:t>
            </a:r>
            <a:r>
              <a:rPr lang="en-IN" dirty="0" err="1">
                <a:solidFill>
                  <a:schemeClr val="bg1"/>
                </a:solidFill>
              </a:rPr>
              <a:t>maximum_salary</a:t>
            </a:r>
            <a:r>
              <a:rPr lang="en-IN" dirty="0">
                <a:solidFill>
                  <a:schemeClr val="bg1"/>
                </a:solidFill>
              </a:rPr>
              <a:t> | </a:t>
            </a:r>
            <a:r>
              <a:rPr lang="en-IN" dirty="0" err="1">
                <a:solidFill>
                  <a:schemeClr val="bg1"/>
                </a:solidFill>
              </a:rPr>
              <a:t>minimum_salary</a:t>
            </a:r>
            <a:r>
              <a:rPr lang="en-IN" dirty="0">
                <a:solidFill>
                  <a:schemeClr val="bg1"/>
                </a:solidFill>
              </a:rPr>
              <a:t>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+----------------+----------------+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|          24000 |           2055 |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+----------------+----------------+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gs-blog-1200x62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bg1"/>
                </a:solidFill>
              </a:rPr>
              <a:t>Write a query to get the first 3 characters of first name from employees table.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34" y="2571744"/>
            <a:ext cx="3429024" cy="3554419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select </a:t>
            </a:r>
            <a:r>
              <a:rPr lang="en-IN" dirty="0" err="1">
                <a:solidFill>
                  <a:schemeClr val="bg1"/>
                </a:solidFill>
              </a:rPr>
              <a:t>substr</a:t>
            </a:r>
            <a:r>
              <a:rPr lang="en-IN" dirty="0">
                <a:solidFill>
                  <a:schemeClr val="bg1"/>
                </a:solidFill>
              </a:rPr>
              <a:t>(fname,1,3) </a:t>
            </a:r>
            <a:r>
              <a:rPr lang="en-IN" dirty="0" smtClean="0">
                <a:solidFill>
                  <a:schemeClr val="bg1"/>
                </a:solidFill>
              </a:rPr>
              <a:t>as name from </a:t>
            </a:r>
            <a:r>
              <a:rPr lang="en-IN" dirty="0">
                <a:solidFill>
                  <a:schemeClr val="bg1"/>
                </a:solidFill>
              </a:rPr>
              <a:t>employee;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00562" y="1285859"/>
            <a:ext cx="42862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+-------------------+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smtClean="0">
                <a:solidFill>
                  <a:schemeClr val="bg1"/>
                </a:solidFill>
              </a:rPr>
              <a:t>name </a:t>
            </a:r>
            <a:r>
              <a:rPr lang="en-IN" sz="2000" dirty="0">
                <a:solidFill>
                  <a:schemeClr val="bg1"/>
                </a:solidFill>
              </a:rPr>
              <a:t>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Ste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Nee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Lex</a:t>
            </a:r>
            <a:r>
              <a:rPr lang="en-IN" sz="2000" dirty="0">
                <a:solidFill>
                  <a:schemeClr val="bg1"/>
                </a:solidFill>
              </a:rPr>
              <a:t>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Ale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Bru</a:t>
            </a:r>
            <a:r>
              <a:rPr lang="en-IN" sz="2000" dirty="0">
                <a:solidFill>
                  <a:schemeClr val="bg1"/>
                </a:solidFill>
              </a:rPr>
              <a:t>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Dav</a:t>
            </a:r>
            <a:r>
              <a:rPr lang="en-IN" sz="2000" dirty="0">
                <a:solidFill>
                  <a:schemeClr val="bg1"/>
                </a:solidFill>
              </a:rPr>
              <a:t>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Val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Dia</a:t>
            </a:r>
            <a:r>
              <a:rPr lang="en-IN" sz="2000" dirty="0">
                <a:solidFill>
                  <a:schemeClr val="bg1"/>
                </a:solidFill>
              </a:rPr>
              <a:t>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Nan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Dan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Joh</a:t>
            </a:r>
            <a:r>
              <a:rPr lang="en-IN" sz="2000" dirty="0">
                <a:solidFill>
                  <a:schemeClr val="bg1"/>
                </a:solidFill>
              </a:rPr>
              <a:t>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Ism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Joe              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Lui</a:t>
            </a:r>
            <a:r>
              <a:rPr lang="en-IN" sz="2000" dirty="0">
                <a:solidFill>
                  <a:schemeClr val="bg1"/>
                </a:solidFill>
              </a:rPr>
              <a:t>               </a:t>
            </a:r>
            <a:r>
              <a:rPr lang="en-IN" sz="2000" dirty="0" smtClean="0">
                <a:solidFill>
                  <a:schemeClr val="bg1"/>
                </a:solidFill>
              </a:rPr>
              <a:t>||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gs-blog-1200x62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143008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b="1" dirty="0">
                <a:solidFill>
                  <a:schemeClr val="bg1"/>
                </a:solidFill>
              </a:rPr>
              <a:t>Write a query to display the name (</a:t>
            </a:r>
            <a:r>
              <a:rPr lang="en-IN" sz="2700" b="1" dirty="0" err="1">
                <a:solidFill>
                  <a:schemeClr val="bg1"/>
                </a:solidFill>
              </a:rPr>
              <a:t>first_name</a:t>
            </a:r>
            <a:r>
              <a:rPr lang="en-IN" sz="2700" b="1" dirty="0">
                <a:solidFill>
                  <a:schemeClr val="bg1"/>
                </a:solidFill>
              </a:rPr>
              <a:t>, </a:t>
            </a:r>
            <a:r>
              <a:rPr lang="en-IN" sz="2700" b="1" dirty="0" err="1">
                <a:solidFill>
                  <a:schemeClr val="bg1"/>
                </a:solidFill>
              </a:rPr>
              <a:t>last_name</a:t>
            </a:r>
            <a:r>
              <a:rPr lang="en-IN" sz="2700" b="1" dirty="0">
                <a:solidFill>
                  <a:schemeClr val="bg1"/>
                </a:solidFill>
              </a:rPr>
              <a:t>) and department ID of all employees in departments 30 or 90 in ascending order.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34" y="2571744"/>
            <a:ext cx="3714776" cy="3554419"/>
          </a:xfrm>
        </p:spPr>
        <p:txBody>
          <a:bodyPr/>
          <a:lstStyle/>
          <a:p>
            <a:r>
              <a:rPr lang="en-IN" sz="2000" dirty="0">
                <a:solidFill>
                  <a:schemeClr val="bg1"/>
                </a:solidFill>
              </a:rPr>
              <a:t>select </a:t>
            </a:r>
            <a:r>
              <a:rPr lang="en-IN" sz="2000" dirty="0" err="1">
                <a:solidFill>
                  <a:schemeClr val="bg1"/>
                </a:solidFill>
              </a:rPr>
              <a:t>concat</a:t>
            </a:r>
            <a:r>
              <a:rPr lang="en-IN" sz="2000" dirty="0">
                <a:solidFill>
                  <a:schemeClr val="bg1"/>
                </a:solidFill>
              </a:rPr>
              <a:t>(</a:t>
            </a:r>
            <a:r>
              <a:rPr lang="en-IN" sz="2000" dirty="0" err="1">
                <a:solidFill>
                  <a:schemeClr val="bg1"/>
                </a:solidFill>
              </a:rPr>
              <a:t>fname</a:t>
            </a:r>
            <a:r>
              <a:rPr lang="en-IN" sz="2000" dirty="0">
                <a:solidFill>
                  <a:schemeClr val="bg1"/>
                </a:solidFill>
              </a:rPr>
              <a:t>,' ',</a:t>
            </a:r>
            <a:r>
              <a:rPr lang="en-IN" sz="2000" dirty="0" err="1">
                <a:solidFill>
                  <a:schemeClr val="bg1"/>
                </a:solidFill>
              </a:rPr>
              <a:t>lname</a:t>
            </a:r>
            <a:r>
              <a:rPr lang="en-IN" sz="2000" dirty="0">
                <a:solidFill>
                  <a:schemeClr val="bg1"/>
                </a:solidFill>
              </a:rPr>
              <a:t>) as </a:t>
            </a:r>
            <a:r>
              <a:rPr lang="en-IN" sz="2000" dirty="0" err="1">
                <a:solidFill>
                  <a:schemeClr val="bg1"/>
                </a:solidFill>
              </a:rPr>
              <a:t>full_name,dept_id</a:t>
            </a:r>
            <a:r>
              <a:rPr lang="en-IN" sz="2000" dirty="0">
                <a:solidFill>
                  <a:schemeClr val="bg1"/>
                </a:solidFill>
              </a:rPr>
              <a:t> from employee where </a:t>
            </a:r>
            <a:r>
              <a:rPr lang="en-IN" sz="2000" dirty="0" err="1">
                <a:solidFill>
                  <a:schemeClr val="bg1"/>
                </a:solidFill>
              </a:rPr>
              <a:t>dept_id</a:t>
            </a:r>
            <a:r>
              <a:rPr lang="en-IN" sz="2000" dirty="0">
                <a:solidFill>
                  <a:schemeClr val="bg1"/>
                </a:solidFill>
              </a:rPr>
              <a:t> IN(30,90) order by </a:t>
            </a:r>
            <a:r>
              <a:rPr lang="en-IN" sz="2000" dirty="0" err="1" smtClean="0">
                <a:solidFill>
                  <a:schemeClr val="bg1"/>
                </a:solidFill>
              </a:rPr>
              <a:t>dept_id</a:t>
            </a:r>
            <a:r>
              <a:rPr lang="en-IN" sz="2000" dirty="0" smtClean="0">
                <a:solidFill>
                  <a:schemeClr val="bg1"/>
                </a:solidFill>
              </a:rPr>
              <a:t> </a:t>
            </a:r>
            <a:r>
              <a:rPr lang="en-IN" sz="2000" dirty="0" err="1" smtClean="0">
                <a:solidFill>
                  <a:schemeClr val="bg1"/>
                </a:solidFill>
              </a:rPr>
              <a:t>asc</a:t>
            </a:r>
            <a:r>
              <a:rPr lang="en-IN" sz="2000" dirty="0">
                <a:solidFill>
                  <a:schemeClr val="bg1"/>
                </a:solidFill>
              </a:rPr>
              <a:t>;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43372" y="1582341"/>
            <a:ext cx="471490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+------------------+---------+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full_name</a:t>
            </a:r>
            <a:r>
              <a:rPr lang="en-IN" sz="2000" dirty="0">
                <a:solidFill>
                  <a:schemeClr val="bg1"/>
                </a:solidFill>
              </a:rPr>
              <a:t>        | </a:t>
            </a:r>
            <a:r>
              <a:rPr lang="en-IN" sz="2000" dirty="0" err="1">
                <a:solidFill>
                  <a:schemeClr val="bg1"/>
                </a:solidFill>
              </a:rPr>
              <a:t>dept_id</a:t>
            </a:r>
            <a:r>
              <a:rPr lang="en-IN" sz="2000" dirty="0">
                <a:solidFill>
                  <a:schemeClr val="bg1"/>
                </a:solidFill>
              </a:rPr>
              <a:t>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+------------------+---------+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Den </a:t>
            </a:r>
            <a:r>
              <a:rPr lang="en-IN" sz="2000" dirty="0" err="1">
                <a:solidFill>
                  <a:schemeClr val="bg1"/>
                </a:solidFill>
              </a:rPr>
              <a:t>Raphely</a:t>
            </a:r>
            <a:r>
              <a:rPr lang="en-IN" sz="2000" dirty="0">
                <a:solidFill>
                  <a:schemeClr val="bg1"/>
                </a:solidFill>
              </a:rPr>
              <a:t>      |      30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Alexander </a:t>
            </a:r>
            <a:r>
              <a:rPr lang="en-IN" sz="2000" dirty="0" err="1">
                <a:solidFill>
                  <a:schemeClr val="bg1"/>
                </a:solidFill>
              </a:rPr>
              <a:t>Khoo</a:t>
            </a:r>
            <a:r>
              <a:rPr lang="en-IN" sz="2000" dirty="0">
                <a:solidFill>
                  <a:schemeClr val="bg1"/>
                </a:solidFill>
              </a:rPr>
              <a:t>   |      30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Shelli </a:t>
            </a:r>
            <a:r>
              <a:rPr lang="en-IN" sz="2000" dirty="0" err="1">
                <a:solidFill>
                  <a:schemeClr val="bg1"/>
                </a:solidFill>
              </a:rPr>
              <a:t>Baida</a:t>
            </a:r>
            <a:r>
              <a:rPr lang="en-IN" sz="2000" dirty="0">
                <a:solidFill>
                  <a:schemeClr val="bg1"/>
                </a:solidFill>
              </a:rPr>
              <a:t>     |      30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Sigal</a:t>
            </a:r>
            <a:r>
              <a:rPr lang="en-IN" sz="2000" dirty="0">
                <a:solidFill>
                  <a:schemeClr val="bg1"/>
                </a:solidFill>
              </a:rPr>
              <a:t> Tobias     |      30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Guy </a:t>
            </a:r>
            <a:r>
              <a:rPr lang="en-IN" sz="2000" dirty="0" err="1">
                <a:solidFill>
                  <a:schemeClr val="bg1"/>
                </a:solidFill>
              </a:rPr>
              <a:t>Himaru</a:t>
            </a:r>
            <a:r>
              <a:rPr lang="en-IN" sz="2000" dirty="0">
                <a:solidFill>
                  <a:schemeClr val="bg1"/>
                </a:solidFill>
              </a:rPr>
              <a:t>       |      30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karen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Colmenares</a:t>
            </a:r>
            <a:r>
              <a:rPr lang="en-IN" sz="2000" dirty="0">
                <a:solidFill>
                  <a:schemeClr val="bg1"/>
                </a:solidFill>
              </a:rPr>
              <a:t> |      30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Steven King      |      90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Neena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Kochhar</a:t>
            </a:r>
            <a:r>
              <a:rPr lang="en-IN" sz="2000" dirty="0">
                <a:solidFill>
                  <a:schemeClr val="bg1"/>
                </a:solidFill>
              </a:rPr>
              <a:t>    |      90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| </a:t>
            </a:r>
            <a:r>
              <a:rPr lang="en-IN" sz="2000" dirty="0" err="1">
                <a:solidFill>
                  <a:schemeClr val="bg1"/>
                </a:solidFill>
              </a:rPr>
              <a:t>Lex</a:t>
            </a:r>
            <a:r>
              <a:rPr lang="en-IN" sz="2000" dirty="0">
                <a:solidFill>
                  <a:schemeClr val="bg1"/>
                </a:solidFill>
              </a:rPr>
              <a:t> De </a:t>
            </a:r>
            <a:r>
              <a:rPr lang="en-IN" sz="2000" dirty="0" err="1">
                <a:solidFill>
                  <a:schemeClr val="bg1"/>
                </a:solidFill>
              </a:rPr>
              <a:t>Haan</a:t>
            </a:r>
            <a:r>
              <a:rPr lang="en-IN" sz="2000" dirty="0">
                <a:solidFill>
                  <a:schemeClr val="bg1"/>
                </a:solidFill>
              </a:rPr>
              <a:t>      |      90 |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+------------------+---------+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1818</Words>
  <Application>Microsoft Office PowerPoint</Application>
  <PresentationFormat>On-screen Show (4:3)</PresentationFormat>
  <Paragraphs>255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SQL Case Studies</vt:lpstr>
      <vt:lpstr>SQL Case Study - 1 Employee Database Simplification</vt:lpstr>
      <vt:lpstr>Write a query to display the names (first_name, last_name) using alias name "First Name", "Last Name".</vt:lpstr>
      <vt:lpstr>Write a query to get unique department ID from employee table.   </vt:lpstr>
      <vt:lpstr>Write a query to get all employee details from the employee table order by first name, descending. </vt:lpstr>
      <vt:lpstr>Write a query to get the employee ID, names (first_name, last_name), salary in ascending order of salary.</vt:lpstr>
      <vt:lpstr>Write a query to get the maximum and minimum salary from employees table. </vt:lpstr>
      <vt:lpstr>Write a query to get the first 3 characters of first name from employees table.</vt:lpstr>
      <vt:lpstr>Write a query to display the name (first_name, last_name) and department ID of all employees in departments 30 or 90 in ascending order. </vt:lpstr>
      <vt:lpstr>Write a query to display the last name of employees having 'e' as the third character</vt:lpstr>
      <vt:lpstr>Write a query to find the name (first_name, last_name) and the salary of the employees who have a higher salary than the employee whose last_name='Sciarra'.</vt:lpstr>
      <vt:lpstr>Write a query to find the name (first_name, last_name) of the employees who are managers.</vt:lpstr>
      <vt:lpstr>Write a query to get the firstname, lastname who joined in the month of June. </vt:lpstr>
      <vt:lpstr>Question on self join</vt:lpstr>
      <vt:lpstr>SQL Case Study - 2 Movie Database Simplification</vt:lpstr>
      <vt:lpstr>Current Database Structure: Movies table: MovieID, Title, Genre, ReleaseDate, Stock Customers table: CustomerID, FirstName, LastName, Email, Phone Rentals table: RentalID, CustomerID, MovieID, RentalDate, ReturnDate</vt:lpstr>
      <vt:lpstr>create table customers(customer_id int primary key auto_increment,first_name varchar(50),last_name varchar(50),email varcha r(50),phone bigint); </vt:lpstr>
      <vt:lpstr>alter table movies add available_stock varchar(50);</vt:lpstr>
      <vt:lpstr>Question: ● The addition of the &amp;quot;AvailableStock&amp;quot; column allows FlickHub to quickly determine the number of available copies for each movie, helping in better inventory management.Enhanced Customer Information: ● The expanded Customers table now includes more comprehensive information about each customer, facilitating personalized services and targeted marketing efforts. Automated Rental Duration and Late Fees:  ● The new calculated columns in the Rentals table simplify the process of calculating rental durations and late fees, providing accurate and timely information for billing and reporting. </vt:lpstr>
      <vt:lpstr>Slide 20</vt:lpstr>
      <vt:lpstr>Slide 21</vt:lpstr>
      <vt:lpstr>SQL Case Study - 3 Employee Department Database</vt:lpstr>
      <vt:lpstr>Same highest salary. The goal is to list employees alongside their departments and salaries in the output table </vt:lpstr>
      <vt:lpstr>This case study focuses on using UiPath to process and analyze employee data from different departments. Identifying employees with the highest salary within each department, and generating an output table.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Query Examples with Results</dc:title>
  <dc:creator>DEBADRITA</dc:creator>
  <cp:lastModifiedBy>DEBADRITA</cp:lastModifiedBy>
  <cp:revision>26</cp:revision>
  <dcterms:created xsi:type="dcterms:W3CDTF">2024-09-22T06:50:35Z</dcterms:created>
  <dcterms:modified xsi:type="dcterms:W3CDTF">2024-09-22T10:09:16Z</dcterms:modified>
</cp:coreProperties>
</file>