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Merriweather Black"/>
      <p:bold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7" roundtripDataSignature="AMtx7mgNYaYosmiRwyTIoUojJGI79A0n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A3581F-F507-4E62-B404-7594B20B049B}">
  <a:tblStyle styleId="{6CA3581F-F507-4E62-B404-7594B20B049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22" Type="http://schemas.openxmlformats.org/officeDocument/2006/relationships/font" Target="fonts/Merriweather-boldItalic.fntdata"/><Relationship Id="rId21" Type="http://schemas.openxmlformats.org/officeDocument/2006/relationships/font" Target="fonts/Merriweather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17" Type="http://schemas.openxmlformats.org/officeDocument/2006/relationships/font" Target="fonts/MerriweatherBlack-bold.fntdata"/><Relationship Id="rId16" Type="http://schemas.openxmlformats.org/officeDocument/2006/relationships/font" Target="fonts/PTSansNarrow-bold.fntdata"/><Relationship Id="rId19" Type="http://schemas.openxmlformats.org/officeDocument/2006/relationships/font" Target="fonts/Merriweather-regular.fntdata"/><Relationship Id="rId18" Type="http://schemas.openxmlformats.org/officeDocument/2006/relationships/font" Target="fonts/Merriweather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eba7027a1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beba7027a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9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1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" name="Google Shape;19;p11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20" name="Google Shape;20;p11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1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" name="Google Shape;22;p11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23" name="Google Shape;23;p1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1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" name="Google Shape;25;p1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6" name="Google Shape;26;p1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rgbClr val="FCE5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folders/1XQwd3DPcWHWkcwkZVTdebNMLmIGGsvBy?usp=drive_link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300" y="331300"/>
            <a:ext cx="6862299" cy="26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1304925" y="331300"/>
            <a:ext cx="6371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POSTMAN HACKATHON- Mar 2024</a:t>
            </a:r>
            <a:endParaRPr b="1" i="0" sz="2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5895800" y="3114000"/>
            <a:ext cx="2630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SDET Organizers</a:t>
            </a:r>
            <a:endParaRPr b="0" i="1" sz="1200" u="none" cap="none" strike="noStrike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                  </a:t>
            </a:r>
            <a:r>
              <a:rPr b="0" i="1" lang="en" sz="1200" u="none" cap="none" strike="noStrike">
                <a:solidFill>
                  <a:srgbClr val="A64D79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Ayesh Gaur </a:t>
            </a:r>
            <a:endParaRPr b="0" i="1" sz="1200" u="none" cap="none" strike="noStrike">
              <a:solidFill>
                <a:srgbClr val="A64D79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A64D79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Geeta Thakur</a:t>
            </a:r>
            <a:endParaRPr b="0" i="1" sz="1200" u="none" cap="none" strike="noStrike">
              <a:solidFill>
                <a:srgbClr val="A64D79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A64D79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Kala Muthukrishnan </a:t>
            </a:r>
            <a:endParaRPr b="0" i="1" sz="1200" u="none" cap="none" strike="noStrike">
              <a:solidFill>
                <a:srgbClr val="A64D79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A64D79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Pradeepa Ganesan</a:t>
            </a:r>
            <a:endParaRPr b="0" i="1" sz="1200" u="none" cap="none" strike="noStrike">
              <a:solidFill>
                <a:srgbClr val="A64D79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A64D79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Shanthi Priya Vijayakumar</a:t>
            </a:r>
            <a:endParaRPr b="0" i="1" sz="1200" u="none" cap="none" strike="noStrike">
              <a:solidFill>
                <a:srgbClr val="A64D79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A64D79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Shweta Tripathi</a:t>
            </a:r>
            <a:endParaRPr b="0" i="1" sz="1200" u="none" cap="none" strike="noStrike">
              <a:solidFill>
                <a:srgbClr val="A64D79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A64D79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Sumathi Selvaraj</a:t>
            </a:r>
            <a:endParaRPr b="0" i="1" sz="1200" u="none" cap="none" strike="noStrike">
              <a:solidFill>
                <a:srgbClr val="A64D79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A64D79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9150" y="2093026"/>
            <a:ext cx="1320875" cy="28178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1830" y="155525"/>
            <a:ext cx="658245" cy="10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864175" y="3536250"/>
            <a:ext cx="233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SMPO Organisers</a:t>
            </a:r>
            <a:endParaRPr b="0" i="1" sz="1200" u="none" cap="none" strike="noStrike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A64D79"/>
              </a:solidFill>
              <a:highlight>
                <a:srgbClr val="FCE5CD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A64D79"/>
                </a:solidFill>
                <a:highlight>
                  <a:srgbClr val="FCE5CD"/>
                </a:highlight>
                <a:latin typeface="Merriweather"/>
                <a:ea typeface="Merriweather"/>
                <a:cs typeface="Merriweather"/>
                <a:sym typeface="Merriweather"/>
              </a:rPr>
              <a:t>Manjula Sadashivamurthy</a:t>
            </a:r>
            <a:endParaRPr b="1" i="0" sz="1200" u="none" cap="none" strike="noStrike">
              <a:solidFill>
                <a:srgbClr val="A64D79"/>
              </a:solidFill>
              <a:highlight>
                <a:srgbClr val="FCE5CD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A64D79"/>
                </a:solidFill>
                <a:highlight>
                  <a:srgbClr val="FCE5CD"/>
                </a:highlight>
                <a:latin typeface="Merriweather"/>
                <a:ea typeface="Merriweather"/>
                <a:cs typeface="Merriweather"/>
                <a:sym typeface="Merriweather"/>
              </a:rPr>
              <a:t>Saranya Munisamy </a:t>
            </a:r>
            <a:endParaRPr b="1" i="0" sz="1200" u="none" cap="none" strike="noStrike">
              <a:solidFill>
                <a:srgbClr val="A64D79"/>
              </a:solidFill>
              <a:highlight>
                <a:srgbClr val="FCE5CD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A64D79"/>
                </a:solidFill>
                <a:highlight>
                  <a:srgbClr val="FCE5CD"/>
                </a:highlight>
                <a:latin typeface="Merriweather"/>
                <a:ea typeface="Merriweather"/>
                <a:cs typeface="Merriweather"/>
                <a:sym typeface="Merriweather"/>
              </a:rPr>
              <a:t>Shivani Bhardwaj</a:t>
            </a:r>
            <a:endParaRPr b="1" sz="1200">
              <a:solidFill>
                <a:srgbClr val="A64D79"/>
              </a:solidFill>
              <a:highlight>
                <a:srgbClr val="FCE5CD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3513700" y="3536250"/>
            <a:ext cx="15177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Dev Organizer</a:t>
            </a:r>
            <a:endParaRPr b="0" i="1" sz="1200" u="none" cap="none" strike="noStrike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1" i="0" sz="1650" u="none" cap="none" strike="noStrike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A64D79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Rashmi Mishra</a:t>
            </a:r>
            <a:endParaRPr b="0" i="0" sz="1400" u="none" cap="none" strike="noStrike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434800" y="1988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Guidelines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311700" y="760125"/>
            <a:ext cx="85206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❖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6 Tech Members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❖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Participants - SDET , DA , DEV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❖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Start Date - Mar  05, 2024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❖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Submissions- 6 pm (EST) on Mar 12th , 2024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 Black"/>
              <a:buChar char="➢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Gherkins, POSTMAN Collection &amp; Reports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 Black"/>
              <a:buChar char="➢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PPT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 Black"/>
              <a:buChar char="➢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Agile documents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 Black"/>
              <a:buChar char="➢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Late submissions will attract negative points.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❖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Final Presentation - Mar 12th  during project session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❖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Slides &amp; Documents for Postman  hackathon will be shared on google drive after the launch </a:t>
            </a:r>
            <a:r>
              <a:rPr lang="en" sz="1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" sz="13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https://drive.google.com/drive/folders/1XQwd3DPcWHWkcwkZVTdebNMLmIGGsvBy?usp=drive_link </a:t>
            </a:r>
            <a:r>
              <a:rPr lang="en" sz="1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❖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DEMO– proposed date is 13</a:t>
            </a:r>
            <a:r>
              <a:rPr baseline="30000"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th</a:t>
            </a: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,14</a:t>
            </a:r>
            <a:r>
              <a:rPr baseline="30000"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th</a:t>
            </a: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and 15</a:t>
            </a:r>
            <a:r>
              <a:rPr baseline="30000"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th</a:t>
            </a: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of March 2024</a:t>
            </a:r>
            <a:endParaRPr sz="1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0" name="Google Shape;8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1830" y="155525"/>
            <a:ext cx="658245" cy="10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311700" y="62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Guidelines Contd….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3"/>
          <p:cNvSpPr txBox="1"/>
          <p:nvPr>
            <p:ph idx="1" type="body"/>
          </p:nvPr>
        </p:nvSpPr>
        <p:spPr>
          <a:xfrm>
            <a:off x="311700" y="575025"/>
            <a:ext cx="8061600" cy="4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❖"/>
            </a:pPr>
            <a:r>
              <a:rPr lang="en" sz="1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Documents &amp; Links provided: 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0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 Black"/>
              <a:buChar char="➔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Contract testing document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0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 Black"/>
              <a:buChar char="➔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API hackathon guidelines document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0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 Black"/>
              <a:buChar char="➔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Modules: User Login |Program |Batch | User | User Role Map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0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 Black"/>
              <a:buChar char="➔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Launch PPT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0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 Black"/>
              <a:buChar char="➔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Swagger link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❖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Bonus points for CI/CD implementation 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Demo:</a:t>
            </a:r>
            <a:endParaRPr sz="1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❖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Team Leaders will be shared 3 forms to book slots for their Demo. 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❖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Deadline to choose slot : 11th March at 12:00pm  EST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❖"/>
            </a:pPr>
            <a:r>
              <a:rPr lang="en" sz="13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Each Form limit is 10.</a:t>
            </a:r>
            <a:r>
              <a:rPr lang="en" sz="1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8" name="Google Shape;8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830" y="155525"/>
            <a:ext cx="658245" cy="10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311700" y="2398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Final Documents for Submission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311700" y="1074800"/>
            <a:ext cx="85206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❖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5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POSTMAN collection and other supporting documents on google drive. </a:t>
            </a:r>
            <a:endParaRPr sz="15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❖"/>
            </a:pPr>
            <a:r>
              <a:rPr lang="en" sz="15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Gherkins on google drive.(Excel File)  - Kindly mention overall scenario count.</a:t>
            </a:r>
            <a:endParaRPr sz="15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❖"/>
            </a:pPr>
            <a:r>
              <a:rPr lang="en" sz="15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All documents should be saved with team number &amp; team name.</a:t>
            </a:r>
            <a:endParaRPr sz="15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❖"/>
            </a:pPr>
            <a:r>
              <a:rPr lang="en" sz="15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Team Leads will be shared access to the google drive for final submissions.</a:t>
            </a:r>
            <a:endParaRPr sz="15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❖"/>
            </a:pPr>
            <a:r>
              <a:rPr lang="en" sz="15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End of Sprint Jira board, Burndown chart and necessary reports  with timestamp should be submitted.</a:t>
            </a:r>
            <a:endParaRPr sz="150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❖"/>
            </a:pPr>
            <a:r>
              <a:rPr lang="en" sz="150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No time extension will be given for submissions. Please adhere to the time given</a:t>
            </a:r>
            <a:r>
              <a:rPr lang="en" sz="1500">
                <a:latin typeface="Merriweather Black"/>
                <a:ea typeface="Merriweather Black"/>
                <a:cs typeface="Merriweather Black"/>
                <a:sym typeface="Merriweather Black"/>
              </a:rPr>
              <a:t>.</a:t>
            </a:r>
            <a:endParaRPr sz="15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830" y="155525"/>
            <a:ext cx="658245" cy="10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393775" y="2672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Final Presentation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393775" y="883300"/>
            <a:ext cx="85206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 sz="1500">
              <a:solidFill>
                <a:srgbClr val="44546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06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Merriweather"/>
              <a:buChar char="❖"/>
            </a:pPr>
            <a:r>
              <a:rPr lang="en" sz="145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All teams have to prepare a presentation highlighting their hackathon experience. </a:t>
            </a:r>
            <a:endParaRPr sz="145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206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Merriweather"/>
              <a:buChar char="❖"/>
            </a:pPr>
            <a:r>
              <a:rPr lang="en" sz="145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The presentation should give the Work distribution among the team members. </a:t>
            </a:r>
            <a:endParaRPr sz="145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206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Merriweather"/>
              <a:buChar char="❖"/>
            </a:pPr>
            <a:r>
              <a:rPr lang="en" sz="145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The presentation should not be more than 6 slides (Including Introduction &amp; Thank you) </a:t>
            </a:r>
            <a:endParaRPr sz="145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206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Merriweather"/>
              <a:buChar char="❖"/>
            </a:pPr>
            <a:r>
              <a:rPr lang="en" sz="145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Presentation time should not exceed 5 mins. </a:t>
            </a:r>
            <a:endParaRPr sz="145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206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Merriweather"/>
              <a:buChar char="❖"/>
            </a:pPr>
            <a:r>
              <a:rPr lang="en" sz="145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All team members should participate in presentation. </a:t>
            </a:r>
            <a:endParaRPr sz="1450"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206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Merriweather"/>
              <a:buChar char="❖"/>
            </a:pPr>
            <a:r>
              <a:rPr lang="en" sz="1450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Negative marking will be done for not adhering to the above guidelines.</a:t>
            </a:r>
            <a:endParaRPr sz="145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04" name="Google Shape;10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830" y="155525"/>
            <a:ext cx="658245" cy="10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eba7027a1_1_2"/>
          <p:cNvSpPr txBox="1"/>
          <p:nvPr>
            <p:ph type="title"/>
          </p:nvPr>
        </p:nvSpPr>
        <p:spPr>
          <a:xfrm>
            <a:off x="311700" y="1773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Evaluation Criteria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g2beba7027a1_1_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g2beba7027a1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830" y="155525"/>
            <a:ext cx="658245" cy="1097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g2beba7027a1_1_2"/>
          <p:cNvGraphicFramePr/>
          <p:nvPr/>
        </p:nvGraphicFramePr>
        <p:xfrm>
          <a:off x="1602925" y="83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{6CA3581F-F507-4E62-B404-7594B20B049B}</a:tableStyleId>
              </a:tblPr>
              <a:tblGrid>
                <a:gridCol w="3177125"/>
                <a:gridCol w="2596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900" u="none" cap="none" strike="noStrike">
                          <a:solidFill>
                            <a:srgbClr val="FF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Completion Criteria</a:t>
                      </a:r>
                      <a:endParaRPr b="1" i="1" sz="1900" u="none" cap="none" strike="noStrike">
                        <a:solidFill>
                          <a:srgbClr val="FF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900" u="none" cap="none" strike="noStrike">
                          <a:solidFill>
                            <a:srgbClr val="FF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Points</a:t>
                      </a:r>
                      <a:endParaRPr b="1" i="1" sz="1900" u="none" cap="none" strike="noStrike">
                        <a:solidFill>
                          <a:srgbClr val="FF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Gherkin 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500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Postman Collection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650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Reports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100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Bug report (with proper description)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200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Effective tool usage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100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Agile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200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Technical issue and resolution doc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150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CI/CD Implementation (Bonus)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200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311700" y="1773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Evaluation Criteria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13275" y="3989700"/>
            <a:ext cx="7862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131"/>
              <a:buFont typeface="Arial"/>
              <a:buNone/>
            </a:pPr>
            <a:r>
              <a:rPr b="1" lang="en" sz="2740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Note : The Application will be under maintenance everyday at 09 am to 10 am EST for data cleanup.</a:t>
            </a:r>
            <a:endParaRPr sz="13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8461"/>
              <a:buNone/>
            </a:pPr>
            <a:r>
              <a:t/>
            </a:r>
            <a:endParaRPr sz="1300"/>
          </a:p>
        </p:txBody>
      </p:sp>
      <p:sp>
        <p:nvSpPr>
          <p:cNvPr id="120" name="Google Shape;12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830" y="155525"/>
            <a:ext cx="658245" cy="1097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" name="Google Shape;122;p6"/>
          <p:cNvGraphicFramePr/>
          <p:nvPr/>
        </p:nvGraphicFramePr>
        <p:xfrm>
          <a:off x="1520675" y="9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{6CA3581F-F507-4E62-B404-7594B20B049B}</a:tableStyleId>
              </a:tblPr>
              <a:tblGrid>
                <a:gridCol w="3519300"/>
                <a:gridCol w="24674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2000" u="none" cap="none" strike="noStrike">
                          <a:solidFill>
                            <a:srgbClr val="CC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Completion Criteria</a:t>
                      </a:r>
                      <a:endParaRPr b="1" i="1" sz="2000" u="none" cap="none" strike="noStrike">
                        <a:solidFill>
                          <a:srgbClr val="CC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2000" u="none" cap="none" strike="noStrike">
                          <a:solidFill>
                            <a:srgbClr val="CC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Points</a:t>
                      </a:r>
                      <a:endParaRPr b="1" i="1" sz="2000" u="none" cap="none" strike="noStrike">
                        <a:solidFill>
                          <a:srgbClr val="CC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Any additional test documents (Bonus)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100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Presentation &amp; demo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200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Total</a:t>
                      </a:r>
                      <a:endParaRPr b="1" i="1" sz="1400" u="none" cap="none" strike="noStrike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2400</a:t>
                      </a:r>
                      <a:endParaRPr b="1" i="1" sz="1400" u="none" cap="none" strike="noStrike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solidFill>
                            <a:srgbClr val="FF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Negative Score</a:t>
                      </a:r>
                      <a:endParaRPr b="1" i="1" sz="1400" u="none" cap="none" strike="noStrike">
                        <a:solidFill>
                          <a:srgbClr val="FF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1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Late submission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-50 (every 5 mins)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Inaccessible collection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" sz="14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Base score</a:t>
                      </a:r>
                      <a:endParaRPr b="1" i="1"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4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i="1" lang="en" sz="4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 and Best of Luck</a:t>
            </a:r>
            <a:endParaRPr b="1" i="1" sz="4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8" name="Google Shape;1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830" y="155525"/>
            <a:ext cx="658245" cy="10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