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57" r:id="rId3"/>
    <p:sldId id="258" r:id="rId4"/>
    <p:sldId id="259" r:id="rId5"/>
    <p:sldId id="260" r:id="rId6"/>
    <p:sldId id="262" r:id="rId7"/>
    <p:sldId id="264"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95196" autoAdjust="0"/>
  </p:normalViewPr>
  <p:slideViewPr>
    <p:cSldViewPr snapToGrid="0">
      <p:cViewPr varScale="1">
        <p:scale>
          <a:sx n="80" d="100"/>
          <a:sy n="80" d="100"/>
        </p:scale>
        <p:origin x="53" y="82"/>
      </p:cViewPr>
      <p:guideLst/>
    </p:cSldViewPr>
  </p:slideViewPr>
  <p:outlineViewPr>
    <p:cViewPr>
      <p:scale>
        <a:sx n="33" d="100"/>
        <a:sy n="33" d="100"/>
      </p:scale>
      <p:origin x="0" y="-623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6F2005-F1B2-4E98-B9D3-ECE8B9E84B42}"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CAB63-0094-48E2-AB61-D2477F241750}" type="slidenum">
              <a:rPr lang="en-IN" smtClean="0"/>
              <a:t>‹#›</a:t>
            </a:fld>
            <a:endParaRPr lang="en-IN"/>
          </a:p>
        </p:txBody>
      </p:sp>
    </p:spTree>
    <p:extLst>
      <p:ext uri="{BB962C8B-B14F-4D97-AF65-F5344CB8AC3E}">
        <p14:creationId xmlns:p14="http://schemas.microsoft.com/office/powerpoint/2010/main" val="1811369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6F2005-F1B2-4E98-B9D3-ECE8B9E84B42}"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CAB63-0094-48E2-AB61-D2477F241750}" type="slidenum">
              <a:rPr lang="en-IN" smtClean="0"/>
              <a:t>‹#›</a:t>
            </a:fld>
            <a:endParaRPr lang="en-IN"/>
          </a:p>
        </p:txBody>
      </p:sp>
    </p:spTree>
    <p:extLst>
      <p:ext uri="{BB962C8B-B14F-4D97-AF65-F5344CB8AC3E}">
        <p14:creationId xmlns:p14="http://schemas.microsoft.com/office/powerpoint/2010/main" val="2783429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6F2005-F1B2-4E98-B9D3-ECE8B9E84B42}"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CAB63-0094-48E2-AB61-D2477F24175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6852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6F2005-F1B2-4E98-B9D3-ECE8B9E84B42}"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CAB63-0094-48E2-AB61-D2477F241750}" type="slidenum">
              <a:rPr lang="en-IN" smtClean="0"/>
              <a:t>‹#›</a:t>
            </a:fld>
            <a:endParaRPr lang="en-IN"/>
          </a:p>
        </p:txBody>
      </p:sp>
    </p:spTree>
    <p:extLst>
      <p:ext uri="{BB962C8B-B14F-4D97-AF65-F5344CB8AC3E}">
        <p14:creationId xmlns:p14="http://schemas.microsoft.com/office/powerpoint/2010/main" val="2052475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6F2005-F1B2-4E98-B9D3-ECE8B9E84B42}"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CAB63-0094-48E2-AB61-D2477F24175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8510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6F2005-F1B2-4E98-B9D3-ECE8B9E84B42}"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CAB63-0094-48E2-AB61-D2477F241750}" type="slidenum">
              <a:rPr lang="en-IN" smtClean="0"/>
              <a:t>‹#›</a:t>
            </a:fld>
            <a:endParaRPr lang="en-IN"/>
          </a:p>
        </p:txBody>
      </p:sp>
    </p:spTree>
    <p:extLst>
      <p:ext uri="{BB962C8B-B14F-4D97-AF65-F5344CB8AC3E}">
        <p14:creationId xmlns:p14="http://schemas.microsoft.com/office/powerpoint/2010/main" val="1928328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6F2005-F1B2-4E98-B9D3-ECE8B9E84B42}"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CAB63-0094-48E2-AB61-D2477F241750}" type="slidenum">
              <a:rPr lang="en-IN" smtClean="0"/>
              <a:t>‹#›</a:t>
            </a:fld>
            <a:endParaRPr lang="en-IN"/>
          </a:p>
        </p:txBody>
      </p:sp>
    </p:spTree>
    <p:extLst>
      <p:ext uri="{BB962C8B-B14F-4D97-AF65-F5344CB8AC3E}">
        <p14:creationId xmlns:p14="http://schemas.microsoft.com/office/powerpoint/2010/main" val="4204870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6F2005-F1B2-4E98-B9D3-ECE8B9E84B42}"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CAB63-0094-48E2-AB61-D2477F241750}" type="slidenum">
              <a:rPr lang="en-IN" smtClean="0"/>
              <a:t>‹#›</a:t>
            </a:fld>
            <a:endParaRPr lang="en-IN"/>
          </a:p>
        </p:txBody>
      </p:sp>
    </p:spTree>
    <p:extLst>
      <p:ext uri="{BB962C8B-B14F-4D97-AF65-F5344CB8AC3E}">
        <p14:creationId xmlns:p14="http://schemas.microsoft.com/office/powerpoint/2010/main" val="3182670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6F2005-F1B2-4E98-B9D3-ECE8B9E84B42}"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CAB63-0094-48E2-AB61-D2477F241750}" type="slidenum">
              <a:rPr lang="en-IN" smtClean="0"/>
              <a:t>‹#›</a:t>
            </a:fld>
            <a:endParaRPr lang="en-IN"/>
          </a:p>
        </p:txBody>
      </p:sp>
    </p:spTree>
    <p:extLst>
      <p:ext uri="{BB962C8B-B14F-4D97-AF65-F5344CB8AC3E}">
        <p14:creationId xmlns:p14="http://schemas.microsoft.com/office/powerpoint/2010/main" val="385544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6F2005-F1B2-4E98-B9D3-ECE8B9E84B42}"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CAB63-0094-48E2-AB61-D2477F241750}" type="slidenum">
              <a:rPr lang="en-IN" smtClean="0"/>
              <a:t>‹#›</a:t>
            </a:fld>
            <a:endParaRPr lang="en-IN"/>
          </a:p>
        </p:txBody>
      </p:sp>
    </p:spTree>
    <p:extLst>
      <p:ext uri="{BB962C8B-B14F-4D97-AF65-F5344CB8AC3E}">
        <p14:creationId xmlns:p14="http://schemas.microsoft.com/office/powerpoint/2010/main" val="257824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6F2005-F1B2-4E98-B9D3-ECE8B9E84B42}"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CAB63-0094-48E2-AB61-D2477F241750}" type="slidenum">
              <a:rPr lang="en-IN" smtClean="0"/>
              <a:t>‹#›</a:t>
            </a:fld>
            <a:endParaRPr lang="en-IN"/>
          </a:p>
        </p:txBody>
      </p:sp>
    </p:spTree>
    <p:extLst>
      <p:ext uri="{BB962C8B-B14F-4D97-AF65-F5344CB8AC3E}">
        <p14:creationId xmlns:p14="http://schemas.microsoft.com/office/powerpoint/2010/main" val="315912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6F2005-F1B2-4E98-B9D3-ECE8B9E84B42}" type="datetimeFigureOut">
              <a:rPr lang="en-IN" smtClean="0"/>
              <a:t>11-01-2024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ACAB63-0094-48E2-AB61-D2477F241750}" type="slidenum">
              <a:rPr lang="en-IN" smtClean="0"/>
              <a:t>‹#›</a:t>
            </a:fld>
            <a:endParaRPr lang="en-IN"/>
          </a:p>
        </p:txBody>
      </p:sp>
    </p:spTree>
    <p:extLst>
      <p:ext uri="{BB962C8B-B14F-4D97-AF65-F5344CB8AC3E}">
        <p14:creationId xmlns:p14="http://schemas.microsoft.com/office/powerpoint/2010/main" val="406116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6F2005-F1B2-4E98-B9D3-ECE8B9E84B42}" type="datetimeFigureOut">
              <a:rPr lang="en-IN" smtClean="0"/>
              <a:t>11-01-2024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ACAB63-0094-48E2-AB61-D2477F241750}" type="slidenum">
              <a:rPr lang="en-IN" smtClean="0"/>
              <a:t>‹#›</a:t>
            </a:fld>
            <a:endParaRPr lang="en-IN"/>
          </a:p>
        </p:txBody>
      </p:sp>
    </p:spTree>
    <p:extLst>
      <p:ext uri="{BB962C8B-B14F-4D97-AF65-F5344CB8AC3E}">
        <p14:creationId xmlns:p14="http://schemas.microsoft.com/office/powerpoint/2010/main" val="3856803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6F2005-F1B2-4E98-B9D3-ECE8B9E84B42}" type="datetimeFigureOut">
              <a:rPr lang="en-IN" smtClean="0"/>
              <a:t>11-01-2024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ACAB63-0094-48E2-AB61-D2477F241750}" type="slidenum">
              <a:rPr lang="en-IN" smtClean="0"/>
              <a:t>‹#›</a:t>
            </a:fld>
            <a:endParaRPr lang="en-IN"/>
          </a:p>
        </p:txBody>
      </p:sp>
    </p:spTree>
    <p:extLst>
      <p:ext uri="{BB962C8B-B14F-4D97-AF65-F5344CB8AC3E}">
        <p14:creationId xmlns:p14="http://schemas.microsoft.com/office/powerpoint/2010/main" val="2357268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6F2005-F1B2-4E98-B9D3-ECE8B9E84B42}"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CAB63-0094-48E2-AB61-D2477F241750}" type="slidenum">
              <a:rPr lang="en-IN" smtClean="0"/>
              <a:t>‹#›</a:t>
            </a:fld>
            <a:endParaRPr lang="en-IN"/>
          </a:p>
        </p:txBody>
      </p:sp>
    </p:spTree>
    <p:extLst>
      <p:ext uri="{BB962C8B-B14F-4D97-AF65-F5344CB8AC3E}">
        <p14:creationId xmlns:p14="http://schemas.microsoft.com/office/powerpoint/2010/main" val="115335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6F2005-F1B2-4E98-B9D3-ECE8B9E84B42}"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CAB63-0094-48E2-AB61-D2477F241750}" type="slidenum">
              <a:rPr lang="en-IN" smtClean="0"/>
              <a:t>‹#›</a:t>
            </a:fld>
            <a:endParaRPr lang="en-IN"/>
          </a:p>
        </p:txBody>
      </p:sp>
    </p:spTree>
    <p:extLst>
      <p:ext uri="{BB962C8B-B14F-4D97-AF65-F5344CB8AC3E}">
        <p14:creationId xmlns:p14="http://schemas.microsoft.com/office/powerpoint/2010/main" val="2624393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6F2005-F1B2-4E98-B9D3-ECE8B9E84B42}" type="datetimeFigureOut">
              <a:rPr lang="en-IN" smtClean="0"/>
              <a:t>11-01-2024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ACAB63-0094-48E2-AB61-D2477F241750}" type="slidenum">
              <a:rPr lang="en-IN" smtClean="0"/>
              <a:t>‹#›</a:t>
            </a:fld>
            <a:endParaRPr lang="en-IN"/>
          </a:p>
        </p:txBody>
      </p:sp>
    </p:spTree>
    <p:extLst>
      <p:ext uri="{BB962C8B-B14F-4D97-AF65-F5344CB8AC3E}">
        <p14:creationId xmlns:p14="http://schemas.microsoft.com/office/powerpoint/2010/main" val="1690043397"/>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5C11-C26C-959D-94E5-D8ECFCFAC7B7}"/>
              </a:ext>
            </a:extLst>
          </p:cNvPr>
          <p:cNvSpPr>
            <a:spLocks noGrp="1"/>
          </p:cNvSpPr>
          <p:nvPr>
            <p:ph type="ctrTitle"/>
          </p:nvPr>
        </p:nvSpPr>
        <p:spPr/>
        <p:txBody>
          <a:bodyPr/>
          <a:lstStyle/>
          <a:p>
            <a:r>
              <a:rPr lang="en-IN" dirty="0"/>
              <a:t>CREDIT CARD DEFAULT PREDITION</a:t>
            </a:r>
          </a:p>
        </p:txBody>
      </p:sp>
      <p:sp>
        <p:nvSpPr>
          <p:cNvPr id="3" name="Subtitle 2">
            <a:extLst>
              <a:ext uri="{FF2B5EF4-FFF2-40B4-BE49-F238E27FC236}">
                <a16:creationId xmlns:a16="http://schemas.microsoft.com/office/drawing/2014/main" id="{0685B78F-C175-06F7-A072-F34301002429}"/>
              </a:ext>
            </a:extLst>
          </p:cNvPr>
          <p:cNvSpPr>
            <a:spLocks noGrp="1"/>
          </p:cNvSpPr>
          <p:nvPr>
            <p:ph type="subTitle" idx="1"/>
          </p:nvPr>
        </p:nvSpPr>
        <p:spPr/>
        <p:txBody>
          <a:bodyPr/>
          <a:lstStyle/>
          <a:p>
            <a:r>
              <a:rPr lang="en-IN" dirty="0"/>
              <a:t>PRESENTED BY,</a:t>
            </a:r>
          </a:p>
          <a:p>
            <a:r>
              <a:rPr lang="en-IN" dirty="0"/>
              <a:t>DEBANJAN CHAKRABORTY</a:t>
            </a:r>
          </a:p>
        </p:txBody>
      </p:sp>
    </p:spTree>
    <p:extLst>
      <p:ext uri="{BB962C8B-B14F-4D97-AF65-F5344CB8AC3E}">
        <p14:creationId xmlns:p14="http://schemas.microsoft.com/office/powerpoint/2010/main" val="216834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9F24-A672-6CCD-CEE5-25ECD706F9F5}"/>
              </a:ext>
            </a:extLst>
          </p:cNvPr>
          <p:cNvSpPr>
            <a:spLocks noGrp="1"/>
          </p:cNvSpPr>
          <p:nvPr>
            <p:ph type="title"/>
          </p:nvPr>
        </p:nvSpPr>
        <p:spPr>
          <a:xfrm>
            <a:off x="1295401" y="724957"/>
            <a:ext cx="9601196" cy="1303867"/>
          </a:xfrm>
        </p:spPr>
        <p:txBody>
          <a:bodyPr/>
          <a:lstStyle/>
          <a:p>
            <a:r>
              <a:rPr lang="en-IN" dirty="0"/>
              <a:t>OVERVIEW</a:t>
            </a:r>
          </a:p>
        </p:txBody>
      </p:sp>
      <p:sp>
        <p:nvSpPr>
          <p:cNvPr id="5" name="Content Placeholder 4">
            <a:extLst>
              <a:ext uri="{FF2B5EF4-FFF2-40B4-BE49-F238E27FC236}">
                <a16:creationId xmlns:a16="http://schemas.microsoft.com/office/drawing/2014/main" id="{68C65BED-A7F3-C615-850E-A736E393A3EB}"/>
              </a:ext>
            </a:extLst>
          </p:cNvPr>
          <p:cNvSpPr>
            <a:spLocks noGrp="1"/>
          </p:cNvSpPr>
          <p:nvPr>
            <p:ph idx="1"/>
          </p:nvPr>
        </p:nvSpPr>
        <p:spPr>
          <a:xfrm>
            <a:off x="1390651" y="2556932"/>
            <a:ext cx="9601196" cy="3318936"/>
          </a:xfrm>
        </p:spPr>
        <p:txBody>
          <a:bodyPr>
            <a:normAutofit lnSpcReduction="10000"/>
          </a:bodyPr>
          <a:lstStyle/>
          <a:p>
            <a:pPr algn="l">
              <a:buFont typeface="Arial" panose="020B0604020202020204" pitchFamily="34" charset="0"/>
              <a:buChar char="•"/>
            </a:pPr>
            <a:r>
              <a:rPr lang="en-US" b="1" i="0" dirty="0">
                <a:solidFill>
                  <a:srgbClr val="374151"/>
                </a:solidFill>
                <a:effectLst/>
                <a:latin typeface="Söhne"/>
              </a:rPr>
              <a:t>Financial Role:</a:t>
            </a:r>
            <a:r>
              <a:rPr lang="en-US" b="0" i="0" dirty="0">
                <a:solidFill>
                  <a:srgbClr val="374151"/>
                </a:solidFill>
                <a:effectLst/>
                <a:latin typeface="Söhne"/>
              </a:rPr>
              <a:t> Banking/Financial institutes are crucial for providing financial services and contributing to the economic system.</a:t>
            </a:r>
          </a:p>
          <a:p>
            <a:pPr algn="l">
              <a:buFont typeface="Arial" panose="020B0604020202020204" pitchFamily="34" charset="0"/>
              <a:buChar char="•"/>
            </a:pPr>
            <a:r>
              <a:rPr lang="en-US" b="1" i="0" dirty="0">
                <a:solidFill>
                  <a:srgbClr val="374151"/>
                </a:solidFill>
                <a:effectLst/>
                <a:latin typeface="Söhne"/>
              </a:rPr>
              <a:t>Integrity Maintenance:</a:t>
            </a:r>
            <a:r>
              <a:rPr lang="en-US" b="0" i="0" dirty="0">
                <a:solidFill>
                  <a:srgbClr val="374151"/>
                </a:solidFill>
                <a:effectLst/>
                <a:latin typeface="Söhne"/>
              </a:rPr>
              <a:t> To uphold integrity, institutions must cautiously invest in customers to mitigate the risk of financial loss.</a:t>
            </a:r>
          </a:p>
          <a:p>
            <a:pPr algn="l">
              <a:buFont typeface="Arial" panose="020B0604020202020204" pitchFamily="34" charset="0"/>
              <a:buChar char="•"/>
            </a:pPr>
            <a:r>
              <a:rPr lang="en-US" b="1" i="0" dirty="0">
                <a:solidFill>
                  <a:srgbClr val="374151"/>
                </a:solidFill>
                <a:effectLst/>
                <a:latin typeface="Söhne"/>
              </a:rPr>
              <a:t>Customer Assessment:</a:t>
            </a:r>
            <a:r>
              <a:rPr lang="en-US" b="0" i="0" dirty="0">
                <a:solidFill>
                  <a:srgbClr val="374151"/>
                </a:solidFill>
                <a:effectLst/>
                <a:latin typeface="Söhne"/>
              </a:rPr>
              <a:t> Before granting credit to borrowers, thorough evaluation of customer potential is necessary.</a:t>
            </a:r>
          </a:p>
          <a:p>
            <a:pPr algn="l">
              <a:buFont typeface="Arial" panose="020B0604020202020204" pitchFamily="34" charset="0"/>
              <a:buChar char="•"/>
            </a:pPr>
            <a:r>
              <a:rPr lang="en-US" b="1" i="0" dirty="0">
                <a:solidFill>
                  <a:srgbClr val="374151"/>
                </a:solidFill>
                <a:effectLst/>
                <a:latin typeface="Söhne"/>
              </a:rPr>
              <a:t>Credit Scoring:</a:t>
            </a:r>
            <a:r>
              <a:rPr lang="en-US" b="0" i="0" dirty="0">
                <a:solidFill>
                  <a:srgbClr val="374151"/>
                </a:solidFill>
                <a:effectLst/>
                <a:latin typeface="Söhne"/>
              </a:rPr>
              <a:t> The term "credit scoring" involves assessing the relationship between defaulters and loan characteristics through numerical scoring.</a:t>
            </a:r>
          </a:p>
          <a:p>
            <a:pPr algn="l">
              <a:buFont typeface="Arial" panose="020B0604020202020204" pitchFamily="34" charset="0"/>
              <a:buChar char="•"/>
            </a:pPr>
            <a:r>
              <a:rPr lang="en-US" b="1" i="0" dirty="0">
                <a:solidFill>
                  <a:srgbClr val="374151"/>
                </a:solidFill>
                <a:effectLst/>
                <a:latin typeface="Söhne"/>
              </a:rPr>
              <a:t>Informed Decision-Making:</a:t>
            </a:r>
            <a:r>
              <a:rPr lang="en-US" b="0" i="0" dirty="0">
                <a:solidFill>
                  <a:srgbClr val="374151"/>
                </a:solidFill>
                <a:effectLst/>
                <a:latin typeface="Söhne"/>
              </a:rPr>
              <a:t> Credit scoring enables institutions to make informed decisions, manage credit risks, and prevent financial losses.</a:t>
            </a:r>
          </a:p>
          <a:p>
            <a:endParaRPr lang="en-IN" dirty="0"/>
          </a:p>
        </p:txBody>
      </p:sp>
    </p:spTree>
    <p:extLst>
      <p:ext uri="{BB962C8B-B14F-4D97-AF65-F5344CB8AC3E}">
        <p14:creationId xmlns:p14="http://schemas.microsoft.com/office/powerpoint/2010/main" val="3882719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03D18-CFEC-08C9-5AE5-E9E04D6ADA7F}"/>
              </a:ext>
            </a:extLst>
          </p:cNvPr>
          <p:cNvSpPr>
            <a:spLocks noGrp="1"/>
          </p:cNvSpPr>
          <p:nvPr>
            <p:ph type="title"/>
          </p:nvPr>
        </p:nvSpPr>
        <p:spPr/>
        <p:txBody>
          <a:bodyPr/>
          <a:lstStyle/>
          <a:p>
            <a:r>
              <a:rPr lang="en-IN" dirty="0"/>
              <a:t>DATA PREPROCESSING</a:t>
            </a:r>
          </a:p>
        </p:txBody>
      </p:sp>
      <p:sp>
        <p:nvSpPr>
          <p:cNvPr id="5" name="Content Placeholder 4">
            <a:extLst>
              <a:ext uri="{FF2B5EF4-FFF2-40B4-BE49-F238E27FC236}">
                <a16:creationId xmlns:a16="http://schemas.microsoft.com/office/drawing/2014/main" id="{F7BAD402-AB0C-3BF8-060E-F6DD07B12ED9}"/>
              </a:ext>
            </a:extLst>
          </p:cNvPr>
          <p:cNvSpPr>
            <a:spLocks noGrp="1"/>
          </p:cNvSpPr>
          <p:nvPr>
            <p:ph idx="1"/>
          </p:nvPr>
        </p:nvSpPr>
        <p:spPr/>
        <p:txBody>
          <a:bodyPr>
            <a:normAutofit fontScale="85000" lnSpcReduction="20000"/>
          </a:bodyPr>
          <a:lstStyle/>
          <a:p>
            <a:r>
              <a:rPr lang="en-US" dirty="0"/>
              <a:t>- **Data Splitting:** 80:20 ratio for train and test sets.</a:t>
            </a:r>
          </a:p>
          <a:p>
            <a:r>
              <a:rPr lang="en-US" dirty="0"/>
              <a:t>  </a:t>
            </a:r>
          </a:p>
          <a:p>
            <a:r>
              <a:rPr lang="en-US" dirty="0"/>
              <a:t>- **Column Handling:** 'ID' column dropped for modeling, 'PAY_0' to 'PAY_1', '</a:t>
            </a:r>
            <a:r>
              <a:rPr lang="en-US" dirty="0" err="1"/>
              <a:t>default.payment.next.month</a:t>
            </a:r>
            <a:r>
              <a:rPr lang="en-US" dirty="0"/>
              <a:t>' to 'Default' for consistency.</a:t>
            </a:r>
          </a:p>
          <a:p>
            <a:endParaRPr lang="en-US" dirty="0"/>
          </a:p>
          <a:p>
            <a:r>
              <a:rPr lang="en-US" dirty="0"/>
              <a:t>- **Value Conversion (PAY_0):**</a:t>
            </a:r>
          </a:p>
          <a:p>
            <a:r>
              <a:rPr lang="en-US" dirty="0"/>
              <a:t>  - -2: No consumption of credit card</a:t>
            </a:r>
          </a:p>
          <a:p>
            <a:r>
              <a:rPr lang="en-US" dirty="0"/>
              <a:t>  - -1: Pay duly (paid on time)</a:t>
            </a:r>
          </a:p>
          <a:p>
            <a:r>
              <a:rPr lang="en-US" dirty="0"/>
              <a:t>  - 1: Payment delay for one month</a:t>
            </a:r>
          </a:p>
          <a:p>
            <a:r>
              <a:rPr lang="en-US" dirty="0"/>
              <a:t>  - 2: Payment delay for two months</a:t>
            </a:r>
          </a:p>
          <a:p>
            <a:r>
              <a:rPr lang="en-US" dirty="0"/>
              <a:t>  - -9: Payment delay for nine months and above</a:t>
            </a:r>
          </a:p>
          <a:p>
            <a:endParaRPr lang="en-US" dirty="0"/>
          </a:p>
          <a:p>
            <a:r>
              <a:rPr lang="en-US" dirty="0"/>
              <a:t>- **No Null Values:** Dataset is devoid of null values, ensuring completeness.</a:t>
            </a:r>
            <a:endParaRPr lang="en-IN" dirty="0"/>
          </a:p>
        </p:txBody>
      </p:sp>
    </p:spTree>
    <p:extLst>
      <p:ext uri="{BB962C8B-B14F-4D97-AF65-F5344CB8AC3E}">
        <p14:creationId xmlns:p14="http://schemas.microsoft.com/office/powerpoint/2010/main" val="3457223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DEDF5-67B9-1241-BAD2-DBF236A92593}"/>
              </a:ext>
            </a:extLst>
          </p:cNvPr>
          <p:cNvSpPr>
            <a:spLocks noGrp="1"/>
          </p:cNvSpPr>
          <p:nvPr>
            <p:ph type="title"/>
          </p:nvPr>
        </p:nvSpPr>
        <p:spPr/>
        <p:txBody>
          <a:bodyPr/>
          <a:lstStyle/>
          <a:p>
            <a:r>
              <a:rPr lang="en-IN" dirty="0"/>
              <a:t>INSIGHT FROM DATA ANALYSIS</a:t>
            </a:r>
          </a:p>
        </p:txBody>
      </p:sp>
      <p:sp>
        <p:nvSpPr>
          <p:cNvPr id="3" name="Content Placeholder 2">
            <a:extLst>
              <a:ext uri="{FF2B5EF4-FFF2-40B4-BE49-F238E27FC236}">
                <a16:creationId xmlns:a16="http://schemas.microsoft.com/office/drawing/2014/main" id="{3862125A-2F39-4B30-7345-E181CD65B064}"/>
              </a:ext>
            </a:extLst>
          </p:cNvPr>
          <p:cNvSpPr>
            <a:spLocks noGrp="1"/>
          </p:cNvSpPr>
          <p:nvPr>
            <p:ph idx="1"/>
          </p:nvPr>
        </p:nvSpPr>
        <p:spPr>
          <a:xfrm>
            <a:off x="677334" y="1743075"/>
            <a:ext cx="9133416" cy="4505325"/>
          </a:xfrm>
          <a:scene3d>
            <a:camera prst="orthographicFront"/>
            <a:lightRig rig="threePt" dir="t"/>
          </a:scene3d>
          <a:sp3d>
            <a:bevelT prst="relaxedInset"/>
          </a:sp3d>
        </p:spPr>
        <p:txBody>
          <a:bodyPr>
            <a:normAutofit fontScale="85000" lnSpcReduction="10000"/>
          </a:bodyPr>
          <a:lstStyle/>
          <a:p>
            <a:r>
              <a:rPr lang="en-US" dirty="0"/>
              <a:t>- **Gender Distribution:**</a:t>
            </a:r>
          </a:p>
          <a:p>
            <a:r>
              <a:rPr lang="en-US" dirty="0"/>
              <a:t>  - More women than men in the dataset.</a:t>
            </a:r>
          </a:p>
          <a:p>
            <a:r>
              <a:rPr lang="en-US" dirty="0"/>
              <a:t>  - Men exhibit a slightly higher probability of default.</a:t>
            </a:r>
          </a:p>
          <a:p>
            <a:endParaRPr lang="en-US" dirty="0"/>
          </a:p>
          <a:p>
            <a:r>
              <a:rPr lang="en-US" dirty="0"/>
              <a:t>- **Age Analysis:**</a:t>
            </a:r>
          </a:p>
          <a:p>
            <a:r>
              <a:rPr lang="en-US" dirty="0"/>
              <a:t>  - Majority of individuals in the dataset fall within the 25 to 40 years age range.</a:t>
            </a:r>
          </a:p>
          <a:p>
            <a:r>
              <a:rPr lang="en-US" dirty="0"/>
              <a:t>  - Observations suggest a slightly lower chance of default around that age range.</a:t>
            </a:r>
          </a:p>
          <a:p>
            <a:endParaRPr lang="en-US" dirty="0"/>
          </a:p>
          <a:p>
            <a:r>
              <a:rPr lang="en-US" dirty="0"/>
              <a:t>- **Credit Limit Distribution:**</a:t>
            </a:r>
          </a:p>
          <a:p>
            <a:r>
              <a:rPr lang="en-US" dirty="0"/>
              <a:t>  - Most customers have a credit limit of 200k or less.</a:t>
            </a:r>
          </a:p>
          <a:p>
            <a:r>
              <a:rPr lang="en-US" dirty="0"/>
              <a:t>  - Higher concentration of customers in default is observed within this credit limit range.</a:t>
            </a:r>
          </a:p>
          <a:p>
            <a:endParaRPr lang="en-US" dirty="0"/>
          </a:p>
          <a:p>
            <a:r>
              <a:rPr lang="en-US" dirty="0"/>
              <a:t>These observations provide insights into potential patterns in default probability concerning gender, age, and credit limit.</a:t>
            </a:r>
            <a:endParaRPr lang="en-IN" dirty="0"/>
          </a:p>
        </p:txBody>
      </p:sp>
    </p:spTree>
    <p:extLst>
      <p:ext uri="{BB962C8B-B14F-4D97-AF65-F5344CB8AC3E}">
        <p14:creationId xmlns:p14="http://schemas.microsoft.com/office/powerpoint/2010/main" val="671690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E2344-4041-9F67-4458-3AD5551BFF80}"/>
              </a:ext>
            </a:extLst>
          </p:cNvPr>
          <p:cNvSpPr>
            <a:spLocks noGrp="1"/>
          </p:cNvSpPr>
          <p:nvPr>
            <p:ph type="title"/>
          </p:nvPr>
        </p:nvSpPr>
        <p:spPr/>
        <p:txBody>
          <a:bodyPr/>
          <a:lstStyle/>
          <a:p>
            <a:r>
              <a:rPr lang="en-IN" dirty="0"/>
              <a:t>INSIGHT FROM DATA ANALYSIS</a:t>
            </a:r>
          </a:p>
        </p:txBody>
      </p:sp>
      <p:sp>
        <p:nvSpPr>
          <p:cNvPr id="3" name="Content Placeholder 2">
            <a:extLst>
              <a:ext uri="{FF2B5EF4-FFF2-40B4-BE49-F238E27FC236}">
                <a16:creationId xmlns:a16="http://schemas.microsoft.com/office/drawing/2014/main" id="{822E4ED8-349F-8CCE-9B60-C72B5AE4068C}"/>
              </a:ext>
            </a:extLst>
          </p:cNvPr>
          <p:cNvSpPr>
            <a:spLocks noGrp="1"/>
          </p:cNvSpPr>
          <p:nvPr>
            <p:ph idx="1"/>
          </p:nvPr>
        </p:nvSpPr>
        <p:spPr>
          <a:xfrm>
            <a:off x="677334" y="2160589"/>
            <a:ext cx="8596668" cy="4259261"/>
          </a:xfrm>
        </p:spPr>
        <p:txBody>
          <a:bodyPr>
            <a:normAutofit fontScale="92500" lnSpcReduction="10000"/>
          </a:bodyPr>
          <a:lstStyle/>
          <a:p>
            <a:r>
              <a:rPr lang="en-US" dirty="0"/>
              <a:t>- **Impact of Bill Statement:**</a:t>
            </a:r>
          </a:p>
          <a:p>
            <a:r>
              <a:rPr lang="en-US" dirty="0"/>
              <a:t>  - Lower default probability for individuals with negative bill statements.</a:t>
            </a:r>
          </a:p>
          <a:p>
            <a:r>
              <a:rPr lang="en-US" dirty="0"/>
              <a:t>  - Slightly higher chance of default observed for those without a bill in previous months.</a:t>
            </a:r>
          </a:p>
          <a:p>
            <a:endParaRPr lang="en-US" dirty="0"/>
          </a:p>
          <a:p>
            <a:r>
              <a:rPr lang="en-US" dirty="0"/>
              <a:t>- **Payment History Influence:**</a:t>
            </a:r>
          </a:p>
          <a:p>
            <a:r>
              <a:rPr lang="en-US" dirty="0"/>
              <a:t>  - Higher default rates linked to individuals with no payment history in previous months.</a:t>
            </a:r>
          </a:p>
          <a:p>
            <a:r>
              <a:rPr lang="en-US" dirty="0"/>
              <a:t>  - Lower default rates among those with payments exceeding 25k NT dollars.</a:t>
            </a:r>
          </a:p>
          <a:p>
            <a:endParaRPr lang="en-US" dirty="0"/>
          </a:p>
          <a:p>
            <a:r>
              <a:rPr lang="en-US" dirty="0"/>
              <a:t>These trends underscore the critical role of bill statements and payment history in assessing default probabilities, emphasizing the diverse financial behaviors that can influence creditworthiness.</a:t>
            </a:r>
            <a:endParaRPr lang="en-IN" dirty="0"/>
          </a:p>
        </p:txBody>
      </p:sp>
    </p:spTree>
    <p:extLst>
      <p:ext uri="{BB962C8B-B14F-4D97-AF65-F5344CB8AC3E}">
        <p14:creationId xmlns:p14="http://schemas.microsoft.com/office/powerpoint/2010/main" val="970719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199FE-3517-539E-A84B-64A161DCAB3B}"/>
              </a:ext>
            </a:extLst>
          </p:cNvPr>
          <p:cNvSpPr>
            <a:spLocks noGrp="1"/>
          </p:cNvSpPr>
          <p:nvPr>
            <p:ph type="title"/>
          </p:nvPr>
        </p:nvSpPr>
        <p:spPr/>
        <p:txBody>
          <a:bodyPr>
            <a:noAutofit/>
          </a:bodyPr>
          <a:lstStyle/>
          <a:p>
            <a:r>
              <a:rPr lang="en-IN" sz="4800" dirty="0"/>
              <a:t>RANDOM FOREST MODEL</a:t>
            </a:r>
          </a:p>
        </p:txBody>
      </p:sp>
      <p:sp>
        <p:nvSpPr>
          <p:cNvPr id="3" name="Content Placeholder 2">
            <a:extLst>
              <a:ext uri="{FF2B5EF4-FFF2-40B4-BE49-F238E27FC236}">
                <a16:creationId xmlns:a16="http://schemas.microsoft.com/office/drawing/2014/main" id="{30E56E76-E835-69BC-8EB4-71A0E95EF301}"/>
              </a:ext>
            </a:extLst>
          </p:cNvPr>
          <p:cNvSpPr>
            <a:spLocks noGrp="1"/>
          </p:cNvSpPr>
          <p:nvPr>
            <p:ph idx="1"/>
          </p:nvPr>
        </p:nvSpPr>
        <p:spPr/>
        <p:txBody>
          <a:bodyPr>
            <a:normAutofit/>
          </a:bodyPr>
          <a:lstStyle/>
          <a:p>
            <a:r>
              <a:rPr lang="en-US" sz="1400" dirty="0"/>
              <a:t>Random Forest is an ensemble of decision trees. It combines the predictions of multiple trees, each trained on a random subset of features and data, to improve overall accuracy and robustness. It's versatile, handles complex tasks, and is less prone to overfitting. The final prediction is typically based on a majority vote for classification or an average for regression. It's widely used for various machine learning tasks.</a:t>
            </a:r>
          </a:p>
          <a:p>
            <a:r>
              <a:rPr lang="en-US" sz="1400" dirty="0"/>
              <a:t>Random Forest is a powerful machine learning technique applicable to various sectors such as finance, healthcare, and marketing. It excels in tasks like fraud detection, disease prediction, customer churn analysis, and stock price forecasting. Its ability to handle diverse data, prevent overfitting, and provide feature importance makes it a popular choice across industries for accurate and robust predictions.</a:t>
            </a:r>
            <a:endParaRPr lang="en-IN" sz="1400" dirty="0"/>
          </a:p>
        </p:txBody>
      </p:sp>
      <p:sp>
        <p:nvSpPr>
          <p:cNvPr id="4" name="Text Placeholder 3">
            <a:extLst>
              <a:ext uri="{FF2B5EF4-FFF2-40B4-BE49-F238E27FC236}">
                <a16:creationId xmlns:a16="http://schemas.microsoft.com/office/drawing/2014/main" id="{D5992421-F5EA-98C6-9F66-11BBA8FC0D25}"/>
              </a:ext>
            </a:extLst>
          </p:cNvPr>
          <p:cNvSpPr>
            <a:spLocks noGrp="1"/>
          </p:cNvSpPr>
          <p:nvPr>
            <p:ph type="body" sz="half" idx="2"/>
          </p:nvPr>
        </p:nvSpPr>
        <p:spPr/>
        <p:txBody>
          <a:bodyPr>
            <a:normAutofit/>
          </a:bodyPr>
          <a:lstStyle/>
          <a:p>
            <a:r>
              <a:rPr lang="en-IN" sz="5400" b="1" dirty="0"/>
              <a:t>(Model Selection)</a:t>
            </a:r>
          </a:p>
        </p:txBody>
      </p:sp>
    </p:spTree>
    <p:extLst>
      <p:ext uri="{BB962C8B-B14F-4D97-AF65-F5344CB8AC3E}">
        <p14:creationId xmlns:p14="http://schemas.microsoft.com/office/powerpoint/2010/main" val="1868611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68C1-A510-033D-810B-2B9CD871F61D}"/>
              </a:ext>
            </a:extLst>
          </p:cNvPr>
          <p:cNvSpPr>
            <a:spLocks noGrp="1"/>
          </p:cNvSpPr>
          <p:nvPr>
            <p:ph type="title"/>
          </p:nvPr>
        </p:nvSpPr>
        <p:spPr/>
        <p:txBody>
          <a:bodyPr/>
          <a:lstStyle/>
          <a:p>
            <a:r>
              <a:rPr lang="en-IN" u="sng" dirty="0"/>
              <a:t>THE PREDICTION POWER(A) AND MODEL’S SPEED(B)</a:t>
            </a:r>
          </a:p>
        </p:txBody>
      </p:sp>
      <p:sp>
        <p:nvSpPr>
          <p:cNvPr id="3" name="Content Placeholder 2">
            <a:extLst>
              <a:ext uri="{FF2B5EF4-FFF2-40B4-BE49-F238E27FC236}">
                <a16:creationId xmlns:a16="http://schemas.microsoft.com/office/drawing/2014/main" id="{B53A04DC-FCEA-3907-9531-AF1C02AC6004}"/>
              </a:ext>
            </a:extLst>
          </p:cNvPr>
          <p:cNvSpPr>
            <a:spLocks noGrp="1"/>
          </p:cNvSpPr>
          <p:nvPr>
            <p:ph sz="half" idx="1"/>
          </p:nvPr>
        </p:nvSpPr>
        <p:spPr>
          <a:xfrm>
            <a:off x="677334" y="2160588"/>
            <a:ext cx="4256616" cy="3849687"/>
          </a:xfrm>
        </p:spPr>
        <p:txBody>
          <a:bodyPr>
            <a:normAutofit fontScale="85000" lnSpcReduction="10000"/>
          </a:bodyPr>
          <a:lstStyle/>
          <a:p>
            <a:r>
              <a:rPr lang="en-IN" dirty="0"/>
              <a:t>                   </a:t>
            </a:r>
            <a:r>
              <a:rPr lang="en-IN" sz="3600" u="sng" dirty="0">
                <a:solidFill>
                  <a:srgbClr val="0070C0"/>
                </a:solidFill>
              </a:rPr>
              <a:t>A</a:t>
            </a:r>
          </a:p>
          <a:p>
            <a:r>
              <a:rPr lang="en-US" sz="1700" u="sng" dirty="0">
                <a:solidFill>
                  <a:schemeClr val="tx1"/>
                </a:solidFill>
              </a:rPr>
              <a:t> `</a:t>
            </a:r>
            <a:r>
              <a:rPr lang="en-US" sz="1700" b="1" i="1" u="sng" dirty="0" err="1">
                <a:solidFill>
                  <a:schemeClr val="tx1"/>
                </a:solidFill>
              </a:rPr>
              <a:t>n_estimators</a:t>
            </a:r>
            <a:r>
              <a:rPr lang="en-US" sz="1700" u="sng" dirty="0">
                <a:solidFill>
                  <a:schemeClr val="tx1"/>
                </a:solidFill>
              </a:rPr>
              <a:t>` is a hyperparameter that represents the number of decision trees in the ensemble. In short, it determines how many trees will be created and combined to make predictions. Increasing `</a:t>
            </a:r>
            <a:r>
              <a:rPr lang="en-US" sz="1700" u="sng" dirty="0" err="1">
                <a:solidFill>
                  <a:schemeClr val="tx1"/>
                </a:solidFill>
              </a:rPr>
              <a:t>n_estimators</a:t>
            </a:r>
            <a:r>
              <a:rPr lang="en-US" sz="1700" u="sng" dirty="0">
                <a:solidFill>
                  <a:schemeClr val="tx1"/>
                </a:solidFill>
              </a:rPr>
              <a:t>` generally leads to a more robust and accurate model, but it also comes with increased computational cost</a:t>
            </a:r>
            <a:r>
              <a:rPr lang="en-US" sz="1700" u="sng" dirty="0">
                <a:solidFill>
                  <a:srgbClr val="0070C0"/>
                </a:solidFill>
              </a:rPr>
              <a:t>.</a:t>
            </a:r>
          </a:p>
          <a:p>
            <a:r>
              <a:rPr lang="en-US" sz="1700" b="1" i="1" u="sng" dirty="0">
                <a:solidFill>
                  <a:schemeClr val="tx1"/>
                </a:solidFill>
              </a:rPr>
              <a:t>`</a:t>
            </a:r>
            <a:r>
              <a:rPr lang="en-US" sz="1700" b="1" i="1" u="sng" dirty="0" err="1">
                <a:solidFill>
                  <a:schemeClr val="tx1"/>
                </a:solidFill>
              </a:rPr>
              <a:t>max_features</a:t>
            </a:r>
            <a:r>
              <a:rPr lang="en-US" sz="1700" b="1" i="1" u="sng" dirty="0">
                <a:solidFill>
                  <a:schemeClr val="tx1"/>
                </a:solidFill>
              </a:rPr>
              <a:t>` </a:t>
            </a:r>
            <a:r>
              <a:rPr lang="en-US" sz="1700" u="sng" dirty="0">
                <a:solidFill>
                  <a:schemeClr val="tx1"/>
                </a:solidFill>
              </a:rPr>
              <a:t>parameter in machine learning models, such as Random Forests, determines the maximum number of features considered for splitting a node during the construction of each decision tree. It provides control over the diversity of trees in the ensemble.</a:t>
            </a:r>
          </a:p>
          <a:p>
            <a:endParaRPr lang="en-IN" sz="1700" u="sng" dirty="0">
              <a:solidFill>
                <a:srgbClr val="0070C0"/>
              </a:solidFill>
            </a:endParaRPr>
          </a:p>
        </p:txBody>
      </p:sp>
      <p:sp>
        <p:nvSpPr>
          <p:cNvPr id="4" name="Content Placeholder 3">
            <a:extLst>
              <a:ext uri="{FF2B5EF4-FFF2-40B4-BE49-F238E27FC236}">
                <a16:creationId xmlns:a16="http://schemas.microsoft.com/office/drawing/2014/main" id="{330935BE-CB5F-A4B8-785C-3DCD70A70F51}"/>
              </a:ext>
            </a:extLst>
          </p:cNvPr>
          <p:cNvSpPr>
            <a:spLocks noGrp="1"/>
          </p:cNvSpPr>
          <p:nvPr>
            <p:ph sz="half" idx="2"/>
          </p:nvPr>
        </p:nvSpPr>
        <p:spPr>
          <a:xfrm>
            <a:off x="5089970" y="2160589"/>
            <a:ext cx="4377880" cy="4325936"/>
          </a:xfrm>
        </p:spPr>
        <p:txBody>
          <a:bodyPr>
            <a:normAutofit fontScale="85000" lnSpcReduction="10000"/>
          </a:bodyPr>
          <a:lstStyle/>
          <a:p>
            <a:r>
              <a:rPr lang="en-IN" sz="3600" dirty="0"/>
              <a:t>            </a:t>
            </a:r>
            <a:r>
              <a:rPr lang="en-IN" sz="3600" u="sng" dirty="0">
                <a:solidFill>
                  <a:srgbClr val="0070C0"/>
                </a:solidFill>
              </a:rPr>
              <a:t>B</a:t>
            </a:r>
          </a:p>
          <a:p>
            <a:r>
              <a:rPr lang="en-US" sz="1900" u="sng" dirty="0">
                <a:solidFill>
                  <a:schemeClr val="tx1"/>
                </a:solidFill>
              </a:rPr>
              <a:t>`</a:t>
            </a:r>
            <a:r>
              <a:rPr lang="en-US" sz="1900" b="1" i="1" u="sng" dirty="0" err="1">
                <a:solidFill>
                  <a:schemeClr val="tx1"/>
                </a:solidFill>
              </a:rPr>
              <a:t>n_jobs</a:t>
            </a:r>
            <a:r>
              <a:rPr lang="en-US" sz="1900" u="sng" dirty="0">
                <a:solidFill>
                  <a:schemeClr val="tx1"/>
                </a:solidFill>
              </a:rPr>
              <a:t>` parameter in machine learning models, like Random Forests, specifies the number of processors or CPU cores to use during training. It helps speed up the training process by parallelizing computations.</a:t>
            </a:r>
          </a:p>
          <a:p>
            <a:r>
              <a:rPr lang="en-US" sz="1900" u="sng" dirty="0">
                <a:solidFill>
                  <a:schemeClr val="tx1"/>
                </a:solidFill>
              </a:rPr>
              <a:t>In short, the `</a:t>
            </a:r>
            <a:r>
              <a:rPr lang="en-US" sz="1900" b="1" i="1" u="sng" dirty="0" err="1">
                <a:solidFill>
                  <a:schemeClr val="tx1"/>
                </a:solidFill>
              </a:rPr>
              <a:t>random_state</a:t>
            </a:r>
            <a:r>
              <a:rPr lang="en-US" sz="1900" u="sng" dirty="0">
                <a:solidFill>
                  <a:schemeClr val="tx1"/>
                </a:solidFill>
              </a:rPr>
              <a:t>` parameter in machine learning models, including Random Forests, is used to set a seed for random number generation during training. It ensures reproducibility, making the results consistent across runs when the same seed is used.</a:t>
            </a:r>
            <a:endParaRPr lang="en-IN" sz="1900" u="sng" dirty="0">
              <a:solidFill>
                <a:schemeClr val="tx1"/>
              </a:solidFill>
            </a:endParaRPr>
          </a:p>
        </p:txBody>
      </p:sp>
    </p:spTree>
    <p:extLst>
      <p:ext uri="{BB962C8B-B14F-4D97-AF65-F5344CB8AC3E}">
        <p14:creationId xmlns:p14="http://schemas.microsoft.com/office/powerpoint/2010/main" val="2490969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D67A-3DBD-51A8-E0B5-5CF46EDC0EBD}"/>
              </a:ext>
            </a:extLst>
          </p:cNvPr>
          <p:cNvSpPr>
            <a:spLocks noGrp="1"/>
          </p:cNvSpPr>
          <p:nvPr>
            <p:ph type="title"/>
          </p:nvPr>
        </p:nvSpPr>
        <p:spPr/>
        <p:txBody>
          <a:bodyPr>
            <a:normAutofit fontScale="90000"/>
          </a:bodyPr>
          <a:lstStyle/>
          <a:p>
            <a:r>
              <a:rPr lang="en-IN" sz="4400" u="sng" dirty="0"/>
              <a:t>CONCLUSION</a:t>
            </a:r>
            <a:br>
              <a:rPr lang="en-IN" dirty="0"/>
            </a:br>
            <a:r>
              <a:rPr lang="en-US" sz="2700" dirty="0">
                <a:solidFill>
                  <a:schemeClr val="tx1"/>
                </a:solidFill>
              </a:rPr>
              <a:t>It sounds like  a comprehensive analysis of the data, addressing issues such as data imbalance, visualizing features, and understanding feature relationships. I've applied machine learning models Random Forest to predict credit card defaults.</a:t>
            </a:r>
            <a:br>
              <a:rPr lang="en-US" sz="2700" dirty="0">
                <a:solidFill>
                  <a:schemeClr val="tx1"/>
                </a:solidFill>
              </a:rPr>
            </a:br>
            <a:br>
              <a:rPr lang="en-US" sz="2700" dirty="0">
                <a:solidFill>
                  <a:schemeClr val="tx1"/>
                </a:solidFill>
              </a:rPr>
            </a:br>
            <a:r>
              <a:rPr lang="en-US" sz="2700" dirty="0">
                <a:solidFill>
                  <a:schemeClr val="tx1"/>
                </a:solidFill>
              </a:rPr>
              <a:t>Ultimately, I chose the Random Forest model based on its F1 score, which is a good metric for balancing precision and recall, especially in imbalanced datasets. This decision holds significance in guiding the issuer's decisions on approving credit cards and determining appropriate credit limits. The F1 score considers both false positives and false negatives, making it a suitable choice when the consequences of misclassification are important, as in credit risk assessment</a:t>
            </a:r>
            <a:r>
              <a:rPr lang="en-US" sz="2700" dirty="0"/>
              <a:t>.</a:t>
            </a:r>
            <a:br>
              <a:rPr lang="en-IN" dirty="0"/>
            </a:br>
            <a:br>
              <a:rPr lang="en-IN" dirty="0"/>
            </a:br>
            <a:br>
              <a:rPr lang="en-IN" dirty="0"/>
            </a:br>
            <a:endParaRPr lang="en-IN" dirty="0"/>
          </a:p>
        </p:txBody>
      </p:sp>
    </p:spTree>
    <p:extLst>
      <p:ext uri="{BB962C8B-B14F-4D97-AF65-F5344CB8AC3E}">
        <p14:creationId xmlns:p14="http://schemas.microsoft.com/office/powerpoint/2010/main" val="386832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819E3-62A7-CF98-13CA-112221FF3473}"/>
              </a:ext>
            </a:extLst>
          </p:cNvPr>
          <p:cNvSpPr>
            <a:spLocks noGrp="1"/>
          </p:cNvSpPr>
          <p:nvPr>
            <p:ph type="title"/>
          </p:nvPr>
        </p:nvSpPr>
        <p:spPr>
          <a:xfrm>
            <a:off x="2967184" y="2108200"/>
            <a:ext cx="8596668" cy="1320800"/>
          </a:xfrm>
        </p:spPr>
        <p:txBody>
          <a:bodyPr>
            <a:normAutofit/>
          </a:bodyPr>
          <a:lstStyle/>
          <a:p>
            <a:r>
              <a:rPr lang="en-IN" sz="8000" dirty="0"/>
              <a:t>THANK YOU</a:t>
            </a:r>
          </a:p>
        </p:txBody>
      </p:sp>
    </p:spTree>
    <p:extLst>
      <p:ext uri="{BB962C8B-B14F-4D97-AF65-F5344CB8AC3E}">
        <p14:creationId xmlns:p14="http://schemas.microsoft.com/office/powerpoint/2010/main" val="39750386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TotalTime>
  <Words>954</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Söhne</vt:lpstr>
      <vt:lpstr>Trebuchet MS</vt:lpstr>
      <vt:lpstr>Wingdings 3</vt:lpstr>
      <vt:lpstr>Facet</vt:lpstr>
      <vt:lpstr>CREDIT CARD DEFAULT PREDITION</vt:lpstr>
      <vt:lpstr>OVERVIEW</vt:lpstr>
      <vt:lpstr>DATA PREPROCESSING</vt:lpstr>
      <vt:lpstr>INSIGHT FROM DATA ANALYSIS</vt:lpstr>
      <vt:lpstr>INSIGHT FROM DATA ANALYSIS</vt:lpstr>
      <vt:lpstr>RANDOM FOREST MODEL</vt:lpstr>
      <vt:lpstr>THE PREDICTION POWER(A) AND MODEL’S SPEED(B)</vt:lpstr>
      <vt:lpstr>CONCLUSION It sounds like  a comprehensive analysis of the data, addressing issues such as data imbalance, visualizing features, and understanding feature relationships. I've applied machine learning models Random Forest to predict credit card defaults.  Ultimately, I chose the Random Forest model based on its F1 score, which is a good metric for balancing precision and recall, especially in imbalanced datasets. This decision holds significance in guiding the issuer's decisions on approving credit cards and determining appropriate credit limits. The F1 score considers both false positives and false negatives, making it a suitable choice when the consequences of misclassification are important, as in credit risk assessment.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PREDITION</dc:title>
  <dc:creator>Rishav Acharya</dc:creator>
  <cp:lastModifiedBy>Rishav Acharya</cp:lastModifiedBy>
  <cp:revision>2</cp:revision>
  <dcterms:created xsi:type="dcterms:W3CDTF">2024-01-11T12:35:01Z</dcterms:created>
  <dcterms:modified xsi:type="dcterms:W3CDTF">2024-01-11T13:41:58Z</dcterms:modified>
</cp:coreProperties>
</file>