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8" r:id="rId21"/>
    <p:sldId id="27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F2C5-7206-43AE-BD47-6D73B980C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1D93F-63D2-432E-9A64-7ACE260D3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F631C1-7A72-4494-8056-8175A86604D1}"/>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875DBB3E-8E08-44CC-ACB5-B0F816123B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5E35D9-81DF-48F0-9765-A9AC4336CEBA}"/>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332160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1B40-737B-429D-BE9B-68B9DA81F7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B2A4B0-E663-476A-B9CF-AE4C6A813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8AEB2-FE78-4312-89C1-1F2A9F455748}"/>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22A80344-CE2C-4A74-BE23-0186F0E89E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DF8E43-D574-4DEA-96E9-AF5AC3692A9B}"/>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21206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9BF48-1807-46E0-92C4-106DEE14C3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FCB5F4-7BF8-4565-A407-5996A4405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4BD75-916B-498B-9E53-47746A7EF49D}"/>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00378F2F-7A8A-4981-BCC2-9291B57113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650C73-6130-4236-AF7D-650BE9824A55}"/>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90412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9715-168F-4F83-BF90-A8FD4D74B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1258A-163A-4FCC-B85C-8171B91DCC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507EC-0304-4C2E-B108-A19286965A30}"/>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AF19D14C-D4E1-4D46-A9AB-842249D3A5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52BF7-5C14-489F-BF3E-9C9BC0CDF82B}"/>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286300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E98-0AC3-4185-A36D-D59321390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CC04E-33A8-448E-A4DD-B77E84840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9D45D-B950-4719-B032-8CA35B0C7F76}"/>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C0F71B2C-B5A6-457E-84ED-B41E3A5A2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C364F9-6D8C-43A8-A824-3803B4D8CD9C}"/>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388046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9C46-34B0-4325-9167-B9F609881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8AB18-B1CB-4697-A4A5-EABA47CAB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09A765-081B-4B01-8DBD-3D910EC4C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15E6C-3226-4D40-90E0-FF7B85FF8919}"/>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6" name="Footer Placeholder 5">
            <a:extLst>
              <a:ext uri="{FF2B5EF4-FFF2-40B4-BE49-F238E27FC236}">
                <a16:creationId xmlns:a16="http://schemas.microsoft.com/office/drawing/2014/main" id="{5FC8E992-BFB2-4017-840C-2240D18CDE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78EB74-FA12-4F4F-BCEE-46BAB36002EB}"/>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384687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5BDE-4081-417E-B0D4-25EE490DA0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3289D-801D-4E8B-B53D-7A0C1755A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419C74-1A6E-4E9E-A42B-D1A373460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0DA10-F233-449D-A156-45D5069DA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2CB63-1031-4750-9543-22A809D89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BD1409-A94E-4EC7-BC53-F1C064D79FDF}"/>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8" name="Footer Placeholder 7">
            <a:extLst>
              <a:ext uri="{FF2B5EF4-FFF2-40B4-BE49-F238E27FC236}">
                <a16:creationId xmlns:a16="http://schemas.microsoft.com/office/drawing/2014/main" id="{CC9663CA-FE64-49D4-B9A3-0C669247A7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B3D1EC-1BA5-4B39-A652-009B11EFE158}"/>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39050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EA31-41AB-4037-9866-96EEA743AB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D08716-8272-494D-80B7-16E40F4BF082}"/>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4" name="Footer Placeholder 3">
            <a:extLst>
              <a:ext uri="{FF2B5EF4-FFF2-40B4-BE49-F238E27FC236}">
                <a16:creationId xmlns:a16="http://schemas.microsoft.com/office/drawing/2014/main" id="{0856CA2A-09DF-42C0-896F-092E5DC8F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5EEB7B3-7F4A-4EB6-90A0-A634523F8BA7}"/>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99572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40355-0D98-41E3-A3BA-090FC6976769}"/>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3" name="Footer Placeholder 2">
            <a:extLst>
              <a:ext uri="{FF2B5EF4-FFF2-40B4-BE49-F238E27FC236}">
                <a16:creationId xmlns:a16="http://schemas.microsoft.com/office/drawing/2014/main" id="{4822C15E-04FB-456A-89F9-B2741DF127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48A008-6410-445D-A681-176F1953D910}"/>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316061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3B5A-9BE7-4CCE-BE57-1FCED7B13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BD5CC-E682-4964-8968-79132639D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4355C-FE15-47E4-8977-57A9BAC68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D1890-DEE6-43D6-BA8A-DD74A143EC81}"/>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6" name="Footer Placeholder 5">
            <a:extLst>
              <a:ext uri="{FF2B5EF4-FFF2-40B4-BE49-F238E27FC236}">
                <a16:creationId xmlns:a16="http://schemas.microsoft.com/office/drawing/2014/main" id="{C1A1F895-0376-42B5-9937-BA37EA55E8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29C630-8DFD-42B1-9362-CAC85B819D71}"/>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8050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CFD6-6288-427B-AF0F-73104B73D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864FE0-16E9-4D23-BD1C-32CA9E01C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1C70987-9713-463F-9CE3-7920E423E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62F42-CA64-4BDB-99F6-031AD7932461}"/>
              </a:ext>
            </a:extLst>
          </p:cNvPr>
          <p:cNvSpPr>
            <a:spLocks noGrp="1"/>
          </p:cNvSpPr>
          <p:nvPr>
            <p:ph type="dt" sz="half" idx="10"/>
          </p:nvPr>
        </p:nvSpPr>
        <p:spPr/>
        <p:txBody>
          <a:bodyPr/>
          <a:lstStyle/>
          <a:p>
            <a:fld id="{D1AF577C-42FB-4B55-ACF7-5E8661F7FEC4}" type="datetimeFigureOut">
              <a:rPr lang="en-US" smtClean="0"/>
              <a:t>8/23/2019</a:t>
            </a:fld>
            <a:endParaRPr lang="en-US" dirty="0"/>
          </a:p>
        </p:txBody>
      </p:sp>
      <p:sp>
        <p:nvSpPr>
          <p:cNvPr id="6" name="Footer Placeholder 5">
            <a:extLst>
              <a:ext uri="{FF2B5EF4-FFF2-40B4-BE49-F238E27FC236}">
                <a16:creationId xmlns:a16="http://schemas.microsoft.com/office/drawing/2014/main" id="{05DCF9EA-FBB8-4F84-A3B7-AF3C5C502D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E01EEE-CFBE-4AF4-A04F-529B61F7A997}"/>
              </a:ext>
            </a:extLst>
          </p:cNvPr>
          <p:cNvSpPr>
            <a:spLocks noGrp="1"/>
          </p:cNvSpPr>
          <p:nvPr>
            <p:ph type="sldNum" sz="quarter" idx="12"/>
          </p:nvPr>
        </p:nvSpPr>
        <p:spPr/>
        <p:txBody>
          <a:bodyPr/>
          <a:lstStyle/>
          <a:p>
            <a:fld id="{5E2C192A-335D-4878-8EE3-5DCDC51C28D2}" type="slidenum">
              <a:rPr lang="en-US" smtClean="0"/>
              <a:t>‹#›</a:t>
            </a:fld>
            <a:endParaRPr lang="en-US" dirty="0"/>
          </a:p>
        </p:txBody>
      </p:sp>
    </p:spTree>
    <p:extLst>
      <p:ext uri="{BB962C8B-B14F-4D97-AF65-F5344CB8AC3E}">
        <p14:creationId xmlns:p14="http://schemas.microsoft.com/office/powerpoint/2010/main" val="416607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6BDF7-EA9B-417F-BB49-5DA4F6068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C55D2-824E-4E7D-9E80-C99CB26FD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D2860-B14B-4014-A305-E7654CD0F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F577C-42FB-4B55-ACF7-5E8661F7FEC4}" type="datetimeFigureOut">
              <a:rPr lang="en-US" smtClean="0"/>
              <a:t>8/23/2019</a:t>
            </a:fld>
            <a:endParaRPr lang="en-US" dirty="0"/>
          </a:p>
        </p:txBody>
      </p:sp>
      <p:sp>
        <p:nvSpPr>
          <p:cNvPr id="5" name="Footer Placeholder 4">
            <a:extLst>
              <a:ext uri="{FF2B5EF4-FFF2-40B4-BE49-F238E27FC236}">
                <a16:creationId xmlns:a16="http://schemas.microsoft.com/office/drawing/2014/main" id="{443E5DBE-BA18-48EF-90CE-007042CFE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29D958-A71D-4B74-896C-534AB5C31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192A-335D-4878-8EE3-5DCDC51C28D2}" type="slidenum">
              <a:rPr lang="en-US" smtClean="0"/>
              <a:t>‹#›</a:t>
            </a:fld>
            <a:endParaRPr lang="en-US" dirty="0"/>
          </a:p>
        </p:txBody>
      </p:sp>
    </p:spTree>
    <p:extLst>
      <p:ext uri="{BB962C8B-B14F-4D97-AF65-F5344CB8AC3E}">
        <p14:creationId xmlns:p14="http://schemas.microsoft.com/office/powerpoint/2010/main" val="162738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reativity103.com/backgrounds/index.ht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r-bloggers.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6" Type="http://schemas.openxmlformats.org/officeDocument/2006/relationships/hyperlink" Target="https://stackoverflow.com/questions/51379042/r-data-table-impute-missing-values-for-multiple-set-of-columns" TargetMode="External"/><Relationship Id="rId5" Type="http://schemas.openxmlformats.org/officeDocument/2006/relationships/hyperlink" Target="http://r-statistics.co/ggplot2-Tutorial-With-R.html" TargetMode="External"/><Relationship Id="rId4" Type="http://schemas.openxmlformats.org/officeDocument/2006/relationships/hyperlink" Target="http://r-statistics.co/Outlier-Treatment-With-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9904-060C-4E26-9CA2-FDD16BE4D75A}"/>
              </a:ext>
            </a:extLst>
          </p:cNvPr>
          <p:cNvSpPr>
            <a:spLocks noGrp="1"/>
          </p:cNvSpPr>
          <p:nvPr>
            <p:ph type="ctrTitle"/>
          </p:nvPr>
        </p:nvSpPr>
        <p:spPr>
          <a:xfrm>
            <a:off x="1524000" y="821525"/>
            <a:ext cx="9144000" cy="2387600"/>
          </a:xfrm>
          <a:scene3d>
            <a:camera prst="orthographicFront"/>
            <a:lightRig rig="threePt" dir="t"/>
          </a:scene3d>
          <a:sp3d>
            <a:bevelT/>
          </a:sp3d>
        </p:spPr>
        <p:style>
          <a:lnRef idx="3">
            <a:schemeClr val="lt1"/>
          </a:lnRef>
          <a:fillRef idx="1">
            <a:schemeClr val="dk1"/>
          </a:fillRef>
          <a:effectRef idx="1">
            <a:schemeClr val="dk1"/>
          </a:effectRef>
          <a:fontRef idx="minor">
            <a:schemeClr val="lt1"/>
          </a:fontRef>
        </p:style>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Capstone Project </a:t>
            </a:r>
          </a:p>
        </p:txBody>
      </p:sp>
      <p:sp>
        <p:nvSpPr>
          <p:cNvPr id="3" name="Subtitle 2">
            <a:extLst>
              <a:ext uri="{FF2B5EF4-FFF2-40B4-BE49-F238E27FC236}">
                <a16:creationId xmlns:a16="http://schemas.microsoft.com/office/drawing/2014/main" id="{E741CB45-D444-4C69-B405-AB426527B593}"/>
              </a:ext>
            </a:extLst>
          </p:cNvPr>
          <p:cNvSpPr>
            <a:spLocks noGrp="1"/>
          </p:cNvSpPr>
          <p:nvPr>
            <p:ph type="subTitle" idx="1"/>
          </p:nvPr>
        </p:nvSpPr>
        <p:spPr>
          <a:xfrm>
            <a:off x="1524000" y="4319029"/>
            <a:ext cx="9144000" cy="1655762"/>
          </a:xfrm>
          <a:blipFill>
            <a:blip r:embed="rId2">
              <a:extLst>
                <a:ext uri="{837473B0-CC2E-450A-ABE3-18F120FF3D39}">
                  <a1611:picAttrSrcUrl xmlns:a1611="http://schemas.microsoft.com/office/drawing/2016/11/main" r:id="rId3"/>
                </a:ext>
              </a:extLst>
            </a:blip>
            <a:stretch>
              <a:fillRect/>
            </a:stretch>
          </a:blipFill>
          <a:ln>
            <a:noFill/>
          </a:ln>
          <a:scene3d>
            <a:camera prst="orthographicFront"/>
            <a:lightRig rig="soft" dir="t">
              <a:rot lat="0" lon="0" rev="15600000"/>
            </a:lightRig>
          </a:scene3d>
          <a:sp3d>
            <a:bevelT/>
          </a:sp3d>
        </p:spPr>
        <p:style>
          <a:lnRef idx="0">
            <a:scrgbClr r="0" g="0" b="0"/>
          </a:lnRef>
          <a:fillRef idx="0">
            <a:scrgbClr r="0" g="0" b="0"/>
          </a:fillRef>
          <a:effectRef idx="0">
            <a:scrgbClr r="0" g="0" b="0"/>
          </a:effectRef>
          <a:fontRef idx="minor">
            <a:schemeClr val="dk1"/>
          </a:fontRef>
        </p:style>
        <p:txBody>
          <a:bodyPr>
            <a:normAutofit fontScale="92500" lnSpcReduction="20000"/>
            <a:sp3d extrusionH="57150" prstMaterial="softEdge">
              <a:bevelT w="25400" h="38100"/>
            </a:sp3d>
          </a:bodyPr>
          <a:lstStyle/>
          <a:p>
            <a:endParaRPr lang="en-US" b="1" dirty="0">
              <a:ln/>
              <a:solidFill>
                <a:schemeClr val="accent4"/>
              </a:solidFill>
            </a:endParaRPr>
          </a:p>
          <a:p>
            <a:r>
              <a:rPr lang="en-US" sz="3000" b="1" dirty="0">
                <a:ln/>
                <a:solidFill>
                  <a:schemeClr val="accent4"/>
                </a:solidFill>
                <a:effectLst>
                  <a:glow rad="228600">
                    <a:schemeClr val="accent4">
                      <a:satMod val="175000"/>
                      <a:alpha val="40000"/>
                    </a:schemeClr>
                  </a:glow>
                  <a:reflection blurRad="6350" stA="60000" endA="900" endPos="58000" dir="5400000" sy="-100000" algn="bl" rotWithShape="0"/>
                </a:effectLst>
              </a:rPr>
              <a:t>By: Debananda Mishra</a:t>
            </a:r>
          </a:p>
          <a:p>
            <a:r>
              <a:rPr lang="en-US" sz="3000" b="1" dirty="0">
                <a:ln/>
                <a:solidFill>
                  <a:schemeClr val="accent4"/>
                </a:solidFill>
                <a:effectLst>
                  <a:glow rad="228600">
                    <a:schemeClr val="accent4">
                      <a:satMod val="175000"/>
                      <a:alpha val="40000"/>
                    </a:schemeClr>
                  </a:glow>
                  <a:reflection blurRad="6350" stA="60000" endA="900" endPos="58000" dir="5400000" sy="-100000" algn="bl" rotWithShape="0"/>
                </a:effectLst>
              </a:rPr>
              <a:t>Bootcamp 10</a:t>
            </a:r>
          </a:p>
          <a:p>
            <a:r>
              <a:rPr lang="en-US" sz="3000" b="1" dirty="0">
                <a:ln/>
                <a:solidFill>
                  <a:schemeClr val="accent4"/>
                </a:solidFill>
                <a:effectLst>
                  <a:glow rad="228600">
                    <a:schemeClr val="accent4">
                      <a:satMod val="175000"/>
                      <a:alpha val="40000"/>
                    </a:schemeClr>
                  </a:glow>
                  <a:reflection blurRad="6350" stA="60000" endA="900" endPos="58000" dir="5400000" sy="-100000" algn="bl" rotWithShape="0"/>
                </a:effectLst>
              </a:rPr>
              <a:t>Jigsaw Academy, Bangalore </a:t>
            </a:r>
          </a:p>
        </p:txBody>
      </p:sp>
      <p:pic>
        <p:nvPicPr>
          <p:cNvPr id="4" name="Picture 3">
            <a:extLst>
              <a:ext uri="{FF2B5EF4-FFF2-40B4-BE49-F238E27FC236}">
                <a16:creationId xmlns:a16="http://schemas.microsoft.com/office/drawing/2014/main" id="{F0AC6200-F015-419B-83C4-BCCD21817691}"/>
              </a:ext>
            </a:extLst>
          </p:cNvPr>
          <p:cNvPicPr>
            <a:picLocks noChangeAspect="1"/>
          </p:cNvPicPr>
          <p:nvPr/>
        </p:nvPicPr>
        <p:blipFill>
          <a:blip r:embed="rId4"/>
          <a:stretch>
            <a:fillRect/>
          </a:stretch>
        </p:blipFill>
        <p:spPr>
          <a:xfrm>
            <a:off x="1524000" y="821525"/>
            <a:ext cx="9144000" cy="1307616"/>
          </a:xfrm>
          <a:prstGeom prst="rect">
            <a:avLst/>
          </a:prstGeom>
        </p:spPr>
      </p:pic>
      <p:sp>
        <p:nvSpPr>
          <p:cNvPr id="7" name="TextBox 6">
            <a:extLst>
              <a:ext uri="{FF2B5EF4-FFF2-40B4-BE49-F238E27FC236}">
                <a16:creationId xmlns:a16="http://schemas.microsoft.com/office/drawing/2014/main" id="{C7BACEE9-D038-4279-8CFA-3E5400593109}"/>
              </a:ext>
            </a:extLst>
          </p:cNvPr>
          <p:cNvSpPr txBox="1"/>
          <p:nvPr/>
        </p:nvSpPr>
        <p:spPr>
          <a:xfrm>
            <a:off x="1538068" y="3239045"/>
            <a:ext cx="9144000" cy="707886"/>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TELECOM</a:t>
            </a:r>
          </a:p>
        </p:txBody>
      </p:sp>
    </p:spTree>
    <p:extLst>
      <p:ext uri="{BB962C8B-B14F-4D97-AF65-F5344CB8AC3E}">
        <p14:creationId xmlns:p14="http://schemas.microsoft.com/office/powerpoint/2010/main" val="59701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D593-181B-413A-B112-61E6E970A5A7}"/>
              </a:ext>
            </a:extLst>
          </p:cNvPr>
          <p:cNvSpPr>
            <a:spLocks noGrp="1"/>
          </p:cNvSpPr>
          <p:nvPr>
            <p:ph type="title"/>
          </p:nvPr>
        </p:nvSpPr>
        <p:spPr>
          <a:xfrm>
            <a:off x="838200" y="516836"/>
            <a:ext cx="10515600" cy="1544914"/>
          </a:xfrm>
          <a:solidFill>
            <a:srgbClr val="00B0F0"/>
          </a:solidFill>
        </p:spPr>
        <p:txBody>
          <a:bodyPr>
            <a:noAutofit/>
          </a:bodyPr>
          <a:lstStyle/>
          <a:p>
            <a:pPr algn="ctr"/>
            <a:r>
              <a:rPr lang="en-US" sz="2800" b="1" dirty="0"/>
              <a:t>What would be your recommendation on how to use this churn model for prioritization of customers for a proactive retention campaigns in the future?</a:t>
            </a:r>
            <a:br>
              <a:rPr lang="en-US" sz="2800" b="1" dirty="0"/>
            </a:br>
            <a:endParaRPr lang="en-US" sz="2800" b="1" dirty="0"/>
          </a:p>
        </p:txBody>
      </p:sp>
      <p:sp>
        <p:nvSpPr>
          <p:cNvPr id="3" name="Content Placeholder 2">
            <a:extLst>
              <a:ext uri="{FF2B5EF4-FFF2-40B4-BE49-F238E27FC236}">
                <a16:creationId xmlns:a16="http://schemas.microsoft.com/office/drawing/2014/main" id="{EC000213-7212-47F1-AB54-6319848BB0D9}"/>
              </a:ext>
            </a:extLst>
          </p:cNvPr>
          <p:cNvSpPr>
            <a:spLocks noGrp="1"/>
          </p:cNvSpPr>
          <p:nvPr>
            <p:ph idx="1"/>
          </p:nvPr>
        </p:nvSpPr>
        <p:spPr>
          <a:xfrm>
            <a:off x="838200" y="2506662"/>
            <a:ext cx="10515600" cy="4351338"/>
          </a:xfrm>
        </p:spPr>
        <p:txBody>
          <a:bodyPr/>
          <a:lstStyle/>
          <a:p>
            <a:r>
              <a:rPr lang="en-US" dirty="0"/>
              <a:t>Gain chart is a popular method to visually inspect model performance in binary prediction. It presents the percentage of captured positive responses as a function of selected percentage of a sample.</a:t>
            </a:r>
          </a:p>
          <a:p>
            <a:r>
              <a:rPr lang="en-US" dirty="0"/>
              <a:t>This can easily done using package gains.</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0242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C1FA9-A8D0-4835-A7C3-7F36551742B6}"/>
              </a:ext>
            </a:extLst>
          </p:cNvPr>
          <p:cNvSpPr>
            <a:spLocks noGrp="1"/>
          </p:cNvSpPr>
          <p:nvPr>
            <p:ph idx="1"/>
          </p:nvPr>
        </p:nvSpPr>
        <p:spPr>
          <a:xfrm>
            <a:off x="604284" y="248350"/>
            <a:ext cx="10515600" cy="6609649"/>
          </a:xfrm>
        </p:spPr>
        <p:txBody>
          <a:bodyPr/>
          <a:lstStyle/>
          <a:p>
            <a:r>
              <a:rPr lang="en-US" sz="2400" dirty="0"/>
              <a:t>Library(gains)</a:t>
            </a:r>
          </a:p>
          <a:p>
            <a:r>
              <a:rPr lang="en-US" sz="2400" dirty="0"/>
              <a:t>gains(</a:t>
            </a:r>
            <a:r>
              <a:rPr lang="en-US" sz="2400" dirty="0" err="1"/>
              <a:t>trsf_df_tst$churn</a:t>
            </a:r>
            <a:r>
              <a:rPr lang="en-US" sz="2400" dirty="0"/>
              <a:t>, predict(</a:t>
            </a:r>
            <a:r>
              <a:rPr lang="en-US" sz="2400" dirty="0" err="1"/>
              <a:t>mod_final</a:t>
            </a:r>
            <a:r>
              <a:rPr lang="en-US" sz="2400" dirty="0"/>
              <a:t>, type=“response”, </a:t>
            </a:r>
            <a:r>
              <a:rPr lang="en-US" sz="2400" dirty="0" err="1"/>
              <a:t>trsf_df_tst</a:t>
            </a:r>
            <a:r>
              <a:rPr lang="en-US" sz="2400" dirty="0"/>
              <a:t>), groups=10)</a:t>
            </a:r>
          </a:p>
          <a:p>
            <a:r>
              <a:rPr lang="en-US" sz="2400" dirty="0"/>
              <a:t>dt&lt;-gains(</a:t>
            </a:r>
            <a:r>
              <a:rPr lang="en-US" sz="2400" dirty="0" err="1"/>
              <a:t>trsf_df_tst$churn</a:t>
            </a:r>
            <a:r>
              <a:rPr lang="en-US" sz="2400" dirty="0"/>
              <a:t>, predict(</a:t>
            </a:r>
            <a:r>
              <a:rPr lang="en-US" sz="2400" dirty="0" err="1"/>
              <a:t>mod_final</a:t>
            </a:r>
            <a:r>
              <a:rPr lang="en-US" sz="2400" dirty="0"/>
              <a:t>, type=“response”, </a:t>
            </a:r>
            <a:r>
              <a:rPr lang="en-US" sz="2400" dirty="0" err="1"/>
              <a:t>trsf_df_tst</a:t>
            </a:r>
            <a:r>
              <a:rPr lang="en-US" sz="2400" dirty="0"/>
              <a:t>), groups=10)</a:t>
            </a:r>
          </a:p>
          <a:p>
            <a:r>
              <a:rPr lang="en-US" sz="2400" dirty="0"/>
              <a:t>Graphics::plot(</a:t>
            </a:r>
            <a:r>
              <a:rPr lang="en-US" sz="2400" dirty="0" err="1"/>
              <a:t>dt$depth</a:t>
            </a:r>
            <a:r>
              <a:rPr lang="en-US" sz="2400" dirty="0"/>
              <a:t>, </a:t>
            </a:r>
            <a:r>
              <a:rPr lang="en-US" sz="2400" dirty="0" err="1"/>
              <a:t>dt$cume.lift</a:t>
            </a:r>
            <a:r>
              <a:rPr lang="en-US" sz="2400" dirty="0"/>
              <a:t>, type=‘l’, </a:t>
            </a:r>
            <a:r>
              <a:rPr lang="en-US" sz="2400" dirty="0" err="1"/>
              <a:t>ylab</a:t>
            </a:r>
            <a:r>
              <a:rPr lang="en-US" sz="2400" dirty="0"/>
              <a:t>=“cumulative lift”, </a:t>
            </a:r>
            <a:r>
              <a:rPr lang="en-US" sz="2400" dirty="0" err="1"/>
              <a:t>xlab</a:t>
            </a:r>
            <a:r>
              <a:rPr lang="en-US" sz="2400" dirty="0"/>
              <a:t>= “bucket”)</a:t>
            </a:r>
          </a:p>
          <a:p>
            <a:r>
              <a:rPr lang="en-US" sz="2400" dirty="0"/>
              <a:t>Grid()</a:t>
            </a:r>
          </a:p>
          <a:p>
            <a:pPr lvl="1"/>
            <a:r>
              <a:rPr lang="en-US" sz="2000" dirty="0">
                <a:solidFill>
                  <a:schemeClr val="accent1"/>
                </a:solidFill>
              </a:rPr>
              <a:t>####****The top 20% probability shows 30.0.3827% are more likely to churn. ****####</a:t>
            </a:r>
          </a:p>
          <a:p>
            <a:endParaRPr lang="en-US" dirty="0"/>
          </a:p>
        </p:txBody>
      </p:sp>
      <p:pic>
        <p:nvPicPr>
          <p:cNvPr id="4" name="Picture 3">
            <a:extLst>
              <a:ext uri="{FF2B5EF4-FFF2-40B4-BE49-F238E27FC236}">
                <a16:creationId xmlns:a16="http://schemas.microsoft.com/office/drawing/2014/main" id="{88804611-A59D-474D-A2B9-4AF11A3B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724" y="3845644"/>
            <a:ext cx="5600700" cy="2876550"/>
          </a:xfrm>
          <a:prstGeom prst="rect">
            <a:avLst/>
          </a:prstGeom>
        </p:spPr>
      </p:pic>
    </p:spTree>
    <p:extLst>
      <p:ext uri="{BB962C8B-B14F-4D97-AF65-F5344CB8AC3E}">
        <p14:creationId xmlns:p14="http://schemas.microsoft.com/office/powerpoint/2010/main" val="198825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673C7-F767-4F38-8506-18874E183736}"/>
              </a:ext>
            </a:extLst>
          </p:cNvPr>
          <p:cNvSpPr>
            <a:spLocks noGrp="1"/>
          </p:cNvSpPr>
          <p:nvPr>
            <p:ph idx="1"/>
          </p:nvPr>
        </p:nvSpPr>
        <p:spPr>
          <a:xfrm>
            <a:off x="514733" y="420895"/>
            <a:ext cx="11439373" cy="5926896"/>
          </a:xfrm>
        </p:spPr>
        <p:txBody>
          <a:bodyPr>
            <a:normAutofit/>
          </a:bodyPr>
          <a:lstStyle/>
          <a:p>
            <a:r>
              <a:rPr lang="en-US" sz="2000" dirty="0" err="1"/>
              <a:t>trsf_df_tst$prob</a:t>
            </a:r>
            <a:r>
              <a:rPr lang="en-US" sz="2000" dirty="0"/>
              <a:t>&lt;- predict(</a:t>
            </a:r>
            <a:r>
              <a:rPr lang="en-US" sz="2000" dirty="0" err="1"/>
              <a:t>mod_final</a:t>
            </a:r>
            <a:r>
              <a:rPr lang="en-US" sz="2000" dirty="0"/>
              <a:t>, type= “response”,</a:t>
            </a:r>
            <a:r>
              <a:rPr lang="en-US" sz="2000" dirty="0" err="1"/>
              <a:t>trsf_df_tst</a:t>
            </a:r>
            <a:r>
              <a:rPr lang="en-US" sz="2000" dirty="0"/>
              <a:t>)</a:t>
            </a:r>
          </a:p>
          <a:p>
            <a:r>
              <a:rPr lang="en-US" sz="2000" dirty="0"/>
              <a:t>Quantile(</a:t>
            </a:r>
            <a:r>
              <a:rPr lang="en-US" sz="2000" dirty="0" err="1"/>
              <a:t>trsf_df_tst$prob</a:t>
            </a:r>
            <a:r>
              <a:rPr lang="en-US" sz="2000" dirty="0"/>
              <a:t>, prob= seq(0.10,1.00,0.10))</a:t>
            </a:r>
          </a:p>
          <a:p>
            <a:endParaRPr lang="en-US" sz="2000" dirty="0"/>
          </a:p>
          <a:p>
            <a:endParaRPr lang="en-US" sz="2000" dirty="0">
              <a:solidFill>
                <a:srgbClr val="FF0000"/>
              </a:solidFill>
            </a:endParaRPr>
          </a:p>
          <a:p>
            <a:pPr lvl="1"/>
            <a:r>
              <a:rPr lang="en-US" sz="1600" dirty="0">
                <a:solidFill>
                  <a:schemeClr val="accent1"/>
                </a:solidFill>
              </a:rPr>
              <a:t>#### ****Above % shows 20% of the probability contains &lt;from 80% to 100%&gt;- 0.3049566 to 0.8425431****####</a:t>
            </a:r>
          </a:p>
          <a:p>
            <a:pPr lvl="1"/>
            <a:r>
              <a:rPr lang="en-US" sz="1600" dirty="0">
                <a:solidFill>
                  <a:schemeClr val="accent1"/>
                </a:solidFill>
              </a:rPr>
              <a:t>####**** This notifies us it may highly likely to churn****####</a:t>
            </a:r>
          </a:p>
          <a:p>
            <a:endParaRPr lang="en-US" sz="2000" dirty="0">
              <a:solidFill>
                <a:schemeClr val="accent1"/>
              </a:solidFill>
            </a:endParaRPr>
          </a:p>
          <a:p>
            <a:r>
              <a:rPr lang="en-US" sz="2000" dirty="0">
                <a:solidFill>
                  <a:schemeClr val="accent1"/>
                </a:solidFill>
              </a:rPr>
              <a:t>####**** Predicting a customer who will churn ****####</a:t>
            </a:r>
          </a:p>
          <a:p>
            <a:r>
              <a:rPr lang="en-US" sz="2000" dirty="0">
                <a:solidFill>
                  <a:schemeClr val="accent1"/>
                </a:solidFill>
              </a:rPr>
              <a:t>####**** Applying cutoff ****####</a:t>
            </a:r>
          </a:p>
          <a:p>
            <a:r>
              <a:rPr lang="en-US" sz="2000" dirty="0"/>
              <a:t>pred2&lt;- predict(</a:t>
            </a:r>
            <a:r>
              <a:rPr lang="en-US" sz="2000" dirty="0" err="1"/>
              <a:t>mod_final</a:t>
            </a:r>
            <a:r>
              <a:rPr lang="en-US" sz="2000" dirty="0"/>
              <a:t>, type=“response”, </a:t>
            </a:r>
            <a:r>
              <a:rPr lang="en-US" sz="2000" dirty="0" err="1"/>
              <a:t>trsf_df_tst</a:t>
            </a:r>
            <a:r>
              <a:rPr lang="en-US" sz="2000" dirty="0"/>
              <a:t>)</a:t>
            </a:r>
          </a:p>
          <a:p>
            <a:r>
              <a:rPr lang="en-US" sz="2000" dirty="0"/>
              <a:t>pred3&lt;- </a:t>
            </a:r>
            <a:r>
              <a:rPr lang="en-US" sz="2000" dirty="0" err="1"/>
              <a:t>ifelse</a:t>
            </a:r>
            <a:r>
              <a:rPr lang="en-US" sz="2000" dirty="0"/>
              <a:t>(pred2&gt;= 0.3049566,1,0)</a:t>
            </a:r>
          </a:p>
          <a:p>
            <a:r>
              <a:rPr lang="en-US" sz="2000" dirty="0"/>
              <a:t>Table(pred3, </a:t>
            </a:r>
            <a:r>
              <a:rPr lang="en-US" sz="2000" dirty="0" err="1"/>
              <a:t>trsf_df_tst$churn</a:t>
            </a:r>
            <a:r>
              <a:rPr lang="en-US" sz="2000" dirty="0"/>
              <a:t>)</a:t>
            </a:r>
          </a:p>
        </p:txBody>
      </p:sp>
      <p:pic>
        <p:nvPicPr>
          <p:cNvPr id="4" name="Picture 3">
            <a:extLst>
              <a:ext uri="{FF2B5EF4-FFF2-40B4-BE49-F238E27FC236}">
                <a16:creationId xmlns:a16="http://schemas.microsoft.com/office/drawing/2014/main" id="{31A48A41-82CF-4663-81C9-0460A89CB0CE}"/>
              </a:ext>
            </a:extLst>
          </p:cNvPr>
          <p:cNvPicPr>
            <a:picLocks noChangeAspect="1"/>
          </p:cNvPicPr>
          <p:nvPr/>
        </p:nvPicPr>
        <p:blipFill>
          <a:blip r:embed="rId2"/>
          <a:stretch>
            <a:fillRect/>
          </a:stretch>
        </p:blipFill>
        <p:spPr>
          <a:xfrm>
            <a:off x="609600" y="1240728"/>
            <a:ext cx="11345959" cy="614581"/>
          </a:xfrm>
          <a:prstGeom prst="rect">
            <a:avLst/>
          </a:prstGeom>
          <a:ln>
            <a:solidFill>
              <a:schemeClr val="tx1"/>
            </a:solidFill>
          </a:ln>
        </p:spPr>
      </p:pic>
      <p:pic>
        <p:nvPicPr>
          <p:cNvPr id="5" name="Picture 4">
            <a:extLst>
              <a:ext uri="{FF2B5EF4-FFF2-40B4-BE49-F238E27FC236}">
                <a16:creationId xmlns:a16="http://schemas.microsoft.com/office/drawing/2014/main" id="{55FC6C44-8610-41DE-8342-1E9A2F4B1676}"/>
              </a:ext>
            </a:extLst>
          </p:cNvPr>
          <p:cNvPicPr>
            <a:picLocks noChangeAspect="1"/>
          </p:cNvPicPr>
          <p:nvPr/>
        </p:nvPicPr>
        <p:blipFill>
          <a:blip r:embed="rId3"/>
          <a:stretch>
            <a:fillRect/>
          </a:stretch>
        </p:blipFill>
        <p:spPr>
          <a:xfrm>
            <a:off x="3288777" y="5154562"/>
            <a:ext cx="2282631" cy="886778"/>
          </a:xfrm>
          <a:prstGeom prst="rect">
            <a:avLst/>
          </a:prstGeom>
          <a:ln>
            <a:solidFill>
              <a:schemeClr val="tx1"/>
            </a:solidFill>
          </a:ln>
        </p:spPr>
      </p:pic>
    </p:spTree>
    <p:extLst>
      <p:ext uri="{BB962C8B-B14F-4D97-AF65-F5344CB8AC3E}">
        <p14:creationId xmlns:p14="http://schemas.microsoft.com/office/powerpoint/2010/main" val="101637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23F2-AF17-4974-8699-FAF38E06B537}"/>
              </a:ext>
            </a:extLst>
          </p:cNvPr>
          <p:cNvSpPr>
            <a:spLocks noGrp="1"/>
          </p:cNvSpPr>
          <p:nvPr>
            <p:ph idx="1"/>
          </p:nvPr>
        </p:nvSpPr>
        <p:spPr>
          <a:xfrm>
            <a:off x="679174" y="500406"/>
            <a:ext cx="10515600" cy="5476323"/>
          </a:xfrm>
        </p:spPr>
        <p:txBody>
          <a:bodyPr/>
          <a:lstStyle/>
          <a:p>
            <a:r>
              <a:rPr lang="en-US" sz="2000" dirty="0">
                <a:solidFill>
                  <a:schemeClr val="accent1"/>
                </a:solidFill>
              </a:rPr>
              <a:t>####**** Take </a:t>
            </a:r>
            <a:r>
              <a:rPr lang="en-US" sz="2000" dirty="0" err="1">
                <a:solidFill>
                  <a:schemeClr val="accent1"/>
                </a:solidFill>
              </a:rPr>
              <a:t>upto</a:t>
            </a:r>
            <a:r>
              <a:rPr lang="en-US" sz="2000" dirty="0">
                <a:solidFill>
                  <a:schemeClr val="accent1"/>
                </a:solidFill>
              </a:rPr>
              <a:t> &lt;from 80 to 100%&gt; as per quantile result and consider churn value (0 or 1: here 1) then to predict customer use unique to identify via customer id ****####</a:t>
            </a:r>
          </a:p>
          <a:p>
            <a:r>
              <a:rPr lang="en-US" dirty="0" err="1"/>
              <a:t>exp_prediction</a:t>
            </a:r>
            <a:r>
              <a:rPr lang="en-US" dirty="0"/>
              <a:t>&lt;- </a:t>
            </a:r>
            <a:r>
              <a:rPr lang="en-US" dirty="0" err="1"/>
              <a:t>trsf_df_tst</a:t>
            </a:r>
            <a:r>
              <a:rPr lang="en-US" dirty="0"/>
              <a:t>[</a:t>
            </a:r>
            <a:r>
              <a:rPr lang="en-US" dirty="0" err="1"/>
              <a:t>trsf_df_tst$prob</a:t>
            </a:r>
            <a:r>
              <a:rPr lang="en-US" dirty="0"/>
              <a:t>&gt;0.3049566 &amp; </a:t>
            </a:r>
            <a:r>
              <a:rPr lang="en-US" dirty="0" err="1"/>
              <a:t>trsf_df_tst$prob</a:t>
            </a:r>
            <a:r>
              <a:rPr lang="en-US" dirty="0"/>
              <a:t>&lt;= 0.8425431 &amp; </a:t>
            </a:r>
            <a:r>
              <a:rPr lang="en-US" dirty="0" err="1"/>
              <a:t>trsf_df_tst$churn</a:t>
            </a:r>
            <a:r>
              <a:rPr lang="en-US" dirty="0"/>
              <a:t>==‘1’, “</a:t>
            </a:r>
            <a:r>
              <a:rPr lang="en-US" dirty="0" err="1"/>
              <a:t>Customer_ID</a:t>
            </a:r>
            <a:r>
              <a:rPr lang="en-US" dirty="0"/>
              <a:t>”]</a:t>
            </a:r>
          </a:p>
          <a:p>
            <a:r>
              <a:rPr lang="en-US" dirty="0" err="1"/>
              <a:t>exp_prediction</a:t>
            </a:r>
            <a:r>
              <a:rPr lang="en-US" dirty="0"/>
              <a:t>&lt;- </a:t>
            </a:r>
            <a:r>
              <a:rPr lang="en-US" dirty="0" err="1"/>
              <a:t>as.data.frame</a:t>
            </a:r>
            <a:r>
              <a:rPr lang="en-US" dirty="0"/>
              <a:t>(</a:t>
            </a:r>
            <a:r>
              <a:rPr lang="en-US" dirty="0" err="1"/>
              <a:t>exp_prediction</a:t>
            </a:r>
            <a:r>
              <a:rPr lang="en-US" dirty="0"/>
              <a:t>)</a:t>
            </a:r>
          </a:p>
          <a:p>
            <a:r>
              <a:rPr lang="en-US" dirty="0" err="1"/>
              <a:t>nrow</a:t>
            </a:r>
            <a:r>
              <a:rPr lang="en-US" dirty="0"/>
              <a:t>(</a:t>
            </a:r>
            <a:r>
              <a:rPr lang="en-US" dirty="0" err="1"/>
              <a:t>exp_prediction</a:t>
            </a:r>
            <a:r>
              <a:rPr lang="en-US" dirty="0"/>
              <a:t>) ###### 942</a:t>
            </a:r>
          </a:p>
          <a:p>
            <a:endParaRPr lang="en-US" dirty="0"/>
          </a:p>
          <a:p>
            <a:r>
              <a:rPr lang="en-US" dirty="0"/>
              <a:t>CONCLUSION:</a:t>
            </a:r>
          </a:p>
          <a:p>
            <a:pPr lvl="1"/>
            <a:r>
              <a:rPr lang="en-US" b="1" i="1" dirty="0">
                <a:solidFill>
                  <a:schemeClr val="bg1"/>
                </a:solidFill>
              </a:rPr>
              <a:t>This way the model “</a:t>
            </a:r>
            <a:r>
              <a:rPr lang="en-US" b="1" i="1" dirty="0" err="1">
                <a:solidFill>
                  <a:schemeClr val="bg1"/>
                </a:solidFill>
              </a:rPr>
              <a:t>mod_final</a:t>
            </a:r>
            <a:r>
              <a:rPr lang="en-US" b="1" i="1" dirty="0">
                <a:solidFill>
                  <a:schemeClr val="bg1"/>
                </a:solidFill>
              </a:rPr>
              <a:t>” is used to predict list of </a:t>
            </a:r>
            <a:r>
              <a:rPr lang="en-US" b="1" i="1" dirty="0" err="1">
                <a:solidFill>
                  <a:schemeClr val="bg1"/>
                </a:solidFill>
              </a:rPr>
              <a:t>mobicom</a:t>
            </a:r>
            <a:r>
              <a:rPr lang="en-US" b="1" i="1" dirty="0">
                <a:solidFill>
                  <a:schemeClr val="bg1"/>
                </a:solidFill>
              </a:rPr>
              <a:t> customers who are highly likely to churn. </a:t>
            </a:r>
          </a:p>
          <a:p>
            <a:pPr lvl="1"/>
            <a:r>
              <a:rPr lang="en-US" b="1" i="1" dirty="0">
                <a:solidFill>
                  <a:schemeClr val="bg1"/>
                </a:solidFill>
              </a:rPr>
              <a:t>Unique list can be prepared using customer id.</a:t>
            </a:r>
          </a:p>
        </p:txBody>
      </p:sp>
    </p:spTree>
    <p:extLst>
      <p:ext uri="{BB962C8B-B14F-4D97-AF65-F5344CB8AC3E}">
        <p14:creationId xmlns:p14="http://schemas.microsoft.com/office/powerpoint/2010/main" val="263056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645D-2EBC-4208-9178-973E7BB25160}"/>
              </a:ext>
            </a:extLst>
          </p:cNvPr>
          <p:cNvSpPr>
            <a:spLocks noGrp="1"/>
          </p:cNvSpPr>
          <p:nvPr>
            <p:ph type="title"/>
          </p:nvPr>
        </p:nvSpPr>
        <p:spPr>
          <a:xfrm>
            <a:off x="707836" y="1444488"/>
            <a:ext cx="10515600" cy="3667711"/>
          </a:xfrm>
          <a:solidFill>
            <a:srgbClr val="00B0F0"/>
          </a:solidFill>
        </p:spPr>
        <p:txBody>
          <a:bodyPr>
            <a:normAutofit fontScale="90000"/>
          </a:bodyPr>
          <a:lstStyle/>
          <a:p>
            <a:br>
              <a:rPr lang="en-US" sz="3300" b="1" i="1" dirty="0"/>
            </a:br>
            <a:r>
              <a:rPr lang="en-US" sz="3300" b="1" i="1" dirty="0"/>
              <a:t>What would be the target segments for proactive retention campaigns? Falling ARPU forecast is also a concern and therefore, </a:t>
            </a:r>
            <a:r>
              <a:rPr lang="en-US" sz="3300" b="1" i="1" dirty="0" err="1"/>
              <a:t>Mobicom</a:t>
            </a:r>
            <a:r>
              <a:rPr lang="en-US" sz="3300" b="1" i="1" dirty="0"/>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br>
              <a:rPr lang="en-US" b="1" i="1" dirty="0"/>
            </a:br>
            <a:endParaRPr lang="en-US" b="1" i="1" dirty="0"/>
          </a:p>
        </p:txBody>
      </p:sp>
    </p:spTree>
    <p:extLst>
      <p:ext uri="{BB962C8B-B14F-4D97-AF65-F5344CB8AC3E}">
        <p14:creationId xmlns:p14="http://schemas.microsoft.com/office/powerpoint/2010/main" val="135739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6B0E78-6A3C-4BD9-8D2A-761FCE815CF4}"/>
              </a:ext>
            </a:extLst>
          </p:cNvPr>
          <p:cNvSpPr>
            <a:spLocks noGrp="1"/>
          </p:cNvSpPr>
          <p:nvPr>
            <p:ph idx="1"/>
          </p:nvPr>
        </p:nvSpPr>
        <p:spPr>
          <a:xfrm>
            <a:off x="838200" y="1825625"/>
            <a:ext cx="11353800" cy="4351338"/>
          </a:xfrm>
        </p:spPr>
        <p:txBody>
          <a:bodyPr/>
          <a:lstStyle/>
          <a:p>
            <a:endParaRPr lang="en-US"/>
          </a:p>
        </p:txBody>
      </p:sp>
      <p:pic>
        <p:nvPicPr>
          <p:cNvPr id="10" name="Picture 9">
            <a:extLst>
              <a:ext uri="{FF2B5EF4-FFF2-40B4-BE49-F238E27FC236}">
                <a16:creationId xmlns:a16="http://schemas.microsoft.com/office/drawing/2014/main" id="{0BAA6BF8-EDDE-41AC-B131-68AF08FCD3EE}"/>
              </a:ext>
            </a:extLst>
          </p:cNvPr>
          <p:cNvPicPr>
            <a:picLocks noChangeAspect="1"/>
          </p:cNvPicPr>
          <p:nvPr/>
        </p:nvPicPr>
        <p:blipFill>
          <a:blip r:embed="rId2"/>
          <a:stretch>
            <a:fillRect/>
          </a:stretch>
        </p:blipFill>
        <p:spPr>
          <a:xfrm>
            <a:off x="564156" y="344556"/>
            <a:ext cx="11080426" cy="617551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191211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9668FC-0296-449A-AA11-91B699946244}"/>
              </a:ext>
            </a:extLst>
          </p:cNvPr>
          <p:cNvPicPr>
            <a:picLocks noGrp="1" noChangeAspect="1"/>
          </p:cNvPicPr>
          <p:nvPr>
            <p:ph idx="1"/>
          </p:nvPr>
        </p:nvPicPr>
        <p:blipFill>
          <a:blip r:embed="rId2"/>
          <a:stretch>
            <a:fillRect/>
          </a:stretch>
        </p:blipFill>
        <p:spPr>
          <a:xfrm>
            <a:off x="492535" y="463826"/>
            <a:ext cx="10997099" cy="58044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70182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899EB-94F1-4567-8873-3F6DF03138CE}"/>
              </a:ext>
            </a:extLst>
          </p:cNvPr>
          <p:cNvSpPr>
            <a:spLocks noGrp="1"/>
          </p:cNvSpPr>
          <p:nvPr>
            <p:ph idx="1"/>
          </p:nvPr>
        </p:nvSpPr>
        <p:spPr>
          <a:xfrm>
            <a:off x="838200" y="2078844"/>
            <a:ext cx="10515600" cy="4351338"/>
          </a:xfrm>
        </p:spPr>
        <p:txBody>
          <a:bodyPr>
            <a:normAutofit fontScale="92500" lnSpcReduction="20000"/>
          </a:bodyPr>
          <a:lstStyle/>
          <a:p>
            <a:r>
              <a:rPr lang="en-US" b="1" i="1" dirty="0"/>
              <a:t>Unique value checking</a:t>
            </a:r>
            <a:r>
              <a:rPr lang="en-US" i="1" dirty="0"/>
              <a:t> </a:t>
            </a:r>
          </a:p>
          <a:p>
            <a:r>
              <a:rPr lang="en-US" i="1" dirty="0"/>
              <a:t>Changing numeric to factor variable for the variables with less unique values</a:t>
            </a:r>
          </a:p>
          <a:p>
            <a:r>
              <a:rPr lang="en-US" b="1" i="1" u="sng" dirty="0"/>
              <a:t>Outlier treatment:</a:t>
            </a:r>
            <a:r>
              <a:rPr lang="en-US" i="1" dirty="0"/>
              <a:t> Capping method</a:t>
            </a:r>
          </a:p>
          <a:p>
            <a:r>
              <a:rPr lang="en-US" b="1" i="1" u="sng" dirty="0"/>
              <a:t>Missing value treatment:</a:t>
            </a:r>
          </a:p>
          <a:p>
            <a:pPr lvl="1">
              <a:buFont typeface="Courier New" panose="02070309020205020404" pitchFamily="49" charset="0"/>
              <a:buChar char="o"/>
            </a:pPr>
            <a:r>
              <a:rPr lang="en-US" i="1" dirty="0"/>
              <a:t>Factor variable: created another level of missing values “MISSING”</a:t>
            </a:r>
          </a:p>
          <a:p>
            <a:pPr lvl="1">
              <a:buFont typeface="Courier New" panose="02070309020205020404" pitchFamily="49" charset="0"/>
              <a:buChar char="o"/>
            </a:pPr>
            <a:r>
              <a:rPr lang="en-US" i="1" dirty="0"/>
              <a:t>Numeric variable: imputed with median</a:t>
            </a:r>
          </a:p>
          <a:p>
            <a:r>
              <a:rPr lang="en-US" b="1" i="1" u="sng" dirty="0"/>
              <a:t>Checking correlation:</a:t>
            </a:r>
          </a:p>
          <a:p>
            <a:pPr lvl="1">
              <a:buFont typeface="Courier New" panose="02070309020205020404" pitchFamily="49" charset="0"/>
              <a:buChar char="o"/>
            </a:pPr>
            <a:r>
              <a:rPr lang="en-US" i="1" dirty="0"/>
              <a:t>Removing zero variance variables </a:t>
            </a:r>
          </a:p>
          <a:p>
            <a:pPr lvl="1">
              <a:buFont typeface="Courier New" panose="02070309020205020404" pitchFamily="49" charset="0"/>
              <a:buChar char="o"/>
            </a:pPr>
            <a:r>
              <a:rPr lang="en-US" i="1" dirty="0"/>
              <a:t>Created the correlation matrix</a:t>
            </a:r>
          </a:p>
          <a:p>
            <a:pPr lvl="1">
              <a:buFont typeface="Courier New" panose="02070309020205020404" pitchFamily="49" charset="0"/>
              <a:buChar char="o"/>
            </a:pPr>
            <a:r>
              <a:rPr lang="en-US" i="1" dirty="0"/>
              <a:t>Set a cutoff of 0.7 and removing them </a:t>
            </a:r>
          </a:p>
          <a:p>
            <a:pPr lvl="1">
              <a:buFont typeface="Courier New" panose="02070309020205020404" pitchFamily="49" charset="0"/>
              <a:buChar char="o"/>
            </a:pPr>
            <a:r>
              <a:rPr lang="en-US" i="1" dirty="0"/>
              <a:t>Achieved the desired numeric variable without correlation.</a:t>
            </a:r>
          </a:p>
          <a:p>
            <a:pPr lvl="1"/>
            <a:endParaRPr lang="en-US" i="1" dirty="0"/>
          </a:p>
          <a:p>
            <a:pPr lvl="1"/>
            <a:endParaRPr lang="en-US" i="1" dirty="0"/>
          </a:p>
          <a:p>
            <a:pPr marL="457200" lvl="1" indent="0">
              <a:buNone/>
            </a:pPr>
            <a:endParaRPr lang="en-US" i="1" dirty="0"/>
          </a:p>
          <a:p>
            <a:pPr marL="457200" lvl="1" indent="0">
              <a:buNone/>
            </a:pPr>
            <a:endParaRPr lang="en-US" i="1" dirty="0"/>
          </a:p>
        </p:txBody>
      </p:sp>
      <p:sp>
        <p:nvSpPr>
          <p:cNvPr id="5" name="Title 4">
            <a:extLst>
              <a:ext uri="{FF2B5EF4-FFF2-40B4-BE49-F238E27FC236}">
                <a16:creationId xmlns:a16="http://schemas.microsoft.com/office/drawing/2014/main" id="{BB23FD8D-0D9E-4BE0-99DB-B65A10AF69F9}"/>
              </a:ext>
            </a:extLst>
          </p:cNvPr>
          <p:cNvSpPr>
            <a:spLocks noGrp="1"/>
          </p:cNvSpPr>
          <p:nvPr>
            <p:ph type="title"/>
          </p:nvPr>
        </p:nvSpPr>
        <p:spPr>
          <a:solidFill>
            <a:srgbClr val="00B0F0"/>
          </a:solidFill>
        </p:spPr>
        <p:txBody>
          <a:bodyPr/>
          <a:lstStyle/>
          <a:p>
            <a:r>
              <a:rPr lang="en-US" dirty="0"/>
              <a:t>Procedure for model building:</a:t>
            </a:r>
          </a:p>
        </p:txBody>
      </p:sp>
    </p:spTree>
    <p:extLst>
      <p:ext uri="{BB962C8B-B14F-4D97-AF65-F5344CB8AC3E}">
        <p14:creationId xmlns:p14="http://schemas.microsoft.com/office/powerpoint/2010/main" val="390489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5C9C1-8C7A-46CC-B640-EF15B1C4AC19}"/>
              </a:ext>
            </a:extLst>
          </p:cNvPr>
          <p:cNvSpPr>
            <a:spLocks noGrp="1"/>
          </p:cNvSpPr>
          <p:nvPr>
            <p:ph idx="1"/>
          </p:nvPr>
        </p:nvSpPr>
        <p:spPr>
          <a:xfrm>
            <a:off x="838200" y="478302"/>
            <a:ext cx="10515600" cy="5698661"/>
          </a:xfrm>
        </p:spPr>
        <p:txBody>
          <a:bodyPr>
            <a:normAutofit lnSpcReduction="10000"/>
          </a:bodyPr>
          <a:lstStyle/>
          <a:p>
            <a:r>
              <a:rPr lang="en-US" dirty="0"/>
              <a:t>Create test and train data set (here 80% and 20%)</a:t>
            </a:r>
          </a:p>
          <a:p>
            <a:r>
              <a:rPr lang="en-US" dirty="0"/>
              <a:t>Running the </a:t>
            </a:r>
            <a:r>
              <a:rPr lang="en-US" dirty="0" err="1"/>
              <a:t>glm</a:t>
            </a:r>
            <a:r>
              <a:rPr lang="en-US" dirty="0"/>
              <a:t> with all the character variable and the numeric variables obtained after removing correlation</a:t>
            </a:r>
          </a:p>
          <a:p>
            <a:r>
              <a:rPr lang="en-US" dirty="0"/>
              <a:t>Removing the insignificant variables one by one and running the model </a:t>
            </a:r>
          </a:p>
          <a:p>
            <a:r>
              <a:rPr lang="en-US" dirty="0"/>
              <a:t>We check for </a:t>
            </a:r>
            <a:r>
              <a:rPr lang="en-US" dirty="0" err="1"/>
              <a:t>vif</a:t>
            </a:r>
            <a:r>
              <a:rPr lang="en-US" dirty="0"/>
              <a:t> (if aliased coefficient are present remove them)</a:t>
            </a:r>
          </a:p>
          <a:p>
            <a:r>
              <a:rPr lang="en-US" dirty="0"/>
              <a:t>check for degree of importance of the variables in the model using “</a:t>
            </a:r>
            <a:r>
              <a:rPr lang="en-US" dirty="0" err="1"/>
              <a:t>VarImp</a:t>
            </a:r>
            <a:r>
              <a:rPr lang="en-US" dirty="0"/>
              <a:t>()” function</a:t>
            </a:r>
          </a:p>
          <a:p>
            <a:r>
              <a:rPr lang="en-US" dirty="0"/>
              <a:t>Create dummies</a:t>
            </a:r>
          </a:p>
          <a:p>
            <a:r>
              <a:rPr lang="en-US" dirty="0"/>
              <a:t>Pass the definite factor levels which are significant and re-run the model. </a:t>
            </a:r>
          </a:p>
          <a:p>
            <a:r>
              <a:rPr lang="en-US" dirty="0"/>
              <a:t>Again check for </a:t>
            </a:r>
            <a:r>
              <a:rPr lang="en-US" dirty="0" err="1"/>
              <a:t>vif</a:t>
            </a:r>
            <a:r>
              <a:rPr lang="en-US" dirty="0"/>
              <a:t> and degree of importance </a:t>
            </a:r>
          </a:p>
          <a:p>
            <a:r>
              <a:rPr lang="en-US" dirty="0"/>
              <a:t>If all </a:t>
            </a:r>
            <a:r>
              <a:rPr lang="en-US" dirty="0" err="1"/>
              <a:t>vif</a:t>
            </a:r>
            <a:r>
              <a:rPr lang="en-US" dirty="0"/>
              <a:t> are less than 5 we got our final model.</a:t>
            </a:r>
          </a:p>
        </p:txBody>
      </p:sp>
    </p:spTree>
    <p:extLst>
      <p:ext uri="{BB962C8B-B14F-4D97-AF65-F5344CB8AC3E}">
        <p14:creationId xmlns:p14="http://schemas.microsoft.com/office/powerpoint/2010/main" val="362945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89C0F-2276-4E50-9AE4-C42E4A74F52B}"/>
              </a:ext>
            </a:extLst>
          </p:cNvPr>
          <p:cNvSpPr>
            <a:spLocks noGrp="1"/>
          </p:cNvSpPr>
          <p:nvPr>
            <p:ph idx="1"/>
          </p:nvPr>
        </p:nvSpPr>
        <p:spPr>
          <a:xfrm>
            <a:off x="838200" y="745588"/>
            <a:ext cx="10515600" cy="5431375"/>
          </a:xfrm>
        </p:spPr>
        <p:txBody>
          <a:bodyPr>
            <a:normAutofit lnSpcReduction="10000"/>
          </a:bodyPr>
          <a:lstStyle/>
          <a:p>
            <a:r>
              <a:rPr lang="en-US" dirty="0"/>
              <a:t>Do prediction test and coefficient matrix check and adjust the cutoff such as sensitivity is greater than specificity (as data imbalance).</a:t>
            </a:r>
          </a:p>
          <a:p>
            <a:r>
              <a:rPr lang="en-US" dirty="0"/>
              <a:t>Determine the best cutoff for maximum accuracy.</a:t>
            </a:r>
          </a:p>
          <a:p>
            <a:r>
              <a:rPr lang="en-US" dirty="0"/>
              <a:t>Determine the optimal cutoff (maximum sensitivity and specificity)</a:t>
            </a:r>
          </a:p>
          <a:p>
            <a:r>
              <a:rPr lang="en-US" dirty="0"/>
              <a:t>Choose a good cutoff for the </a:t>
            </a:r>
          </a:p>
          <a:p>
            <a:pPr lvl="1">
              <a:buFont typeface="Courier New" panose="02070309020205020404" pitchFamily="49" charset="0"/>
              <a:buChar char="o"/>
            </a:pPr>
            <a:r>
              <a:rPr lang="en-US" dirty="0"/>
              <a:t>maximum sensitivity</a:t>
            </a:r>
          </a:p>
          <a:p>
            <a:pPr lvl="1">
              <a:buFont typeface="Courier New" panose="02070309020205020404" pitchFamily="49" charset="0"/>
              <a:buChar char="o"/>
            </a:pPr>
            <a:r>
              <a:rPr lang="en-US" dirty="0"/>
              <a:t>Minimum specificity </a:t>
            </a:r>
          </a:p>
          <a:p>
            <a:pPr lvl="1">
              <a:buFont typeface="Courier New" panose="02070309020205020404" pitchFamily="49" charset="0"/>
              <a:buChar char="o"/>
            </a:pPr>
            <a:r>
              <a:rPr lang="en-US" dirty="0"/>
              <a:t>And a considerable accuracy (greater than 50%)</a:t>
            </a:r>
          </a:p>
          <a:p>
            <a:r>
              <a:rPr lang="en-US" dirty="0"/>
              <a:t>Plot the evaluation curve</a:t>
            </a:r>
          </a:p>
          <a:p>
            <a:r>
              <a:rPr lang="en-US" dirty="0"/>
              <a:t>Plot the roc (receiver operating characteristic curve)</a:t>
            </a:r>
          </a:p>
          <a:p>
            <a:r>
              <a:rPr lang="en-US" dirty="0"/>
              <a:t>Check the AUC (area under the curve: 63.31)</a:t>
            </a:r>
          </a:p>
          <a:p>
            <a:r>
              <a:rPr lang="en-US" dirty="0"/>
              <a:t>solve the business problems (slides 2- 17)</a:t>
            </a:r>
          </a:p>
          <a:p>
            <a:endParaRPr lang="en-US" dirty="0"/>
          </a:p>
          <a:p>
            <a:endParaRPr lang="en-US" dirty="0"/>
          </a:p>
          <a:p>
            <a:pPr marL="0" indent="0">
              <a:buNone/>
            </a:pPr>
            <a:endParaRPr lang="en-US" dirty="0"/>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91494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34A0-160C-423D-B865-38AF1E8C74F1}"/>
              </a:ext>
            </a:extLst>
          </p:cNvPr>
          <p:cNvSpPr>
            <a:spLocks noGrp="1"/>
          </p:cNvSpPr>
          <p:nvPr>
            <p:ph type="title"/>
          </p:nvPr>
        </p:nvSpPr>
        <p:spPr>
          <a:xfrm>
            <a:off x="838200" y="304801"/>
            <a:ext cx="10515600" cy="1364973"/>
          </a:xfrm>
          <a:solidFill>
            <a:srgbClr val="00B0F0"/>
          </a:solidFill>
        </p:spPr>
        <p:txBody>
          <a:bodyPr>
            <a:normAutofit fontScale="90000"/>
          </a:bodyPr>
          <a:lstStyle/>
          <a:p>
            <a:pPr algn="ctr"/>
            <a:br>
              <a:rPr lang="en-US" b="1" dirty="0"/>
            </a:br>
            <a:r>
              <a:rPr lang="en-US" b="1" dirty="0"/>
              <a:t>What are the top five factors driving likelihood of churn at “Mobicom”?</a:t>
            </a:r>
            <a:br>
              <a:rPr lang="en-US" b="1" dirty="0"/>
            </a:br>
            <a:endParaRPr lang="en-US" b="1" dirty="0"/>
          </a:p>
        </p:txBody>
      </p:sp>
      <p:sp>
        <p:nvSpPr>
          <p:cNvPr id="3" name="Content Placeholder 2">
            <a:extLst>
              <a:ext uri="{FF2B5EF4-FFF2-40B4-BE49-F238E27FC236}">
                <a16:creationId xmlns:a16="http://schemas.microsoft.com/office/drawing/2014/main" id="{908EDF43-CFA2-49F7-BE03-210283D60F9C}"/>
              </a:ext>
            </a:extLst>
          </p:cNvPr>
          <p:cNvSpPr>
            <a:spLocks noGrp="1"/>
          </p:cNvSpPr>
          <p:nvPr>
            <p:ph idx="1"/>
          </p:nvPr>
        </p:nvSpPr>
        <p:spPr/>
        <p:txBody>
          <a:bodyPr/>
          <a:lstStyle/>
          <a:p>
            <a:r>
              <a:rPr lang="en-US" dirty="0"/>
              <a:t>The top 5 factors driving likelihood of churn can be obtained by sorting the coefficients of the final model (</a:t>
            </a:r>
            <a:r>
              <a:rPr lang="en-US" dirty="0" err="1"/>
              <a:t>mod_final</a:t>
            </a:r>
            <a:r>
              <a:rPr lang="en-US" dirty="0"/>
              <a:t>) in order of probability value</a:t>
            </a:r>
          </a:p>
          <a:p>
            <a:endParaRPr lang="en-US" dirty="0"/>
          </a:p>
          <a:p>
            <a:r>
              <a:rPr lang="en-US" dirty="0"/>
              <a:t>This can be done using the code </a:t>
            </a:r>
          </a:p>
          <a:p>
            <a:pPr marL="0" indent="0">
              <a:buNone/>
            </a:pPr>
            <a:r>
              <a:rPr lang="en-US" dirty="0" err="1"/>
              <a:t>modcoef</a:t>
            </a:r>
            <a:r>
              <a:rPr lang="en-US" dirty="0"/>
              <a:t>&lt;- summary(</a:t>
            </a:r>
            <a:r>
              <a:rPr lang="en-US" dirty="0" err="1"/>
              <a:t>mod_final</a:t>
            </a:r>
            <a:r>
              <a:rPr lang="en-US" dirty="0"/>
              <a:t>)[[“coefficients”]]</a:t>
            </a:r>
          </a:p>
          <a:p>
            <a:pPr marL="0" indent="0">
              <a:buNone/>
            </a:pPr>
            <a:r>
              <a:rPr lang="en-US" dirty="0"/>
              <a:t>head(</a:t>
            </a:r>
            <a:r>
              <a:rPr lang="en-US" dirty="0" err="1"/>
              <a:t>modcoef</a:t>
            </a:r>
            <a:r>
              <a:rPr lang="en-US" dirty="0"/>
              <a:t>[order(</a:t>
            </a:r>
            <a:r>
              <a:rPr lang="en-US" dirty="0" err="1"/>
              <a:t>modcoef</a:t>
            </a:r>
            <a:r>
              <a:rPr lang="en-US" dirty="0"/>
              <a:t>[,4]),])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297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B3BE-9A34-4528-9450-CAB03C66C0EB}"/>
              </a:ext>
            </a:extLst>
          </p:cNvPr>
          <p:cNvSpPr>
            <a:spLocks noGrp="1"/>
          </p:cNvSpPr>
          <p:nvPr>
            <p:ph type="title"/>
          </p:nvPr>
        </p:nvSpPr>
        <p:spPr>
          <a:solidFill>
            <a:srgbClr val="00B0F0"/>
          </a:solidFill>
        </p:spPr>
        <p:txBody>
          <a:bodyPr/>
          <a:lstStyle/>
          <a:p>
            <a:r>
              <a:rPr lang="en-US" b="1" dirty="0"/>
              <a:t>Optimal cutoff plot for maximum sensitivity and specificity:</a:t>
            </a:r>
          </a:p>
        </p:txBody>
      </p:sp>
      <p:pic>
        <p:nvPicPr>
          <p:cNvPr id="5" name="Content Placeholder 4">
            <a:extLst>
              <a:ext uri="{FF2B5EF4-FFF2-40B4-BE49-F238E27FC236}">
                <a16:creationId xmlns:a16="http://schemas.microsoft.com/office/drawing/2014/main" id="{4AC5FD84-FB05-471C-8632-0A3924E83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739" y="2510631"/>
            <a:ext cx="7746036" cy="3981132"/>
          </a:xfrm>
        </p:spPr>
      </p:pic>
    </p:spTree>
    <p:extLst>
      <p:ext uri="{BB962C8B-B14F-4D97-AF65-F5344CB8AC3E}">
        <p14:creationId xmlns:p14="http://schemas.microsoft.com/office/powerpoint/2010/main" val="154538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EB56-ADF4-4DED-BAE9-65DEBF936ADA}"/>
              </a:ext>
            </a:extLst>
          </p:cNvPr>
          <p:cNvSpPr>
            <a:spLocks noGrp="1"/>
          </p:cNvSpPr>
          <p:nvPr>
            <p:ph type="title"/>
          </p:nvPr>
        </p:nvSpPr>
        <p:spPr>
          <a:solidFill>
            <a:srgbClr val="00B0F0"/>
          </a:solidFill>
        </p:spPr>
        <p:txBody>
          <a:bodyPr/>
          <a:lstStyle/>
          <a:p>
            <a:r>
              <a:rPr lang="en-US" b="1" dirty="0"/>
              <a:t>ROC curve and AUC:</a:t>
            </a:r>
          </a:p>
        </p:txBody>
      </p:sp>
      <p:pic>
        <p:nvPicPr>
          <p:cNvPr id="9" name="Content Placeholder 8">
            <a:extLst>
              <a:ext uri="{FF2B5EF4-FFF2-40B4-BE49-F238E27FC236}">
                <a16:creationId xmlns:a16="http://schemas.microsoft.com/office/drawing/2014/main" id="{4232F006-8074-42D2-976F-8C536757E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650" y="2458244"/>
            <a:ext cx="5600700" cy="3086100"/>
          </a:xfrm>
        </p:spPr>
      </p:pic>
    </p:spTree>
    <p:extLst>
      <p:ext uri="{BB962C8B-B14F-4D97-AF65-F5344CB8AC3E}">
        <p14:creationId xmlns:p14="http://schemas.microsoft.com/office/powerpoint/2010/main" val="25282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8774-4AAC-4E3B-9346-226FFF609183}"/>
              </a:ext>
            </a:extLst>
          </p:cNvPr>
          <p:cNvSpPr>
            <a:spLocks noGrp="1"/>
          </p:cNvSpPr>
          <p:nvPr>
            <p:ph type="title"/>
          </p:nvPr>
        </p:nvSpPr>
        <p:spPr>
          <a:solidFill>
            <a:srgbClr val="00B0F0"/>
          </a:solidFill>
          <a:ln>
            <a:solidFill>
              <a:srgbClr val="00B0F0"/>
            </a:solidFill>
          </a:ln>
        </p:spPr>
        <p:txBody>
          <a:bodyPr/>
          <a:lstStyle/>
          <a:p>
            <a:pPr algn="ctr"/>
            <a:r>
              <a:rPr lang="en-US" dirty="0"/>
              <a:t>References:</a:t>
            </a:r>
          </a:p>
        </p:txBody>
      </p:sp>
      <p:sp>
        <p:nvSpPr>
          <p:cNvPr id="3" name="Content Placeholder 2">
            <a:extLst>
              <a:ext uri="{FF2B5EF4-FFF2-40B4-BE49-F238E27FC236}">
                <a16:creationId xmlns:a16="http://schemas.microsoft.com/office/drawing/2014/main" id="{905DD2DE-38DF-4F81-8419-EA6A8313C961}"/>
              </a:ext>
            </a:extLst>
          </p:cNvPr>
          <p:cNvSpPr>
            <a:spLocks noGrp="1"/>
          </p:cNvSpPr>
          <p:nvPr>
            <p:ph idx="1"/>
          </p:nvPr>
        </p:nvSpPr>
        <p:spPr/>
        <p:txBody>
          <a:bodyPr/>
          <a:lstStyle/>
          <a:p>
            <a:r>
              <a:rPr lang="en-US" dirty="0">
                <a:hlinkClick r:id="rId2"/>
              </a:rPr>
              <a:t>www.stackoverflow.com</a:t>
            </a:r>
            <a:endParaRPr lang="en-US" dirty="0"/>
          </a:p>
          <a:p>
            <a:r>
              <a:rPr lang="en-US" dirty="0">
                <a:hlinkClick r:id="rId3"/>
              </a:rPr>
              <a:t>www.r-bloggers.com</a:t>
            </a:r>
            <a:endParaRPr lang="en-US" dirty="0"/>
          </a:p>
          <a:p>
            <a:r>
              <a:rPr lang="en-US" dirty="0">
                <a:hlinkClick r:id="rId4"/>
              </a:rPr>
              <a:t>http://r-statistics.co/Outlier-Treatment-With-R.html</a:t>
            </a:r>
            <a:endParaRPr lang="en-US" dirty="0"/>
          </a:p>
          <a:p>
            <a:r>
              <a:rPr lang="en-US" dirty="0">
                <a:hlinkClick r:id="rId5"/>
              </a:rPr>
              <a:t>http://r-statistics.co/ggplot2-Tutorial-With-R.html</a:t>
            </a:r>
            <a:endParaRPr lang="en-US" dirty="0"/>
          </a:p>
          <a:p>
            <a:r>
              <a:rPr lang="en-US" dirty="0">
                <a:hlinkClick r:id="rId6"/>
              </a:rPr>
              <a:t>https://stackoverflow.com/questions/51379042/r-data-table-impute-missing-values-for-multiple-set-of-columns</a:t>
            </a:r>
            <a:endParaRPr lang="en-US" dirty="0"/>
          </a:p>
        </p:txBody>
      </p:sp>
    </p:spTree>
    <p:extLst>
      <p:ext uri="{BB962C8B-B14F-4D97-AF65-F5344CB8AC3E}">
        <p14:creationId xmlns:p14="http://schemas.microsoft.com/office/powerpoint/2010/main" val="142871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502BD-5EA8-4048-8337-D9FFEA64F2DE}"/>
              </a:ext>
            </a:extLst>
          </p:cNvPr>
          <p:cNvSpPr>
            <a:spLocks noGrp="1"/>
          </p:cNvSpPr>
          <p:nvPr>
            <p:ph idx="1"/>
          </p:nvPr>
        </p:nvSpPr>
        <p:spPr>
          <a:xfrm>
            <a:off x="838200" y="1825625"/>
            <a:ext cx="10515600" cy="4351338"/>
          </a:xfrm>
        </p:spPr>
        <p:txBody>
          <a:bodyPr/>
          <a:lstStyle/>
          <a:p>
            <a:r>
              <a:rPr lang="en-US" dirty="0"/>
              <a:t>The factors obtained which affect the likelihood of churn at Mobicom are :</a:t>
            </a:r>
          </a:p>
          <a:p>
            <a:endParaRPr lang="en-US" dirty="0"/>
          </a:p>
        </p:txBody>
      </p:sp>
      <p:graphicFrame>
        <p:nvGraphicFramePr>
          <p:cNvPr id="14" name="Table 13">
            <a:extLst>
              <a:ext uri="{FF2B5EF4-FFF2-40B4-BE49-F238E27FC236}">
                <a16:creationId xmlns:a16="http://schemas.microsoft.com/office/drawing/2014/main" id="{1BABD618-43FF-4325-916B-CB9CF896C1FA}"/>
              </a:ext>
            </a:extLst>
          </p:cNvPr>
          <p:cNvGraphicFramePr>
            <a:graphicFrameLocks noGrp="1"/>
          </p:cNvGraphicFramePr>
          <p:nvPr>
            <p:extLst>
              <p:ext uri="{D42A27DB-BD31-4B8C-83A1-F6EECF244321}">
                <p14:modId xmlns:p14="http://schemas.microsoft.com/office/powerpoint/2010/main" val="3257084889"/>
              </p:ext>
            </p:extLst>
          </p:nvPr>
        </p:nvGraphicFramePr>
        <p:xfrm>
          <a:off x="1753705" y="288877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3902036"/>
                    </a:ext>
                  </a:extLst>
                </a:gridCol>
                <a:gridCol w="2709333">
                  <a:extLst>
                    <a:ext uri="{9D8B030D-6E8A-4147-A177-3AD203B41FA5}">
                      <a16:colId xmlns:a16="http://schemas.microsoft.com/office/drawing/2014/main" val="2918158026"/>
                    </a:ext>
                  </a:extLst>
                </a:gridCol>
                <a:gridCol w="2709333">
                  <a:extLst>
                    <a:ext uri="{9D8B030D-6E8A-4147-A177-3AD203B41FA5}">
                      <a16:colId xmlns:a16="http://schemas.microsoft.com/office/drawing/2014/main" val="2028619221"/>
                    </a:ext>
                  </a:extLst>
                </a:gridCol>
              </a:tblGrid>
              <a:tr h="370840">
                <a:tc>
                  <a:txBody>
                    <a:bodyPr/>
                    <a:lstStyle/>
                    <a:p>
                      <a:r>
                        <a:rPr lang="en-US" dirty="0"/>
                        <a:t>Variables</a:t>
                      </a:r>
                    </a:p>
                  </a:txBody>
                  <a:tcPr/>
                </a:tc>
                <a:tc>
                  <a:txBody>
                    <a:bodyPr/>
                    <a:lstStyle/>
                    <a:p>
                      <a:r>
                        <a:rPr lang="en-US" dirty="0"/>
                        <a:t>Beta coefficient</a:t>
                      </a:r>
                    </a:p>
                  </a:txBody>
                  <a:tcPr/>
                </a:tc>
                <a:tc>
                  <a:txBody>
                    <a:bodyPr/>
                    <a:lstStyle/>
                    <a:p>
                      <a:r>
                        <a:rPr lang="en-US" dirty="0"/>
                        <a:t>Probability </a:t>
                      </a:r>
                      <a:r>
                        <a:rPr lang="en-US" dirty="0" err="1"/>
                        <a:t>Pr</a:t>
                      </a:r>
                      <a:r>
                        <a:rPr lang="en-US" dirty="0"/>
                        <a:t>(&gt;|z|)</a:t>
                      </a:r>
                    </a:p>
                  </a:txBody>
                  <a:tcPr/>
                </a:tc>
                <a:extLst>
                  <a:ext uri="{0D108BD9-81ED-4DB2-BD59-A6C34878D82A}">
                    <a16:rowId xmlns:a16="http://schemas.microsoft.com/office/drawing/2014/main" val="1617679110"/>
                  </a:ext>
                </a:extLst>
              </a:tr>
              <a:tr h="370840">
                <a:tc>
                  <a:txBody>
                    <a:bodyPr/>
                    <a:lstStyle/>
                    <a:p>
                      <a:r>
                        <a:rPr lang="en-US" dirty="0" err="1"/>
                        <a:t>eqpdays</a:t>
                      </a:r>
                      <a:endParaRPr lang="en-US" dirty="0"/>
                    </a:p>
                  </a:txBody>
                  <a:tcPr/>
                </a:tc>
                <a:tc>
                  <a:txBody>
                    <a:bodyPr/>
                    <a:lstStyle/>
                    <a:p>
                      <a:r>
                        <a:rPr lang="en-US" dirty="0"/>
                        <a:t>1.322194e-03</a:t>
                      </a:r>
                    </a:p>
                  </a:txBody>
                  <a:tcPr/>
                </a:tc>
                <a:tc>
                  <a:txBody>
                    <a:bodyPr/>
                    <a:lstStyle/>
                    <a:p>
                      <a:r>
                        <a:rPr lang="en-US" dirty="0"/>
                        <a:t>2.034658e-117</a:t>
                      </a:r>
                    </a:p>
                  </a:txBody>
                  <a:tcPr/>
                </a:tc>
                <a:extLst>
                  <a:ext uri="{0D108BD9-81ED-4DB2-BD59-A6C34878D82A}">
                    <a16:rowId xmlns:a16="http://schemas.microsoft.com/office/drawing/2014/main" val="2347630285"/>
                  </a:ext>
                </a:extLst>
              </a:tr>
              <a:tr h="370840">
                <a:tc>
                  <a:txBody>
                    <a:bodyPr/>
                    <a:lstStyle/>
                    <a:p>
                      <a:r>
                        <a:rPr lang="en-US" dirty="0"/>
                        <a:t>retdays.1</a:t>
                      </a:r>
                    </a:p>
                  </a:txBody>
                  <a:tcPr/>
                </a:tc>
                <a:tc>
                  <a:txBody>
                    <a:bodyPr/>
                    <a:lstStyle/>
                    <a:p>
                      <a:r>
                        <a:rPr lang="en-US" dirty="0"/>
                        <a:t>7.832697e-01</a:t>
                      </a:r>
                    </a:p>
                  </a:txBody>
                  <a:tcPr/>
                </a:tc>
                <a:tc>
                  <a:txBody>
                    <a:bodyPr/>
                    <a:lstStyle/>
                    <a:p>
                      <a:r>
                        <a:rPr lang="en-US" dirty="0"/>
                        <a:t>3.690229e-51</a:t>
                      </a:r>
                    </a:p>
                  </a:txBody>
                  <a:tcPr/>
                </a:tc>
                <a:extLst>
                  <a:ext uri="{0D108BD9-81ED-4DB2-BD59-A6C34878D82A}">
                    <a16:rowId xmlns:a16="http://schemas.microsoft.com/office/drawing/2014/main" val="2216781432"/>
                  </a:ext>
                </a:extLst>
              </a:tr>
              <a:tr h="370840">
                <a:tc>
                  <a:txBody>
                    <a:bodyPr/>
                    <a:lstStyle/>
                    <a:p>
                      <a:r>
                        <a:rPr lang="en-US" dirty="0"/>
                        <a:t>months</a:t>
                      </a:r>
                    </a:p>
                  </a:txBody>
                  <a:tcPr/>
                </a:tc>
                <a:tc>
                  <a:txBody>
                    <a:bodyPr/>
                    <a:lstStyle/>
                    <a:p>
                      <a:r>
                        <a:rPr lang="en-US" dirty="0"/>
                        <a:t>-2.216305e-02</a:t>
                      </a:r>
                    </a:p>
                  </a:txBody>
                  <a:tcPr/>
                </a:tc>
                <a:tc>
                  <a:txBody>
                    <a:bodyPr/>
                    <a:lstStyle/>
                    <a:p>
                      <a:r>
                        <a:rPr lang="en-US" dirty="0"/>
                        <a:t>8.512286e-38</a:t>
                      </a:r>
                    </a:p>
                  </a:txBody>
                  <a:tcPr/>
                </a:tc>
                <a:extLst>
                  <a:ext uri="{0D108BD9-81ED-4DB2-BD59-A6C34878D82A}">
                    <a16:rowId xmlns:a16="http://schemas.microsoft.com/office/drawing/2014/main" val="4106686947"/>
                  </a:ext>
                </a:extLst>
              </a:tr>
              <a:tr h="370840">
                <a:tc>
                  <a:txBody>
                    <a:bodyPr/>
                    <a:lstStyle/>
                    <a:p>
                      <a:r>
                        <a:rPr lang="en-US" dirty="0" err="1"/>
                        <a:t>complete_Mean</a:t>
                      </a:r>
                      <a:endParaRPr lang="en-US" dirty="0"/>
                    </a:p>
                  </a:txBody>
                  <a:tcPr/>
                </a:tc>
                <a:tc>
                  <a:txBody>
                    <a:bodyPr/>
                    <a:lstStyle/>
                    <a:p>
                      <a:r>
                        <a:rPr lang="en-US" dirty="0"/>
                        <a:t>-2.957511e-03</a:t>
                      </a:r>
                    </a:p>
                  </a:txBody>
                  <a:tcPr/>
                </a:tc>
                <a:tc>
                  <a:txBody>
                    <a:bodyPr/>
                    <a:lstStyle/>
                    <a:p>
                      <a:r>
                        <a:rPr lang="en-US" dirty="0"/>
                        <a:t>4.709827e-33</a:t>
                      </a:r>
                    </a:p>
                  </a:txBody>
                  <a:tcPr/>
                </a:tc>
                <a:extLst>
                  <a:ext uri="{0D108BD9-81ED-4DB2-BD59-A6C34878D82A}">
                    <a16:rowId xmlns:a16="http://schemas.microsoft.com/office/drawing/2014/main" val="1308190348"/>
                  </a:ext>
                </a:extLst>
              </a:tr>
              <a:tr h="370840">
                <a:tc>
                  <a:txBody>
                    <a:bodyPr/>
                    <a:lstStyle/>
                    <a:p>
                      <a:r>
                        <a:rPr lang="en-US" dirty="0"/>
                        <a:t>call_per_min3</a:t>
                      </a:r>
                    </a:p>
                  </a:txBody>
                  <a:tcPr/>
                </a:tc>
                <a:tc>
                  <a:txBody>
                    <a:bodyPr/>
                    <a:lstStyle/>
                    <a:p>
                      <a:r>
                        <a:rPr lang="en-US" dirty="0"/>
                        <a:t>9.281897e-01</a:t>
                      </a:r>
                    </a:p>
                  </a:txBody>
                  <a:tcPr/>
                </a:tc>
                <a:tc>
                  <a:txBody>
                    <a:bodyPr/>
                    <a:lstStyle/>
                    <a:p>
                      <a:r>
                        <a:rPr lang="en-US" dirty="0"/>
                        <a:t>2.731677e-24</a:t>
                      </a:r>
                    </a:p>
                  </a:txBody>
                  <a:tcPr/>
                </a:tc>
                <a:extLst>
                  <a:ext uri="{0D108BD9-81ED-4DB2-BD59-A6C34878D82A}">
                    <a16:rowId xmlns:a16="http://schemas.microsoft.com/office/drawing/2014/main" val="3773856790"/>
                  </a:ext>
                </a:extLst>
              </a:tr>
            </a:tbl>
          </a:graphicData>
        </a:graphic>
      </p:graphicFrame>
    </p:spTree>
    <p:extLst>
      <p:ext uri="{BB962C8B-B14F-4D97-AF65-F5344CB8AC3E}">
        <p14:creationId xmlns:p14="http://schemas.microsoft.com/office/powerpoint/2010/main" val="335883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3667-A4CD-418B-AD78-C230D6CBF29F}"/>
              </a:ext>
            </a:extLst>
          </p:cNvPr>
          <p:cNvSpPr>
            <a:spLocks noGrp="1"/>
          </p:cNvSpPr>
          <p:nvPr>
            <p:ph type="title"/>
          </p:nvPr>
        </p:nvSpPr>
        <p:spPr>
          <a:xfrm>
            <a:off x="1295400" y="2766218"/>
            <a:ext cx="10515600" cy="1325563"/>
          </a:xfrm>
        </p:spPr>
        <p:txBody>
          <a:bodyPr>
            <a:normAutofit fontScale="90000"/>
          </a:bodyPr>
          <a:lstStyle/>
          <a:p>
            <a:r>
              <a:rPr lang="en-US" b="1" dirty="0"/>
              <a:t>               Validation of survey findings.</a:t>
            </a:r>
            <a:br>
              <a:rPr lang="en-US" b="1" dirty="0"/>
            </a:br>
            <a:r>
              <a:rPr lang="en-US" b="1" dirty="0"/>
              <a:t>a) Whether “cost and billing” and “network and service quality” are important factors influencing churn behavior. </a:t>
            </a:r>
            <a:br>
              <a:rPr lang="en-US" b="1" dirty="0"/>
            </a:br>
            <a:r>
              <a:rPr lang="en-US" b="1" dirty="0"/>
              <a:t>b) Are data usage connectivity issues turning out to be costly? In other words, is it leading to churn?</a:t>
            </a:r>
            <a:br>
              <a:rPr lang="en-US" b="1" dirty="0"/>
            </a:br>
            <a:endParaRPr lang="en-US" b="1" dirty="0"/>
          </a:p>
        </p:txBody>
      </p:sp>
    </p:spTree>
    <p:extLst>
      <p:ext uri="{BB962C8B-B14F-4D97-AF65-F5344CB8AC3E}">
        <p14:creationId xmlns:p14="http://schemas.microsoft.com/office/powerpoint/2010/main" val="48810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19A12-1DC8-45EC-994F-5650FE690E4E}"/>
              </a:ext>
            </a:extLst>
          </p:cNvPr>
          <p:cNvSpPr>
            <a:spLocks noGrp="1"/>
          </p:cNvSpPr>
          <p:nvPr>
            <p:ph idx="1"/>
          </p:nvPr>
        </p:nvSpPr>
        <p:spPr>
          <a:xfrm>
            <a:off x="838200" y="408304"/>
            <a:ext cx="10515600" cy="5687695"/>
          </a:xfrm>
        </p:spPr>
        <p:txBody>
          <a:bodyPr>
            <a:normAutofit/>
          </a:bodyPr>
          <a:lstStyle/>
          <a:p>
            <a:r>
              <a:rPr lang="en-US" dirty="0"/>
              <a:t>A)  &lt;</a:t>
            </a:r>
            <a:r>
              <a:rPr lang="en-US" dirty="0" err="1"/>
              <a:t>i</a:t>
            </a:r>
            <a:r>
              <a:rPr lang="en-US" dirty="0"/>
              <a:t>&gt; The factors affecting “cost and billing” are:</a:t>
            </a:r>
          </a:p>
          <a:p>
            <a:pPr marL="0" indent="0">
              <a:buNone/>
            </a:pPr>
            <a:endParaRPr lang="en-US" dirty="0"/>
          </a:p>
          <a:p>
            <a:pPr marL="0" indent="0">
              <a:buNone/>
            </a:pPr>
            <a:endParaRPr lang="en-US" dirty="0"/>
          </a:p>
          <a:p>
            <a:pPr marL="0" indent="0">
              <a:buNone/>
            </a:pPr>
            <a:endParaRPr lang="en-US" dirty="0"/>
          </a:p>
          <a:p>
            <a:pPr lvl="1">
              <a:buFont typeface="Courier New" panose="02070309020205020404" pitchFamily="49" charset="0"/>
              <a:buChar char="o"/>
            </a:pPr>
            <a:r>
              <a:rPr lang="en-US" dirty="0"/>
              <a:t>variable totmrc_Mean has beta coefficient value of -0.005983219 meaning a unit increase in this variable is causing  decrease in churn by 0.005983219  per unit.</a:t>
            </a:r>
          </a:p>
          <a:p>
            <a:pPr lvl="1">
              <a:buFont typeface="Courier New" panose="02070309020205020404" pitchFamily="49" charset="0"/>
              <a:buChar char="o"/>
            </a:pPr>
            <a:r>
              <a:rPr lang="en-US" dirty="0"/>
              <a:t>variable avgrev has beta coefficient value of 0.002507759 meaning a unit increase in this variable is causing  increase in churn by 0.002507759 per unit</a:t>
            </a:r>
          </a:p>
          <a:p>
            <a:r>
              <a:rPr lang="en-US" dirty="0"/>
              <a:t>We notice from the above mentioned beta values, a unit increase in them is having almost 0% impact on churn. So it seems cost and billing is not very important factors here influencing churn behavior at Mobicom.</a:t>
            </a:r>
          </a:p>
          <a:p>
            <a:endParaRPr lang="en-US" dirty="0"/>
          </a:p>
        </p:txBody>
      </p:sp>
      <p:graphicFrame>
        <p:nvGraphicFramePr>
          <p:cNvPr id="4" name="Table 3">
            <a:extLst>
              <a:ext uri="{FF2B5EF4-FFF2-40B4-BE49-F238E27FC236}">
                <a16:creationId xmlns:a16="http://schemas.microsoft.com/office/drawing/2014/main" id="{89047755-95DB-4D46-B074-8F2B222B2226}"/>
              </a:ext>
            </a:extLst>
          </p:cNvPr>
          <p:cNvGraphicFramePr>
            <a:graphicFrameLocks noGrp="1"/>
          </p:cNvGraphicFramePr>
          <p:nvPr>
            <p:extLst>
              <p:ext uri="{D42A27DB-BD31-4B8C-83A1-F6EECF244321}">
                <p14:modId xmlns:p14="http://schemas.microsoft.com/office/powerpoint/2010/main" val="3077639198"/>
              </p:ext>
            </p:extLst>
          </p:nvPr>
        </p:nvGraphicFramePr>
        <p:xfrm>
          <a:off x="2147776" y="1020726"/>
          <a:ext cx="8250866" cy="874960"/>
        </p:xfrm>
        <a:graphic>
          <a:graphicData uri="http://schemas.openxmlformats.org/drawingml/2006/table">
            <a:tbl>
              <a:tblPr firstRow="1" bandRow="1">
                <a:tableStyleId>{5940675A-B579-460E-94D1-54222C63F5DA}</a:tableStyleId>
              </a:tblPr>
              <a:tblGrid>
                <a:gridCol w="4125433">
                  <a:extLst>
                    <a:ext uri="{9D8B030D-6E8A-4147-A177-3AD203B41FA5}">
                      <a16:colId xmlns:a16="http://schemas.microsoft.com/office/drawing/2014/main" val="2141271209"/>
                    </a:ext>
                  </a:extLst>
                </a:gridCol>
                <a:gridCol w="4125433">
                  <a:extLst>
                    <a:ext uri="{9D8B030D-6E8A-4147-A177-3AD203B41FA5}">
                      <a16:colId xmlns:a16="http://schemas.microsoft.com/office/drawing/2014/main" val="269876701"/>
                    </a:ext>
                  </a:extLst>
                </a:gridCol>
              </a:tblGrid>
              <a:tr h="437480">
                <a:tc>
                  <a:txBody>
                    <a:bodyPr/>
                    <a:lstStyle/>
                    <a:p>
                      <a:pPr algn="ctr"/>
                      <a:r>
                        <a:rPr lang="en-US" dirty="0"/>
                        <a:t>totmrc_Mean</a:t>
                      </a:r>
                    </a:p>
                  </a:txBody>
                  <a:tcPr>
                    <a:solidFill>
                      <a:srgbClr val="00B0F0"/>
                    </a:solidFill>
                  </a:tcPr>
                </a:tc>
                <a:tc>
                  <a:txBody>
                    <a:bodyPr/>
                    <a:lstStyle/>
                    <a:p>
                      <a:r>
                        <a:rPr lang="en-US" dirty="0"/>
                        <a:t>-0.005983219</a:t>
                      </a:r>
                    </a:p>
                  </a:txBody>
                  <a:tcPr>
                    <a:solidFill>
                      <a:srgbClr val="00B0F0"/>
                    </a:solidFill>
                  </a:tcPr>
                </a:tc>
                <a:extLst>
                  <a:ext uri="{0D108BD9-81ED-4DB2-BD59-A6C34878D82A}">
                    <a16:rowId xmlns:a16="http://schemas.microsoft.com/office/drawing/2014/main" val="3055728968"/>
                  </a:ext>
                </a:extLst>
              </a:tr>
              <a:tr h="437480">
                <a:tc>
                  <a:txBody>
                    <a:bodyPr/>
                    <a:lstStyle/>
                    <a:p>
                      <a:pPr algn="ctr"/>
                      <a:r>
                        <a:rPr lang="en-US" dirty="0"/>
                        <a:t>Avgrev</a:t>
                      </a:r>
                    </a:p>
                  </a:txBody>
                  <a:tcPr>
                    <a:solidFill>
                      <a:schemeClr val="accent1">
                        <a:lumMod val="20000"/>
                        <a:lumOff val="80000"/>
                      </a:schemeClr>
                    </a:solidFill>
                  </a:tcPr>
                </a:tc>
                <a:tc>
                  <a:txBody>
                    <a:bodyPr/>
                    <a:lstStyle/>
                    <a:p>
                      <a:r>
                        <a:rPr lang="en-US" dirty="0"/>
                        <a:t>0.002507759</a:t>
                      </a:r>
                    </a:p>
                  </a:txBody>
                  <a:tcPr>
                    <a:solidFill>
                      <a:schemeClr val="accent1">
                        <a:lumMod val="20000"/>
                        <a:lumOff val="80000"/>
                      </a:schemeClr>
                    </a:solidFill>
                  </a:tcPr>
                </a:tc>
                <a:extLst>
                  <a:ext uri="{0D108BD9-81ED-4DB2-BD59-A6C34878D82A}">
                    <a16:rowId xmlns:a16="http://schemas.microsoft.com/office/drawing/2014/main" val="823061025"/>
                  </a:ext>
                </a:extLst>
              </a:tr>
            </a:tbl>
          </a:graphicData>
        </a:graphic>
      </p:graphicFrame>
    </p:spTree>
    <p:extLst>
      <p:ext uri="{BB962C8B-B14F-4D97-AF65-F5344CB8AC3E}">
        <p14:creationId xmlns:p14="http://schemas.microsoft.com/office/powerpoint/2010/main" val="327852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D0ECC-67C2-467C-AD1C-0B3470712E74}"/>
              </a:ext>
            </a:extLst>
          </p:cNvPr>
          <p:cNvSpPr>
            <a:spLocks noGrp="1"/>
          </p:cNvSpPr>
          <p:nvPr>
            <p:ph idx="1"/>
          </p:nvPr>
        </p:nvSpPr>
        <p:spPr>
          <a:xfrm>
            <a:off x="998220" y="796925"/>
            <a:ext cx="10515600" cy="4351338"/>
          </a:xfrm>
        </p:spPr>
        <p:txBody>
          <a:bodyPr/>
          <a:lstStyle/>
          <a:p>
            <a:r>
              <a:rPr lang="en-US" dirty="0"/>
              <a:t>A) &lt;ii&gt; The variables explaining  “network and service quality”</a:t>
            </a:r>
          </a:p>
          <a:p>
            <a:endParaRPr lang="en-US" dirty="0"/>
          </a:p>
        </p:txBody>
      </p:sp>
      <p:graphicFrame>
        <p:nvGraphicFramePr>
          <p:cNvPr id="5" name="Table 4">
            <a:extLst>
              <a:ext uri="{FF2B5EF4-FFF2-40B4-BE49-F238E27FC236}">
                <a16:creationId xmlns:a16="http://schemas.microsoft.com/office/drawing/2014/main" id="{A9467E43-658F-48B2-A2A0-17329F17CBC2}"/>
              </a:ext>
            </a:extLst>
          </p:cNvPr>
          <p:cNvGraphicFramePr>
            <a:graphicFrameLocks noGrp="1"/>
          </p:cNvGraphicFramePr>
          <p:nvPr>
            <p:extLst>
              <p:ext uri="{D42A27DB-BD31-4B8C-83A1-F6EECF244321}">
                <p14:modId xmlns:p14="http://schemas.microsoft.com/office/powerpoint/2010/main" val="754250794"/>
              </p:ext>
            </p:extLst>
          </p:nvPr>
        </p:nvGraphicFramePr>
        <p:xfrm>
          <a:off x="1574800" y="1610995"/>
          <a:ext cx="8128000" cy="445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1774306"/>
                    </a:ext>
                  </a:extLst>
                </a:gridCol>
                <a:gridCol w="4064000">
                  <a:extLst>
                    <a:ext uri="{9D8B030D-6E8A-4147-A177-3AD203B41FA5}">
                      <a16:colId xmlns:a16="http://schemas.microsoft.com/office/drawing/2014/main" val="3116373465"/>
                    </a:ext>
                  </a:extLst>
                </a:gridCol>
              </a:tblGrid>
              <a:tr h="370840">
                <a:tc>
                  <a:txBody>
                    <a:bodyPr/>
                    <a:lstStyle/>
                    <a:p>
                      <a:r>
                        <a:rPr lang="en-US" dirty="0"/>
                        <a:t>Variables</a:t>
                      </a:r>
                    </a:p>
                  </a:txBody>
                  <a:tcPr/>
                </a:tc>
                <a:tc>
                  <a:txBody>
                    <a:bodyPr/>
                    <a:lstStyle/>
                    <a:p>
                      <a:r>
                        <a:rPr lang="en-US" dirty="0"/>
                        <a:t>Beta coefficients</a:t>
                      </a:r>
                    </a:p>
                  </a:txBody>
                  <a:tcPr/>
                </a:tc>
                <a:extLst>
                  <a:ext uri="{0D108BD9-81ED-4DB2-BD59-A6C34878D82A}">
                    <a16:rowId xmlns:a16="http://schemas.microsoft.com/office/drawing/2014/main" val="1042948916"/>
                  </a:ext>
                </a:extLst>
              </a:tr>
              <a:tr h="370840">
                <a:tc>
                  <a:txBody>
                    <a:bodyPr/>
                    <a:lstStyle/>
                    <a:p>
                      <a:r>
                        <a:rPr lang="en-US" dirty="0" err="1"/>
                        <a:t>mou_Range</a:t>
                      </a:r>
                      <a:endParaRPr lang="en-US" dirty="0"/>
                    </a:p>
                  </a:txBody>
                  <a:tcPr/>
                </a:tc>
                <a:tc>
                  <a:txBody>
                    <a:bodyPr/>
                    <a:lstStyle/>
                    <a:p>
                      <a:r>
                        <a:rPr lang="en-US" dirty="0"/>
                        <a:t>0.0004129735</a:t>
                      </a:r>
                    </a:p>
                  </a:txBody>
                  <a:tcPr/>
                </a:tc>
                <a:extLst>
                  <a:ext uri="{0D108BD9-81ED-4DB2-BD59-A6C34878D82A}">
                    <a16:rowId xmlns:a16="http://schemas.microsoft.com/office/drawing/2014/main" val="983432570"/>
                  </a:ext>
                </a:extLst>
              </a:tr>
              <a:tr h="370840">
                <a:tc>
                  <a:txBody>
                    <a:bodyPr/>
                    <a:lstStyle/>
                    <a:p>
                      <a:r>
                        <a:rPr lang="en-US" dirty="0" err="1"/>
                        <a:t>change_mou</a:t>
                      </a:r>
                      <a:endParaRPr lang="en-US" dirty="0"/>
                    </a:p>
                  </a:txBody>
                  <a:tcPr/>
                </a:tc>
                <a:tc>
                  <a:txBody>
                    <a:bodyPr/>
                    <a:lstStyle/>
                    <a:p>
                      <a:r>
                        <a:rPr lang="en-US" dirty="0"/>
                        <a:t>-0.0006244418</a:t>
                      </a:r>
                    </a:p>
                  </a:txBody>
                  <a:tcPr/>
                </a:tc>
                <a:extLst>
                  <a:ext uri="{0D108BD9-81ED-4DB2-BD59-A6C34878D82A}">
                    <a16:rowId xmlns:a16="http://schemas.microsoft.com/office/drawing/2014/main" val="4287454349"/>
                  </a:ext>
                </a:extLst>
              </a:tr>
              <a:tr h="370840">
                <a:tc>
                  <a:txBody>
                    <a:bodyPr/>
                    <a:lstStyle/>
                    <a:p>
                      <a:r>
                        <a:rPr lang="en-US" dirty="0" err="1"/>
                        <a:t>drop_blck_Mean</a:t>
                      </a:r>
                      <a:endParaRPr lang="en-US" dirty="0"/>
                    </a:p>
                  </a:txBody>
                  <a:tcPr/>
                </a:tc>
                <a:tc>
                  <a:txBody>
                    <a:bodyPr/>
                    <a:lstStyle/>
                    <a:p>
                      <a:r>
                        <a:rPr lang="en-US" dirty="0"/>
                        <a:t>0.009055601</a:t>
                      </a:r>
                    </a:p>
                  </a:txBody>
                  <a:tcPr/>
                </a:tc>
                <a:extLst>
                  <a:ext uri="{0D108BD9-81ED-4DB2-BD59-A6C34878D82A}">
                    <a16:rowId xmlns:a16="http://schemas.microsoft.com/office/drawing/2014/main" val="4241280212"/>
                  </a:ext>
                </a:extLst>
              </a:tr>
              <a:tr h="370840">
                <a:tc>
                  <a:txBody>
                    <a:bodyPr/>
                    <a:lstStyle/>
                    <a:p>
                      <a:r>
                        <a:rPr lang="en-US" dirty="0" err="1"/>
                        <a:t>drop_vce_Range</a:t>
                      </a:r>
                      <a:endParaRPr lang="en-US" dirty="0"/>
                    </a:p>
                  </a:txBody>
                  <a:tcPr/>
                </a:tc>
                <a:tc>
                  <a:txBody>
                    <a:bodyPr/>
                    <a:lstStyle/>
                    <a:p>
                      <a:r>
                        <a:rPr lang="en-US" dirty="0"/>
                        <a:t>0.01442898</a:t>
                      </a:r>
                    </a:p>
                  </a:txBody>
                  <a:tcPr/>
                </a:tc>
                <a:extLst>
                  <a:ext uri="{0D108BD9-81ED-4DB2-BD59-A6C34878D82A}">
                    <a16:rowId xmlns:a16="http://schemas.microsoft.com/office/drawing/2014/main" val="3114657123"/>
                  </a:ext>
                </a:extLst>
              </a:tr>
              <a:tr h="370840">
                <a:tc>
                  <a:txBody>
                    <a:bodyPr/>
                    <a:lstStyle/>
                    <a:p>
                      <a:r>
                        <a:rPr lang="en-US" dirty="0" err="1"/>
                        <a:t>mou_opkv_Range</a:t>
                      </a:r>
                      <a:endParaRPr lang="en-US" dirty="0"/>
                    </a:p>
                  </a:txBody>
                  <a:tcPr/>
                </a:tc>
                <a:tc>
                  <a:txBody>
                    <a:bodyPr/>
                    <a:lstStyle/>
                    <a:p>
                      <a:r>
                        <a:rPr lang="en-US" dirty="0"/>
                        <a:t>-0.0003691965</a:t>
                      </a:r>
                    </a:p>
                  </a:txBody>
                  <a:tcPr/>
                </a:tc>
                <a:extLst>
                  <a:ext uri="{0D108BD9-81ED-4DB2-BD59-A6C34878D82A}">
                    <a16:rowId xmlns:a16="http://schemas.microsoft.com/office/drawing/2014/main" val="4194970670"/>
                  </a:ext>
                </a:extLst>
              </a:tr>
              <a:tr h="370840">
                <a:tc>
                  <a:txBody>
                    <a:bodyPr/>
                    <a:lstStyle/>
                    <a:p>
                      <a:r>
                        <a:rPr lang="en-US" dirty="0" err="1"/>
                        <a:t>iwylis_vce_Mean</a:t>
                      </a:r>
                      <a:endParaRPr lang="en-US" dirty="0"/>
                    </a:p>
                  </a:txBody>
                  <a:tcPr/>
                </a:tc>
                <a:tc>
                  <a:txBody>
                    <a:bodyPr/>
                    <a:lstStyle/>
                    <a:p>
                      <a:r>
                        <a:rPr lang="en-US" dirty="0"/>
                        <a:t>-0.01282256</a:t>
                      </a:r>
                    </a:p>
                  </a:txBody>
                  <a:tcPr/>
                </a:tc>
                <a:extLst>
                  <a:ext uri="{0D108BD9-81ED-4DB2-BD59-A6C34878D82A}">
                    <a16:rowId xmlns:a16="http://schemas.microsoft.com/office/drawing/2014/main" val="2032985230"/>
                  </a:ext>
                </a:extLst>
              </a:tr>
              <a:tr h="370840">
                <a:tc>
                  <a:txBody>
                    <a:bodyPr/>
                    <a:lstStyle/>
                    <a:p>
                      <a:r>
                        <a:rPr lang="en-US" dirty="0" err="1"/>
                        <a:t>ovrmou_Mean</a:t>
                      </a:r>
                      <a:endParaRPr lang="en-US" dirty="0"/>
                    </a:p>
                  </a:txBody>
                  <a:tcPr/>
                </a:tc>
                <a:tc>
                  <a:txBody>
                    <a:bodyPr/>
                    <a:lstStyle/>
                    <a:p>
                      <a:r>
                        <a:rPr lang="en-US" dirty="0"/>
                        <a:t>0.003932938</a:t>
                      </a:r>
                    </a:p>
                  </a:txBody>
                  <a:tcPr/>
                </a:tc>
                <a:extLst>
                  <a:ext uri="{0D108BD9-81ED-4DB2-BD59-A6C34878D82A}">
                    <a16:rowId xmlns:a16="http://schemas.microsoft.com/office/drawing/2014/main" val="696553838"/>
                  </a:ext>
                </a:extLst>
              </a:tr>
              <a:tr h="370840">
                <a:tc>
                  <a:txBody>
                    <a:bodyPr/>
                    <a:lstStyle/>
                    <a:p>
                      <a:r>
                        <a:rPr lang="en-US" dirty="0" err="1"/>
                        <a:t>complete_mean</a:t>
                      </a:r>
                      <a:endParaRPr lang="en-US" dirty="0"/>
                    </a:p>
                  </a:txBody>
                  <a:tcPr/>
                </a:tc>
                <a:tc>
                  <a:txBody>
                    <a:bodyPr/>
                    <a:lstStyle/>
                    <a:p>
                      <a:r>
                        <a:rPr lang="en-US" dirty="0"/>
                        <a:t>-0.002957511</a:t>
                      </a:r>
                    </a:p>
                  </a:txBody>
                  <a:tcPr/>
                </a:tc>
                <a:extLst>
                  <a:ext uri="{0D108BD9-81ED-4DB2-BD59-A6C34878D82A}">
                    <a16:rowId xmlns:a16="http://schemas.microsoft.com/office/drawing/2014/main" val="2181641481"/>
                  </a:ext>
                </a:extLst>
              </a:tr>
              <a:tr h="370840">
                <a:tc>
                  <a:txBody>
                    <a:bodyPr/>
                    <a:lstStyle/>
                    <a:p>
                      <a:r>
                        <a:rPr lang="en-US" dirty="0"/>
                        <a:t>call_per_min3</a:t>
                      </a:r>
                    </a:p>
                  </a:txBody>
                  <a:tcPr/>
                </a:tc>
                <a:tc>
                  <a:txBody>
                    <a:bodyPr/>
                    <a:lstStyle/>
                    <a:p>
                      <a:r>
                        <a:rPr lang="en-US" dirty="0"/>
                        <a:t>0.9281897</a:t>
                      </a:r>
                    </a:p>
                  </a:txBody>
                  <a:tcPr/>
                </a:tc>
                <a:extLst>
                  <a:ext uri="{0D108BD9-81ED-4DB2-BD59-A6C34878D82A}">
                    <a16:rowId xmlns:a16="http://schemas.microsoft.com/office/drawing/2014/main" val="2959175056"/>
                  </a:ext>
                </a:extLst>
              </a:tr>
              <a:tr h="370840">
                <a:tc>
                  <a:txBody>
                    <a:bodyPr/>
                    <a:lstStyle/>
                    <a:p>
                      <a:r>
                        <a:rPr lang="en-US" dirty="0" err="1"/>
                        <a:t>retdays</a:t>
                      </a:r>
                      <a:r>
                        <a:rPr lang="en-US" dirty="0"/>
                        <a:t> .1</a:t>
                      </a:r>
                    </a:p>
                  </a:txBody>
                  <a:tcPr/>
                </a:tc>
                <a:tc>
                  <a:txBody>
                    <a:bodyPr/>
                    <a:lstStyle/>
                    <a:p>
                      <a:r>
                        <a:rPr lang="en-US" dirty="0"/>
                        <a:t>0.7832697</a:t>
                      </a:r>
                    </a:p>
                  </a:txBody>
                  <a:tcPr/>
                </a:tc>
                <a:extLst>
                  <a:ext uri="{0D108BD9-81ED-4DB2-BD59-A6C34878D82A}">
                    <a16:rowId xmlns:a16="http://schemas.microsoft.com/office/drawing/2014/main" val="596348919"/>
                  </a:ext>
                </a:extLst>
              </a:tr>
              <a:tr h="370840">
                <a:tc>
                  <a:txBody>
                    <a:bodyPr/>
                    <a:lstStyle/>
                    <a:p>
                      <a:r>
                        <a:rPr lang="en-US" dirty="0"/>
                        <a:t>months</a:t>
                      </a:r>
                    </a:p>
                  </a:txBody>
                  <a:tcPr/>
                </a:tc>
                <a:tc>
                  <a:txBody>
                    <a:bodyPr/>
                    <a:lstStyle/>
                    <a:p>
                      <a:r>
                        <a:rPr lang="en-US" dirty="0"/>
                        <a:t>-0.02216305</a:t>
                      </a:r>
                    </a:p>
                  </a:txBody>
                  <a:tcPr/>
                </a:tc>
                <a:extLst>
                  <a:ext uri="{0D108BD9-81ED-4DB2-BD59-A6C34878D82A}">
                    <a16:rowId xmlns:a16="http://schemas.microsoft.com/office/drawing/2014/main" val="610822516"/>
                  </a:ext>
                </a:extLst>
              </a:tr>
            </a:tbl>
          </a:graphicData>
        </a:graphic>
      </p:graphicFrame>
    </p:spTree>
    <p:extLst>
      <p:ext uri="{BB962C8B-B14F-4D97-AF65-F5344CB8AC3E}">
        <p14:creationId xmlns:p14="http://schemas.microsoft.com/office/powerpoint/2010/main" val="384039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6F922-8423-47E2-9032-25D52B2ED85B}"/>
              </a:ext>
            </a:extLst>
          </p:cNvPr>
          <p:cNvSpPr>
            <a:spLocks noGrp="1"/>
          </p:cNvSpPr>
          <p:nvPr>
            <p:ph idx="1"/>
          </p:nvPr>
        </p:nvSpPr>
        <p:spPr>
          <a:xfrm>
            <a:off x="838200" y="774065"/>
            <a:ext cx="10515600" cy="4351338"/>
          </a:xfrm>
        </p:spPr>
        <p:txBody>
          <a:bodyPr/>
          <a:lstStyle/>
          <a:p>
            <a:r>
              <a:rPr lang="en-US" dirty="0"/>
              <a:t>Of the above variables, the beta coefficients of variables retdays.1 and months are expressing a very important factors influencing churn behavior.</a:t>
            </a:r>
          </a:p>
          <a:p>
            <a:pPr lvl="1">
              <a:buFont typeface="Courier New" panose="02070309020205020404" pitchFamily="49" charset="0"/>
              <a:buChar char="o"/>
            </a:pPr>
            <a:r>
              <a:rPr lang="en-US" dirty="0"/>
              <a:t>With the increase in the number of days since a customer  makes a retention call, the customer’s chances of churning is very high.</a:t>
            </a:r>
          </a:p>
          <a:p>
            <a:pPr lvl="1">
              <a:buFont typeface="Courier New" panose="02070309020205020404" pitchFamily="49" charset="0"/>
              <a:buChar char="o"/>
            </a:pPr>
            <a:r>
              <a:rPr lang="en-US" dirty="0"/>
              <a:t>With the increase in the number of months in service, the customer’s chances of churning is very high.</a:t>
            </a:r>
          </a:p>
          <a:p>
            <a:r>
              <a:rPr lang="en-US" dirty="0"/>
              <a:t>Based on the above factors, special attention should be given to these customers in solving their queries and they should entertain some special offers to customers as well.  </a:t>
            </a:r>
          </a:p>
        </p:txBody>
      </p:sp>
    </p:spTree>
    <p:extLst>
      <p:ext uri="{BB962C8B-B14F-4D97-AF65-F5344CB8AC3E}">
        <p14:creationId xmlns:p14="http://schemas.microsoft.com/office/powerpoint/2010/main" val="408685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1CE98-CD9E-45EE-B6E3-E5238DA5EE51}"/>
              </a:ext>
            </a:extLst>
          </p:cNvPr>
          <p:cNvSpPr>
            <a:spLocks noGrp="1"/>
          </p:cNvSpPr>
          <p:nvPr>
            <p:ph idx="1"/>
          </p:nvPr>
        </p:nvSpPr>
        <p:spPr>
          <a:xfrm>
            <a:off x="838200" y="394391"/>
            <a:ext cx="10515600" cy="5926896"/>
          </a:xfrm>
        </p:spPr>
        <p:txBody>
          <a:bodyPr>
            <a:normAutofit fontScale="92500" lnSpcReduction="10000"/>
          </a:bodyPr>
          <a:lstStyle/>
          <a:p>
            <a:r>
              <a:rPr lang="en-US" dirty="0"/>
              <a:t>B)  variables showing data usage are</a:t>
            </a:r>
          </a:p>
          <a:p>
            <a:endParaRPr lang="en-US" dirty="0"/>
          </a:p>
          <a:p>
            <a:endParaRPr lang="en-US" dirty="0"/>
          </a:p>
          <a:p>
            <a:endParaRPr lang="en-US" dirty="0"/>
          </a:p>
          <a:p>
            <a:endParaRPr lang="en-US" dirty="0"/>
          </a:p>
          <a:p>
            <a:endParaRPr lang="en-US" dirty="0"/>
          </a:p>
          <a:p>
            <a:endParaRPr lang="en-US" dirty="0"/>
          </a:p>
          <a:p>
            <a:endParaRPr lang="en-US" dirty="0"/>
          </a:p>
          <a:p>
            <a:r>
              <a:rPr lang="en-US" sz="2400" dirty="0"/>
              <a:t>The data quality report in the “</a:t>
            </a:r>
            <a:r>
              <a:rPr lang="en-US" sz="2400" dirty="0" err="1"/>
              <a:t>project.R</a:t>
            </a:r>
            <a:r>
              <a:rPr lang="en-US" sz="2400" dirty="0"/>
              <a:t>” file shows that only 10-15%  customers are actually making data calls or using the internet</a:t>
            </a:r>
          </a:p>
          <a:p>
            <a:r>
              <a:rPr lang="en-US" sz="2400" dirty="0"/>
              <a:t>So it would be good to work toward attaining more customers to use data and also toward providing quality network connectivity and service to provide maximum customer satisfaction and reduce churn.</a:t>
            </a:r>
          </a:p>
          <a:p>
            <a:r>
              <a:rPr lang="en-US" sz="2400" b="1" dirty="0"/>
              <a:t>Since there is not enough usable data for the above variables they are not showing any influence on churn behavior at </a:t>
            </a:r>
            <a:r>
              <a:rPr lang="en-US" sz="2400" b="1" dirty="0" err="1"/>
              <a:t>Mobicom</a:t>
            </a:r>
            <a:endParaRPr lang="en-US" sz="2400" b="1" dirty="0"/>
          </a:p>
        </p:txBody>
      </p:sp>
      <p:graphicFrame>
        <p:nvGraphicFramePr>
          <p:cNvPr id="2" name="Table 1">
            <a:extLst>
              <a:ext uri="{FF2B5EF4-FFF2-40B4-BE49-F238E27FC236}">
                <a16:creationId xmlns:a16="http://schemas.microsoft.com/office/drawing/2014/main" id="{155FA0AB-9132-4E3A-913C-20841AA3EFA2}"/>
              </a:ext>
            </a:extLst>
          </p:cNvPr>
          <p:cNvGraphicFramePr>
            <a:graphicFrameLocks noGrp="1"/>
          </p:cNvGraphicFramePr>
          <p:nvPr>
            <p:extLst>
              <p:ext uri="{D42A27DB-BD31-4B8C-83A1-F6EECF244321}">
                <p14:modId xmlns:p14="http://schemas.microsoft.com/office/powerpoint/2010/main" val="2160194981"/>
              </p:ext>
            </p:extLst>
          </p:nvPr>
        </p:nvGraphicFramePr>
        <p:xfrm>
          <a:off x="1518478" y="841917"/>
          <a:ext cx="8128000" cy="28707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7614617"/>
                    </a:ext>
                  </a:extLst>
                </a:gridCol>
                <a:gridCol w="4064000">
                  <a:extLst>
                    <a:ext uri="{9D8B030D-6E8A-4147-A177-3AD203B41FA5}">
                      <a16:colId xmlns:a16="http://schemas.microsoft.com/office/drawing/2014/main" val="2191812822"/>
                    </a:ext>
                  </a:extLst>
                </a:gridCol>
              </a:tblGrid>
              <a:tr h="410104">
                <a:tc>
                  <a:txBody>
                    <a:bodyPr/>
                    <a:lstStyle/>
                    <a:p>
                      <a:r>
                        <a:rPr lang="en-US" dirty="0"/>
                        <a:t>Variables</a:t>
                      </a:r>
                    </a:p>
                  </a:txBody>
                  <a:tcPr/>
                </a:tc>
                <a:tc>
                  <a:txBody>
                    <a:bodyPr/>
                    <a:lstStyle/>
                    <a:p>
                      <a:r>
                        <a:rPr lang="en-US" dirty="0"/>
                        <a:t>Description</a:t>
                      </a:r>
                    </a:p>
                  </a:txBody>
                  <a:tcPr/>
                </a:tc>
                <a:extLst>
                  <a:ext uri="{0D108BD9-81ED-4DB2-BD59-A6C34878D82A}">
                    <a16:rowId xmlns:a16="http://schemas.microsoft.com/office/drawing/2014/main" val="2929544612"/>
                  </a:ext>
                </a:extLst>
              </a:tr>
              <a:tr h="410104">
                <a:tc>
                  <a:txBody>
                    <a:bodyPr/>
                    <a:lstStyle/>
                    <a:p>
                      <a:r>
                        <a:rPr lang="en-US" dirty="0" err="1"/>
                        <a:t>Comp_dat_Mean</a:t>
                      </a:r>
                      <a:endParaRPr lang="en-US" dirty="0"/>
                    </a:p>
                  </a:txBody>
                  <a:tcPr/>
                </a:tc>
                <a:tc>
                  <a:txBody>
                    <a:bodyPr/>
                    <a:lstStyle/>
                    <a:p>
                      <a:r>
                        <a:rPr lang="en-US" dirty="0"/>
                        <a:t>Mean </a:t>
                      </a:r>
                      <a:r>
                        <a:rPr lang="en-US" dirty="0" err="1"/>
                        <a:t>no.of</a:t>
                      </a:r>
                      <a:r>
                        <a:rPr lang="en-US" dirty="0"/>
                        <a:t> completed data calls</a:t>
                      </a:r>
                    </a:p>
                  </a:txBody>
                  <a:tcPr/>
                </a:tc>
                <a:extLst>
                  <a:ext uri="{0D108BD9-81ED-4DB2-BD59-A6C34878D82A}">
                    <a16:rowId xmlns:a16="http://schemas.microsoft.com/office/drawing/2014/main" val="4007708121"/>
                  </a:ext>
                </a:extLst>
              </a:tr>
              <a:tr h="410104">
                <a:tc>
                  <a:txBody>
                    <a:bodyPr/>
                    <a:lstStyle/>
                    <a:p>
                      <a:r>
                        <a:rPr lang="en-US" dirty="0" err="1"/>
                        <a:t>Plcd_dat_Mean</a:t>
                      </a:r>
                      <a:endParaRPr lang="en-US" dirty="0"/>
                    </a:p>
                  </a:txBody>
                  <a:tcPr/>
                </a:tc>
                <a:tc>
                  <a:txBody>
                    <a:bodyPr/>
                    <a:lstStyle/>
                    <a:p>
                      <a:r>
                        <a:rPr lang="en-US" dirty="0"/>
                        <a:t>Mean </a:t>
                      </a:r>
                      <a:r>
                        <a:rPr lang="en-US" dirty="0" err="1"/>
                        <a:t>no.of</a:t>
                      </a:r>
                      <a:r>
                        <a:rPr lang="en-US" dirty="0"/>
                        <a:t> attempted data calls placed</a:t>
                      </a:r>
                    </a:p>
                  </a:txBody>
                  <a:tcPr/>
                </a:tc>
                <a:extLst>
                  <a:ext uri="{0D108BD9-81ED-4DB2-BD59-A6C34878D82A}">
                    <a16:rowId xmlns:a16="http://schemas.microsoft.com/office/drawing/2014/main" val="2803622484"/>
                  </a:ext>
                </a:extLst>
              </a:tr>
              <a:tr h="410104">
                <a:tc>
                  <a:txBody>
                    <a:bodyPr/>
                    <a:lstStyle/>
                    <a:p>
                      <a:r>
                        <a:rPr lang="en-US" dirty="0" err="1"/>
                        <a:t>Opk_dat_Mean</a:t>
                      </a:r>
                      <a:endParaRPr lang="en-US" dirty="0"/>
                    </a:p>
                  </a:txBody>
                  <a:tcPr/>
                </a:tc>
                <a:tc>
                  <a:txBody>
                    <a:bodyPr/>
                    <a:lstStyle/>
                    <a:p>
                      <a:r>
                        <a:rPr lang="en-US" dirty="0"/>
                        <a:t>Mean </a:t>
                      </a:r>
                      <a:r>
                        <a:rPr lang="en-US" dirty="0" err="1"/>
                        <a:t>no.of</a:t>
                      </a:r>
                      <a:r>
                        <a:rPr lang="en-US" dirty="0"/>
                        <a:t> off-peak data calls</a:t>
                      </a:r>
                    </a:p>
                  </a:txBody>
                  <a:tcPr/>
                </a:tc>
                <a:extLst>
                  <a:ext uri="{0D108BD9-81ED-4DB2-BD59-A6C34878D82A}">
                    <a16:rowId xmlns:a16="http://schemas.microsoft.com/office/drawing/2014/main" val="3353361697"/>
                  </a:ext>
                </a:extLst>
              </a:tr>
              <a:tr h="410104">
                <a:tc>
                  <a:txBody>
                    <a:bodyPr/>
                    <a:lstStyle/>
                    <a:p>
                      <a:r>
                        <a:rPr lang="en-US" dirty="0" err="1"/>
                        <a:t>Blck_dat_Mean</a:t>
                      </a:r>
                      <a:endParaRPr lang="en-US" dirty="0"/>
                    </a:p>
                  </a:txBody>
                  <a:tcPr/>
                </a:tc>
                <a:tc>
                  <a:txBody>
                    <a:bodyPr/>
                    <a:lstStyle/>
                    <a:p>
                      <a:r>
                        <a:rPr lang="en-US" dirty="0"/>
                        <a:t>Mean </a:t>
                      </a:r>
                      <a:r>
                        <a:rPr lang="en-US" dirty="0" err="1"/>
                        <a:t>no.of</a:t>
                      </a:r>
                      <a:r>
                        <a:rPr lang="en-US" dirty="0"/>
                        <a:t> blocked/ failed data calls</a:t>
                      </a:r>
                    </a:p>
                  </a:txBody>
                  <a:tcPr/>
                </a:tc>
                <a:extLst>
                  <a:ext uri="{0D108BD9-81ED-4DB2-BD59-A6C34878D82A}">
                    <a16:rowId xmlns:a16="http://schemas.microsoft.com/office/drawing/2014/main" val="3316340978"/>
                  </a:ext>
                </a:extLst>
              </a:tr>
              <a:tr h="410104">
                <a:tc>
                  <a:txBody>
                    <a:bodyPr/>
                    <a:lstStyle/>
                    <a:p>
                      <a:r>
                        <a:rPr lang="en-US" dirty="0" err="1"/>
                        <a:t>Datovr_Mean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revenue of data </a:t>
                      </a:r>
                      <a:r>
                        <a:rPr lang="en-US" dirty="0" err="1"/>
                        <a:t>ovrage</a:t>
                      </a:r>
                      <a:endParaRPr lang="en-US" dirty="0"/>
                    </a:p>
                  </a:txBody>
                  <a:tcPr/>
                </a:tc>
                <a:extLst>
                  <a:ext uri="{0D108BD9-81ED-4DB2-BD59-A6C34878D82A}">
                    <a16:rowId xmlns:a16="http://schemas.microsoft.com/office/drawing/2014/main" val="4082085633"/>
                  </a:ext>
                </a:extLst>
              </a:tr>
              <a:tr h="410104">
                <a:tc>
                  <a:txBody>
                    <a:bodyPr/>
                    <a:lstStyle/>
                    <a:p>
                      <a:r>
                        <a:rPr lang="en-US" dirty="0" err="1"/>
                        <a:t>Drop_dat_Mean</a:t>
                      </a:r>
                      <a:endParaRPr lang="en-US" dirty="0"/>
                    </a:p>
                  </a:txBody>
                  <a:tcPr/>
                </a:tc>
                <a:tc>
                  <a:txBody>
                    <a:bodyPr/>
                    <a:lstStyle/>
                    <a:p>
                      <a:r>
                        <a:rPr lang="en-US" dirty="0"/>
                        <a:t>Mean </a:t>
                      </a:r>
                      <a:r>
                        <a:rPr lang="en-US" dirty="0" err="1"/>
                        <a:t>no.of</a:t>
                      </a:r>
                      <a:r>
                        <a:rPr lang="en-US" dirty="0"/>
                        <a:t> dropped/ failed data calls </a:t>
                      </a:r>
                    </a:p>
                  </a:txBody>
                  <a:tcPr/>
                </a:tc>
                <a:extLst>
                  <a:ext uri="{0D108BD9-81ED-4DB2-BD59-A6C34878D82A}">
                    <a16:rowId xmlns:a16="http://schemas.microsoft.com/office/drawing/2014/main" val="3818816068"/>
                  </a:ext>
                </a:extLst>
              </a:tr>
            </a:tbl>
          </a:graphicData>
        </a:graphic>
      </p:graphicFrame>
    </p:spTree>
    <p:extLst>
      <p:ext uri="{BB962C8B-B14F-4D97-AF65-F5344CB8AC3E}">
        <p14:creationId xmlns:p14="http://schemas.microsoft.com/office/powerpoint/2010/main" val="226729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AF25-E531-4830-88CD-9A6DF479F5E6}"/>
              </a:ext>
            </a:extLst>
          </p:cNvPr>
          <p:cNvSpPr>
            <a:spLocks noGrp="1"/>
          </p:cNvSpPr>
          <p:nvPr>
            <p:ph type="title"/>
          </p:nvPr>
        </p:nvSpPr>
        <p:spPr>
          <a:solidFill>
            <a:srgbClr val="00B0F0"/>
          </a:solidFill>
        </p:spPr>
        <p:txBody>
          <a:bodyPr>
            <a:normAutofit fontScale="90000"/>
          </a:bodyPr>
          <a:lstStyle/>
          <a:p>
            <a:pPr algn="ctr"/>
            <a:br>
              <a:rPr lang="en-US" dirty="0"/>
            </a:br>
            <a:r>
              <a:rPr lang="en-US" dirty="0"/>
              <a:t>Would you recommend rate plan migration as a proactive retention strategy?</a:t>
            </a:r>
            <a:br>
              <a:rPr lang="en-US" dirty="0"/>
            </a:br>
            <a:endParaRPr lang="en-US" dirty="0"/>
          </a:p>
        </p:txBody>
      </p:sp>
      <p:sp>
        <p:nvSpPr>
          <p:cNvPr id="3" name="Content Placeholder 2">
            <a:extLst>
              <a:ext uri="{FF2B5EF4-FFF2-40B4-BE49-F238E27FC236}">
                <a16:creationId xmlns:a16="http://schemas.microsoft.com/office/drawing/2014/main" id="{A75F4EA7-F1C7-4B4E-9633-13B2585B8FC2}"/>
              </a:ext>
            </a:extLst>
          </p:cNvPr>
          <p:cNvSpPr>
            <a:spLocks noGrp="1"/>
          </p:cNvSpPr>
          <p:nvPr>
            <p:ph idx="1"/>
          </p:nvPr>
        </p:nvSpPr>
        <p:spPr/>
        <p:txBody>
          <a:bodyPr/>
          <a:lstStyle/>
          <a:p>
            <a:r>
              <a:rPr lang="en-US" dirty="0"/>
              <a:t>Yes but not for all</a:t>
            </a:r>
          </a:p>
          <a:p>
            <a:pPr lvl="1">
              <a:buFont typeface="Courier New" panose="02070309020205020404" pitchFamily="49" charset="0"/>
              <a:buChar char="o"/>
            </a:pPr>
            <a:r>
              <a:rPr lang="en-US" dirty="0"/>
              <a:t>Reason: variable </a:t>
            </a:r>
            <a:r>
              <a:rPr lang="en-US" dirty="0" err="1"/>
              <a:t>ovrmou_Mean</a:t>
            </a:r>
            <a:r>
              <a:rPr lang="en-US" dirty="0"/>
              <a:t> has beta coefficient 0.003933; it’s the mean overage minutes of use.</a:t>
            </a:r>
          </a:p>
          <a:p>
            <a:pPr lvl="1">
              <a:buFont typeface="Courier New" panose="02070309020205020404" pitchFamily="49" charset="0"/>
              <a:buChar char="o"/>
            </a:pPr>
            <a:r>
              <a:rPr lang="en-US" dirty="0"/>
              <a:t>The coefficient is not strong to show churn activity, so we consider for few set of customers who have some case basis validation success.</a:t>
            </a:r>
          </a:p>
          <a:p>
            <a:r>
              <a:rPr lang="en-US" dirty="0"/>
              <a:t>But rate plan migration as a proactive retention strategy will not work for all</a:t>
            </a:r>
          </a:p>
        </p:txBody>
      </p:sp>
    </p:spTree>
    <p:extLst>
      <p:ext uri="{BB962C8B-B14F-4D97-AF65-F5344CB8AC3E}">
        <p14:creationId xmlns:p14="http://schemas.microsoft.com/office/powerpoint/2010/main" val="106703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1405</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Capstone Project </vt:lpstr>
      <vt:lpstr> What are the top five factors driving likelihood of churn at “Mobicom”? </vt:lpstr>
      <vt:lpstr>PowerPoint Presentation</vt:lpstr>
      <vt:lpstr>               Validation of survey findings. a) Whether “cost and billing” and “network and service quality” are important factors influencing churn behavior.  b) Are data usage connectivity issues turning out to be costly? In other words, is it leading to churn? </vt:lpstr>
      <vt:lpstr>PowerPoint Presentation</vt:lpstr>
      <vt:lpstr>PowerPoint Presentation</vt:lpstr>
      <vt:lpstr>PowerPoint Presentation</vt:lpstr>
      <vt:lpstr>PowerPoint Presentation</vt:lpstr>
      <vt:lpstr> Would you recommend rate plan migration as a proactive retention strategy? </vt:lpstr>
      <vt:lpstr>What would be your recommendation on how to use this churn model for prioritization of customers for a proactive retention campaigns in the future? </vt:lpstr>
      <vt:lpstr>PowerPoint Presentation</vt:lpstr>
      <vt:lpstr>PowerPoint Presentation</vt:lpstr>
      <vt:lpstr>PowerPoint Presentation</vt:lpstr>
      <vt:lpstr> 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 </vt:lpstr>
      <vt:lpstr>PowerPoint Presentation</vt:lpstr>
      <vt:lpstr>PowerPoint Presentation</vt:lpstr>
      <vt:lpstr>Procedure for model building:</vt:lpstr>
      <vt:lpstr>PowerPoint Presentation</vt:lpstr>
      <vt:lpstr>PowerPoint Presentation</vt:lpstr>
      <vt:lpstr>Optimal cutoff plot for maximum sensitivity and specificity:</vt:lpstr>
      <vt:lpstr>ROC curve and AUC: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Debananda</dc:creator>
  <cp:lastModifiedBy>Debananda Mishra</cp:lastModifiedBy>
  <cp:revision>38</cp:revision>
  <dcterms:created xsi:type="dcterms:W3CDTF">2019-08-18T10:53:17Z</dcterms:created>
  <dcterms:modified xsi:type="dcterms:W3CDTF">2019-08-23T09:06:15Z</dcterms:modified>
</cp:coreProperties>
</file>