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3" r:id="rId7"/>
    <p:sldId id="264" r:id="rId8"/>
    <p:sldId id="265" r:id="rId9"/>
    <p:sldId id="266" r:id="rId10"/>
    <p:sldId id="267" r:id="rId11"/>
    <p:sldId id="268" r:id="rId12"/>
    <p:sldId id="269" r:id="rId13"/>
    <p:sldId id="271" r:id="rId14"/>
    <p:sldId id="270"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394ED0-36F3-4E38-B264-E7D06D230E6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747F8D0-1EB8-464B-9C78-E31D2565AA26}">
      <dgm:prSet phldrT="[Text]"/>
      <dgm:spPr/>
      <dgm:t>
        <a:bodyPr/>
        <a:lstStyle/>
        <a:p>
          <a:r>
            <a:rPr lang="en-US" dirty="0"/>
            <a:t>Introduction</a:t>
          </a:r>
        </a:p>
      </dgm:t>
    </dgm:pt>
    <dgm:pt modelId="{AB842FC3-0454-46C9-9FB3-B90E73C6C41A}" type="parTrans" cxnId="{47709C4D-D59F-41FD-B85A-D0C37EFE91BE}">
      <dgm:prSet/>
      <dgm:spPr/>
      <dgm:t>
        <a:bodyPr/>
        <a:lstStyle/>
        <a:p>
          <a:endParaRPr lang="en-US"/>
        </a:p>
      </dgm:t>
    </dgm:pt>
    <dgm:pt modelId="{E808AD80-2B88-4C74-84B9-A73CB46949C4}" type="sibTrans" cxnId="{47709C4D-D59F-41FD-B85A-D0C37EFE91BE}">
      <dgm:prSet/>
      <dgm:spPr/>
      <dgm:t>
        <a:bodyPr/>
        <a:lstStyle/>
        <a:p>
          <a:endParaRPr lang="en-US"/>
        </a:p>
      </dgm:t>
    </dgm:pt>
    <dgm:pt modelId="{4C4E7E5E-2F0A-4CE1-B326-54B7122FD624}">
      <dgm:prSet phldrT="[Text]"/>
      <dgm:spPr/>
      <dgm:t>
        <a:bodyPr/>
        <a:lstStyle/>
        <a:p>
          <a:r>
            <a:rPr lang="en-US" dirty="0"/>
            <a:t>Discussion</a:t>
          </a:r>
        </a:p>
      </dgm:t>
    </dgm:pt>
    <dgm:pt modelId="{B0E4471D-FB63-4621-9D4C-9C0BE480616C}" type="parTrans" cxnId="{0784204F-2E16-41EE-9D29-E1645C2D2E44}">
      <dgm:prSet/>
      <dgm:spPr/>
      <dgm:t>
        <a:bodyPr/>
        <a:lstStyle/>
        <a:p>
          <a:endParaRPr lang="en-US"/>
        </a:p>
      </dgm:t>
    </dgm:pt>
    <dgm:pt modelId="{C1429953-E0E6-44CE-B84A-C09FD41D7F4C}" type="sibTrans" cxnId="{0784204F-2E16-41EE-9D29-E1645C2D2E44}">
      <dgm:prSet/>
      <dgm:spPr/>
      <dgm:t>
        <a:bodyPr/>
        <a:lstStyle/>
        <a:p>
          <a:endParaRPr lang="en-US"/>
        </a:p>
      </dgm:t>
    </dgm:pt>
    <dgm:pt modelId="{84E9960F-F434-4780-A304-7D917F35F717}">
      <dgm:prSet phldrT="[Text]"/>
      <dgm:spPr/>
      <dgm:t>
        <a:bodyPr/>
        <a:lstStyle/>
        <a:p>
          <a:r>
            <a:rPr lang="en-US" dirty="0"/>
            <a:t>Conclusion</a:t>
          </a:r>
        </a:p>
      </dgm:t>
    </dgm:pt>
    <dgm:pt modelId="{34CD9D11-9AFD-440A-AAB0-D84D4FEE6409}" type="parTrans" cxnId="{ABFD9A05-0739-404D-8D52-86E63650FE35}">
      <dgm:prSet/>
      <dgm:spPr/>
      <dgm:t>
        <a:bodyPr/>
        <a:lstStyle/>
        <a:p>
          <a:endParaRPr lang="en-US"/>
        </a:p>
      </dgm:t>
    </dgm:pt>
    <dgm:pt modelId="{805EAAE3-1834-49FA-82AD-1D9C0FBF3447}" type="sibTrans" cxnId="{ABFD9A05-0739-404D-8D52-86E63650FE35}">
      <dgm:prSet/>
      <dgm:spPr/>
      <dgm:t>
        <a:bodyPr/>
        <a:lstStyle/>
        <a:p>
          <a:endParaRPr lang="en-US"/>
        </a:p>
      </dgm:t>
    </dgm:pt>
    <dgm:pt modelId="{12F7F274-23F6-4BD2-A5B2-6C02CC224CB4}">
      <dgm:prSet/>
      <dgm:spPr/>
      <dgm:t>
        <a:bodyPr/>
        <a:lstStyle/>
        <a:p>
          <a:r>
            <a:rPr lang="en-US" dirty="0"/>
            <a:t>Data Description</a:t>
          </a:r>
        </a:p>
      </dgm:t>
    </dgm:pt>
    <dgm:pt modelId="{0A911B67-8052-47A7-8E51-FFB83F122340}" type="parTrans" cxnId="{F3144C18-ACD0-4438-BCA4-DEB8CE96EDC5}">
      <dgm:prSet/>
      <dgm:spPr/>
      <dgm:t>
        <a:bodyPr/>
        <a:lstStyle/>
        <a:p>
          <a:endParaRPr lang="en-US"/>
        </a:p>
      </dgm:t>
    </dgm:pt>
    <dgm:pt modelId="{5C836D1E-304A-44A3-B974-1DF1F0E1AF0D}" type="sibTrans" cxnId="{F3144C18-ACD0-4438-BCA4-DEB8CE96EDC5}">
      <dgm:prSet/>
      <dgm:spPr/>
      <dgm:t>
        <a:bodyPr/>
        <a:lstStyle/>
        <a:p>
          <a:endParaRPr lang="en-US"/>
        </a:p>
      </dgm:t>
    </dgm:pt>
    <dgm:pt modelId="{61FBEF60-0BDC-4534-B8CA-97E83362C1DE}">
      <dgm:prSet/>
      <dgm:spPr/>
      <dgm:t>
        <a:bodyPr/>
        <a:lstStyle/>
        <a:p>
          <a:r>
            <a:rPr lang="en-US" dirty="0"/>
            <a:t>Methodology</a:t>
          </a:r>
        </a:p>
      </dgm:t>
    </dgm:pt>
    <dgm:pt modelId="{C3A5E42D-E85F-4D0C-A10D-A022A042D7CA}" type="parTrans" cxnId="{2A85FD64-9CF4-4523-AB33-6AC3AB123D27}">
      <dgm:prSet/>
      <dgm:spPr/>
      <dgm:t>
        <a:bodyPr/>
        <a:lstStyle/>
        <a:p>
          <a:endParaRPr lang="en-US"/>
        </a:p>
      </dgm:t>
    </dgm:pt>
    <dgm:pt modelId="{F0032FDF-07BC-4CDB-ACCD-3AE91AA163CE}" type="sibTrans" cxnId="{2A85FD64-9CF4-4523-AB33-6AC3AB123D27}">
      <dgm:prSet/>
      <dgm:spPr/>
      <dgm:t>
        <a:bodyPr/>
        <a:lstStyle/>
        <a:p>
          <a:endParaRPr lang="en-US"/>
        </a:p>
      </dgm:t>
    </dgm:pt>
    <dgm:pt modelId="{4564D77C-86E9-43BC-AF16-6A1A28FA8691}">
      <dgm:prSet/>
      <dgm:spPr/>
      <dgm:t>
        <a:bodyPr/>
        <a:lstStyle/>
        <a:p>
          <a:r>
            <a:rPr lang="en-US" dirty="0"/>
            <a:t>Results</a:t>
          </a:r>
        </a:p>
      </dgm:t>
    </dgm:pt>
    <dgm:pt modelId="{F5F015F3-F357-4747-A6F4-D4D6E9B57F77}" type="parTrans" cxnId="{78169D10-F27A-4089-B2E6-24EA7314CCEE}">
      <dgm:prSet/>
      <dgm:spPr/>
      <dgm:t>
        <a:bodyPr/>
        <a:lstStyle/>
        <a:p>
          <a:endParaRPr lang="en-US"/>
        </a:p>
      </dgm:t>
    </dgm:pt>
    <dgm:pt modelId="{DD0E7AF1-A6C9-4844-9DF0-DAA93BAABE69}" type="sibTrans" cxnId="{78169D10-F27A-4089-B2E6-24EA7314CCEE}">
      <dgm:prSet/>
      <dgm:spPr/>
      <dgm:t>
        <a:bodyPr/>
        <a:lstStyle/>
        <a:p>
          <a:endParaRPr lang="en-US"/>
        </a:p>
      </dgm:t>
    </dgm:pt>
    <dgm:pt modelId="{220CEE26-9047-4FE0-ABA9-CC8EE9E47A47}" type="pres">
      <dgm:prSet presAssocID="{95394ED0-36F3-4E38-B264-E7D06D230E6A}" presName="Name0" presStyleCnt="0">
        <dgm:presLayoutVars>
          <dgm:chMax val="7"/>
          <dgm:chPref val="7"/>
          <dgm:dir/>
        </dgm:presLayoutVars>
      </dgm:prSet>
      <dgm:spPr/>
    </dgm:pt>
    <dgm:pt modelId="{9F27984E-F0ED-4B4E-ABEC-9C5AF0913425}" type="pres">
      <dgm:prSet presAssocID="{95394ED0-36F3-4E38-B264-E7D06D230E6A}" presName="Name1" presStyleCnt="0"/>
      <dgm:spPr/>
    </dgm:pt>
    <dgm:pt modelId="{802EF0B1-E4FE-4456-BC27-C9786876F27B}" type="pres">
      <dgm:prSet presAssocID="{95394ED0-36F3-4E38-B264-E7D06D230E6A}" presName="cycle" presStyleCnt="0"/>
      <dgm:spPr/>
    </dgm:pt>
    <dgm:pt modelId="{3B3465AA-F1DD-44BB-AD78-AEEB269B74BB}" type="pres">
      <dgm:prSet presAssocID="{95394ED0-36F3-4E38-B264-E7D06D230E6A}" presName="srcNode" presStyleLbl="node1" presStyleIdx="0" presStyleCnt="6"/>
      <dgm:spPr/>
    </dgm:pt>
    <dgm:pt modelId="{D063E3A5-65BC-4035-88F7-4DB3AE465B8E}" type="pres">
      <dgm:prSet presAssocID="{95394ED0-36F3-4E38-B264-E7D06D230E6A}" presName="conn" presStyleLbl="parChTrans1D2" presStyleIdx="0" presStyleCnt="1"/>
      <dgm:spPr/>
    </dgm:pt>
    <dgm:pt modelId="{FA8FD77F-C171-4696-BAD6-4871897DD9D0}" type="pres">
      <dgm:prSet presAssocID="{95394ED0-36F3-4E38-B264-E7D06D230E6A}" presName="extraNode" presStyleLbl="node1" presStyleIdx="0" presStyleCnt="6"/>
      <dgm:spPr/>
    </dgm:pt>
    <dgm:pt modelId="{822C8699-5963-4247-A9F1-0CAE2E1820B0}" type="pres">
      <dgm:prSet presAssocID="{95394ED0-36F3-4E38-B264-E7D06D230E6A}" presName="dstNode" presStyleLbl="node1" presStyleIdx="0" presStyleCnt="6"/>
      <dgm:spPr/>
    </dgm:pt>
    <dgm:pt modelId="{B4576495-996C-4622-9CD2-A7E46A0C2375}" type="pres">
      <dgm:prSet presAssocID="{7747F8D0-1EB8-464B-9C78-E31D2565AA26}" presName="text_1" presStyleLbl="node1" presStyleIdx="0" presStyleCnt="6">
        <dgm:presLayoutVars>
          <dgm:bulletEnabled val="1"/>
        </dgm:presLayoutVars>
      </dgm:prSet>
      <dgm:spPr/>
    </dgm:pt>
    <dgm:pt modelId="{80C3F71F-5F75-45EB-98AD-DA114FC7475E}" type="pres">
      <dgm:prSet presAssocID="{7747F8D0-1EB8-464B-9C78-E31D2565AA26}" presName="accent_1" presStyleCnt="0"/>
      <dgm:spPr/>
    </dgm:pt>
    <dgm:pt modelId="{F5434009-701D-464D-9D11-6253B918B019}" type="pres">
      <dgm:prSet presAssocID="{7747F8D0-1EB8-464B-9C78-E31D2565AA26}" presName="accentRepeatNode" presStyleLbl="solidFgAcc1" presStyleIdx="0" presStyleCnt="6"/>
      <dgm:spPr/>
    </dgm:pt>
    <dgm:pt modelId="{D85B272D-CAD9-482D-9CF5-527003E42540}" type="pres">
      <dgm:prSet presAssocID="{12F7F274-23F6-4BD2-A5B2-6C02CC224CB4}" presName="text_2" presStyleLbl="node1" presStyleIdx="1" presStyleCnt="6">
        <dgm:presLayoutVars>
          <dgm:bulletEnabled val="1"/>
        </dgm:presLayoutVars>
      </dgm:prSet>
      <dgm:spPr/>
    </dgm:pt>
    <dgm:pt modelId="{D2670138-420F-41B4-855B-FE732BB97EDF}" type="pres">
      <dgm:prSet presAssocID="{12F7F274-23F6-4BD2-A5B2-6C02CC224CB4}" presName="accent_2" presStyleCnt="0"/>
      <dgm:spPr/>
    </dgm:pt>
    <dgm:pt modelId="{CA8D5432-221F-47ED-B07D-E3CFC778217B}" type="pres">
      <dgm:prSet presAssocID="{12F7F274-23F6-4BD2-A5B2-6C02CC224CB4}" presName="accentRepeatNode" presStyleLbl="solidFgAcc1" presStyleIdx="1" presStyleCnt="6"/>
      <dgm:spPr/>
    </dgm:pt>
    <dgm:pt modelId="{46BA1E58-BB31-4CB3-B24A-21C672F69869}" type="pres">
      <dgm:prSet presAssocID="{61FBEF60-0BDC-4534-B8CA-97E83362C1DE}" presName="text_3" presStyleLbl="node1" presStyleIdx="2" presStyleCnt="6">
        <dgm:presLayoutVars>
          <dgm:bulletEnabled val="1"/>
        </dgm:presLayoutVars>
      </dgm:prSet>
      <dgm:spPr/>
    </dgm:pt>
    <dgm:pt modelId="{FF82E57B-5B78-4925-B70E-BCF97E0F1701}" type="pres">
      <dgm:prSet presAssocID="{61FBEF60-0BDC-4534-B8CA-97E83362C1DE}" presName="accent_3" presStyleCnt="0"/>
      <dgm:spPr/>
    </dgm:pt>
    <dgm:pt modelId="{6AF4C789-94D9-48C1-B868-259EF5D69489}" type="pres">
      <dgm:prSet presAssocID="{61FBEF60-0BDC-4534-B8CA-97E83362C1DE}" presName="accentRepeatNode" presStyleLbl="solidFgAcc1" presStyleIdx="2" presStyleCnt="6"/>
      <dgm:spPr/>
    </dgm:pt>
    <dgm:pt modelId="{9A80BB4D-EDD4-4BFF-A5DE-9E45A1039B16}" type="pres">
      <dgm:prSet presAssocID="{4564D77C-86E9-43BC-AF16-6A1A28FA8691}" presName="text_4" presStyleLbl="node1" presStyleIdx="3" presStyleCnt="6">
        <dgm:presLayoutVars>
          <dgm:bulletEnabled val="1"/>
        </dgm:presLayoutVars>
      </dgm:prSet>
      <dgm:spPr/>
    </dgm:pt>
    <dgm:pt modelId="{03BC6E99-4614-45A0-9227-4C3B41263433}" type="pres">
      <dgm:prSet presAssocID="{4564D77C-86E9-43BC-AF16-6A1A28FA8691}" presName="accent_4" presStyleCnt="0"/>
      <dgm:spPr/>
    </dgm:pt>
    <dgm:pt modelId="{71EA4D10-8F37-4EA9-8379-F9A04BA170BB}" type="pres">
      <dgm:prSet presAssocID="{4564D77C-86E9-43BC-AF16-6A1A28FA8691}" presName="accentRepeatNode" presStyleLbl="solidFgAcc1" presStyleIdx="3" presStyleCnt="6"/>
      <dgm:spPr/>
    </dgm:pt>
    <dgm:pt modelId="{E8BB28F3-EA67-4FDA-8275-DEB9C09FD696}" type="pres">
      <dgm:prSet presAssocID="{4C4E7E5E-2F0A-4CE1-B326-54B7122FD624}" presName="text_5" presStyleLbl="node1" presStyleIdx="4" presStyleCnt="6">
        <dgm:presLayoutVars>
          <dgm:bulletEnabled val="1"/>
        </dgm:presLayoutVars>
      </dgm:prSet>
      <dgm:spPr/>
    </dgm:pt>
    <dgm:pt modelId="{B8A99701-ABE5-47FD-9BCA-E6D44E503D92}" type="pres">
      <dgm:prSet presAssocID="{4C4E7E5E-2F0A-4CE1-B326-54B7122FD624}" presName="accent_5" presStyleCnt="0"/>
      <dgm:spPr/>
    </dgm:pt>
    <dgm:pt modelId="{9C0C9398-08B6-43BF-983D-DA0B1512BBDD}" type="pres">
      <dgm:prSet presAssocID="{4C4E7E5E-2F0A-4CE1-B326-54B7122FD624}" presName="accentRepeatNode" presStyleLbl="solidFgAcc1" presStyleIdx="4" presStyleCnt="6"/>
      <dgm:spPr/>
    </dgm:pt>
    <dgm:pt modelId="{1FCF964D-B5F3-416D-811D-B0B4A66EAC4A}" type="pres">
      <dgm:prSet presAssocID="{84E9960F-F434-4780-A304-7D917F35F717}" presName="text_6" presStyleLbl="node1" presStyleIdx="5" presStyleCnt="6">
        <dgm:presLayoutVars>
          <dgm:bulletEnabled val="1"/>
        </dgm:presLayoutVars>
      </dgm:prSet>
      <dgm:spPr/>
    </dgm:pt>
    <dgm:pt modelId="{FCBD7962-1E7F-44B0-B32A-5DF614795DA3}" type="pres">
      <dgm:prSet presAssocID="{84E9960F-F434-4780-A304-7D917F35F717}" presName="accent_6" presStyleCnt="0"/>
      <dgm:spPr/>
    </dgm:pt>
    <dgm:pt modelId="{2A2EB8E5-38ED-48C4-ACD5-FB8770882F39}" type="pres">
      <dgm:prSet presAssocID="{84E9960F-F434-4780-A304-7D917F35F717}" presName="accentRepeatNode" presStyleLbl="solidFgAcc1" presStyleIdx="5" presStyleCnt="6"/>
      <dgm:spPr/>
    </dgm:pt>
  </dgm:ptLst>
  <dgm:cxnLst>
    <dgm:cxn modelId="{ABFD9A05-0739-404D-8D52-86E63650FE35}" srcId="{95394ED0-36F3-4E38-B264-E7D06D230E6A}" destId="{84E9960F-F434-4780-A304-7D917F35F717}" srcOrd="5" destOrd="0" parTransId="{34CD9D11-9AFD-440A-AAB0-D84D4FEE6409}" sibTransId="{805EAAE3-1834-49FA-82AD-1D9C0FBF3447}"/>
    <dgm:cxn modelId="{78169D10-F27A-4089-B2E6-24EA7314CCEE}" srcId="{95394ED0-36F3-4E38-B264-E7D06D230E6A}" destId="{4564D77C-86E9-43BC-AF16-6A1A28FA8691}" srcOrd="3" destOrd="0" parTransId="{F5F015F3-F357-4747-A6F4-D4D6E9B57F77}" sibTransId="{DD0E7AF1-A6C9-4844-9DF0-DAA93BAABE69}"/>
    <dgm:cxn modelId="{96F34D11-0F67-43B3-A385-4538AC294988}" type="presOf" srcId="{4C4E7E5E-2F0A-4CE1-B326-54B7122FD624}" destId="{E8BB28F3-EA67-4FDA-8275-DEB9C09FD696}" srcOrd="0" destOrd="0" presId="urn:microsoft.com/office/officeart/2008/layout/VerticalCurvedList"/>
    <dgm:cxn modelId="{F3144C18-ACD0-4438-BCA4-DEB8CE96EDC5}" srcId="{95394ED0-36F3-4E38-B264-E7D06D230E6A}" destId="{12F7F274-23F6-4BD2-A5B2-6C02CC224CB4}" srcOrd="1" destOrd="0" parTransId="{0A911B67-8052-47A7-8E51-FFB83F122340}" sibTransId="{5C836D1E-304A-44A3-B974-1DF1F0E1AF0D}"/>
    <dgm:cxn modelId="{DBE90B1D-B4D9-4D65-BB82-F12E415A3C09}" type="presOf" srcId="{61FBEF60-0BDC-4534-B8CA-97E83362C1DE}" destId="{46BA1E58-BB31-4CB3-B24A-21C672F69869}" srcOrd="0" destOrd="0" presId="urn:microsoft.com/office/officeart/2008/layout/VerticalCurvedList"/>
    <dgm:cxn modelId="{554C4F20-C74E-4CF0-9204-FBD519B418E0}" type="presOf" srcId="{7747F8D0-1EB8-464B-9C78-E31D2565AA26}" destId="{B4576495-996C-4622-9CD2-A7E46A0C2375}" srcOrd="0" destOrd="0" presId="urn:microsoft.com/office/officeart/2008/layout/VerticalCurvedList"/>
    <dgm:cxn modelId="{13BC692B-9258-4259-BE57-3D3DFECB7278}" type="presOf" srcId="{E808AD80-2B88-4C74-84B9-A73CB46949C4}" destId="{D063E3A5-65BC-4035-88F7-4DB3AE465B8E}" srcOrd="0" destOrd="0" presId="urn:microsoft.com/office/officeart/2008/layout/VerticalCurvedList"/>
    <dgm:cxn modelId="{49BBA260-C1A6-4F13-8837-9E7C86DB780C}" type="presOf" srcId="{84E9960F-F434-4780-A304-7D917F35F717}" destId="{1FCF964D-B5F3-416D-811D-B0B4A66EAC4A}" srcOrd="0" destOrd="0" presId="urn:microsoft.com/office/officeart/2008/layout/VerticalCurvedList"/>
    <dgm:cxn modelId="{A1B35744-C999-4F28-BF33-591330066F90}" type="presOf" srcId="{12F7F274-23F6-4BD2-A5B2-6C02CC224CB4}" destId="{D85B272D-CAD9-482D-9CF5-527003E42540}" srcOrd="0" destOrd="0" presId="urn:microsoft.com/office/officeart/2008/layout/VerticalCurvedList"/>
    <dgm:cxn modelId="{2A85FD64-9CF4-4523-AB33-6AC3AB123D27}" srcId="{95394ED0-36F3-4E38-B264-E7D06D230E6A}" destId="{61FBEF60-0BDC-4534-B8CA-97E83362C1DE}" srcOrd="2" destOrd="0" parTransId="{C3A5E42D-E85F-4D0C-A10D-A022A042D7CA}" sibTransId="{F0032FDF-07BC-4CDB-ACCD-3AE91AA163CE}"/>
    <dgm:cxn modelId="{47709C4D-D59F-41FD-B85A-D0C37EFE91BE}" srcId="{95394ED0-36F3-4E38-B264-E7D06D230E6A}" destId="{7747F8D0-1EB8-464B-9C78-E31D2565AA26}" srcOrd="0" destOrd="0" parTransId="{AB842FC3-0454-46C9-9FB3-B90E73C6C41A}" sibTransId="{E808AD80-2B88-4C74-84B9-A73CB46949C4}"/>
    <dgm:cxn modelId="{0784204F-2E16-41EE-9D29-E1645C2D2E44}" srcId="{95394ED0-36F3-4E38-B264-E7D06D230E6A}" destId="{4C4E7E5E-2F0A-4CE1-B326-54B7122FD624}" srcOrd="4" destOrd="0" parTransId="{B0E4471D-FB63-4621-9D4C-9C0BE480616C}" sibTransId="{C1429953-E0E6-44CE-B84A-C09FD41D7F4C}"/>
    <dgm:cxn modelId="{8E9D858C-1F82-47C9-91D3-6523CCACA604}" type="presOf" srcId="{4564D77C-86E9-43BC-AF16-6A1A28FA8691}" destId="{9A80BB4D-EDD4-4BFF-A5DE-9E45A1039B16}" srcOrd="0" destOrd="0" presId="urn:microsoft.com/office/officeart/2008/layout/VerticalCurvedList"/>
    <dgm:cxn modelId="{3E42DA98-EF17-4794-97F8-9D3EE6F71526}" type="presOf" srcId="{95394ED0-36F3-4E38-B264-E7D06D230E6A}" destId="{220CEE26-9047-4FE0-ABA9-CC8EE9E47A47}" srcOrd="0" destOrd="0" presId="urn:microsoft.com/office/officeart/2008/layout/VerticalCurvedList"/>
    <dgm:cxn modelId="{B49C3C3B-5B43-421C-8812-13F30784D9E8}" type="presParOf" srcId="{220CEE26-9047-4FE0-ABA9-CC8EE9E47A47}" destId="{9F27984E-F0ED-4B4E-ABEC-9C5AF0913425}" srcOrd="0" destOrd="0" presId="urn:microsoft.com/office/officeart/2008/layout/VerticalCurvedList"/>
    <dgm:cxn modelId="{FB348D43-ABBE-4374-9057-A19FADD9BEB8}" type="presParOf" srcId="{9F27984E-F0ED-4B4E-ABEC-9C5AF0913425}" destId="{802EF0B1-E4FE-4456-BC27-C9786876F27B}" srcOrd="0" destOrd="0" presId="urn:microsoft.com/office/officeart/2008/layout/VerticalCurvedList"/>
    <dgm:cxn modelId="{7083EC84-4772-421D-A4F2-7DE37EA8F49E}" type="presParOf" srcId="{802EF0B1-E4FE-4456-BC27-C9786876F27B}" destId="{3B3465AA-F1DD-44BB-AD78-AEEB269B74BB}" srcOrd="0" destOrd="0" presId="urn:microsoft.com/office/officeart/2008/layout/VerticalCurvedList"/>
    <dgm:cxn modelId="{AB62D512-2B0F-432E-95FA-55017BFB01D5}" type="presParOf" srcId="{802EF0B1-E4FE-4456-BC27-C9786876F27B}" destId="{D063E3A5-65BC-4035-88F7-4DB3AE465B8E}" srcOrd="1" destOrd="0" presId="urn:microsoft.com/office/officeart/2008/layout/VerticalCurvedList"/>
    <dgm:cxn modelId="{0C2AB28D-95C5-4BD2-9920-DEC6B9FDF88B}" type="presParOf" srcId="{802EF0B1-E4FE-4456-BC27-C9786876F27B}" destId="{FA8FD77F-C171-4696-BAD6-4871897DD9D0}" srcOrd="2" destOrd="0" presId="urn:microsoft.com/office/officeart/2008/layout/VerticalCurvedList"/>
    <dgm:cxn modelId="{837F6106-4509-4B8A-871C-6C3A39B4336A}" type="presParOf" srcId="{802EF0B1-E4FE-4456-BC27-C9786876F27B}" destId="{822C8699-5963-4247-A9F1-0CAE2E1820B0}" srcOrd="3" destOrd="0" presId="urn:microsoft.com/office/officeart/2008/layout/VerticalCurvedList"/>
    <dgm:cxn modelId="{1A7D93CB-2D1D-46D8-B869-6A1A920AADD4}" type="presParOf" srcId="{9F27984E-F0ED-4B4E-ABEC-9C5AF0913425}" destId="{B4576495-996C-4622-9CD2-A7E46A0C2375}" srcOrd="1" destOrd="0" presId="urn:microsoft.com/office/officeart/2008/layout/VerticalCurvedList"/>
    <dgm:cxn modelId="{36317BD1-ACF1-4E8C-973B-E29AF217B3FB}" type="presParOf" srcId="{9F27984E-F0ED-4B4E-ABEC-9C5AF0913425}" destId="{80C3F71F-5F75-45EB-98AD-DA114FC7475E}" srcOrd="2" destOrd="0" presId="urn:microsoft.com/office/officeart/2008/layout/VerticalCurvedList"/>
    <dgm:cxn modelId="{18109A08-9BAA-4AFB-B9EE-36C77A6D1F35}" type="presParOf" srcId="{80C3F71F-5F75-45EB-98AD-DA114FC7475E}" destId="{F5434009-701D-464D-9D11-6253B918B019}" srcOrd="0" destOrd="0" presId="urn:microsoft.com/office/officeart/2008/layout/VerticalCurvedList"/>
    <dgm:cxn modelId="{5D694239-ECC8-47B1-839A-DCD6FBDB9D85}" type="presParOf" srcId="{9F27984E-F0ED-4B4E-ABEC-9C5AF0913425}" destId="{D85B272D-CAD9-482D-9CF5-527003E42540}" srcOrd="3" destOrd="0" presId="urn:microsoft.com/office/officeart/2008/layout/VerticalCurvedList"/>
    <dgm:cxn modelId="{E67847B8-C11F-4C6B-8226-5C3B98D9FE0A}" type="presParOf" srcId="{9F27984E-F0ED-4B4E-ABEC-9C5AF0913425}" destId="{D2670138-420F-41B4-855B-FE732BB97EDF}" srcOrd="4" destOrd="0" presId="urn:microsoft.com/office/officeart/2008/layout/VerticalCurvedList"/>
    <dgm:cxn modelId="{2E663884-A48F-421E-8625-7E81513C7872}" type="presParOf" srcId="{D2670138-420F-41B4-855B-FE732BB97EDF}" destId="{CA8D5432-221F-47ED-B07D-E3CFC778217B}" srcOrd="0" destOrd="0" presId="urn:microsoft.com/office/officeart/2008/layout/VerticalCurvedList"/>
    <dgm:cxn modelId="{5B04C67D-1C33-4538-A4D7-A5B405F69B1B}" type="presParOf" srcId="{9F27984E-F0ED-4B4E-ABEC-9C5AF0913425}" destId="{46BA1E58-BB31-4CB3-B24A-21C672F69869}" srcOrd="5" destOrd="0" presId="urn:microsoft.com/office/officeart/2008/layout/VerticalCurvedList"/>
    <dgm:cxn modelId="{DEBA53D0-EF32-48BC-82F1-031AD64AD476}" type="presParOf" srcId="{9F27984E-F0ED-4B4E-ABEC-9C5AF0913425}" destId="{FF82E57B-5B78-4925-B70E-BCF97E0F1701}" srcOrd="6" destOrd="0" presId="urn:microsoft.com/office/officeart/2008/layout/VerticalCurvedList"/>
    <dgm:cxn modelId="{E4BFF92C-3D13-4D08-85C5-C26307C3526D}" type="presParOf" srcId="{FF82E57B-5B78-4925-B70E-BCF97E0F1701}" destId="{6AF4C789-94D9-48C1-B868-259EF5D69489}" srcOrd="0" destOrd="0" presId="urn:microsoft.com/office/officeart/2008/layout/VerticalCurvedList"/>
    <dgm:cxn modelId="{F3FF071C-20A0-4974-A3EF-F8BA5FBB3FAD}" type="presParOf" srcId="{9F27984E-F0ED-4B4E-ABEC-9C5AF0913425}" destId="{9A80BB4D-EDD4-4BFF-A5DE-9E45A1039B16}" srcOrd="7" destOrd="0" presId="urn:microsoft.com/office/officeart/2008/layout/VerticalCurvedList"/>
    <dgm:cxn modelId="{0F7CC414-47DD-46EA-B2CD-04CB046BB1CA}" type="presParOf" srcId="{9F27984E-F0ED-4B4E-ABEC-9C5AF0913425}" destId="{03BC6E99-4614-45A0-9227-4C3B41263433}" srcOrd="8" destOrd="0" presId="urn:microsoft.com/office/officeart/2008/layout/VerticalCurvedList"/>
    <dgm:cxn modelId="{684E96C9-CD72-4E62-B552-3C2D901B117C}" type="presParOf" srcId="{03BC6E99-4614-45A0-9227-4C3B41263433}" destId="{71EA4D10-8F37-4EA9-8379-F9A04BA170BB}" srcOrd="0" destOrd="0" presId="urn:microsoft.com/office/officeart/2008/layout/VerticalCurvedList"/>
    <dgm:cxn modelId="{C0D08E01-B83B-413E-A9E2-6D6D518804EA}" type="presParOf" srcId="{9F27984E-F0ED-4B4E-ABEC-9C5AF0913425}" destId="{E8BB28F3-EA67-4FDA-8275-DEB9C09FD696}" srcOrd="9" destOrd="0" presId="urn:microsoft.com/office/officeart/2008/layout/VerticalCurvedList"/>
    <dgm:cxn modelId="{141B680B-9B4F-4F26-82A0-8CC864B396A6}" type="presParOf" srcId="{9F27984E-F0ED-4B4E-ABEC-9C5AF0913425}" destId="{B8A99701-ABE5-47FD-9BCA-E6D44E503D92}" srcOrd="10" destOrd="0" presId="urn:microsoft.com/office/officeart/2008/layout/VerticalCurvedList"/>
    <dgm:cxn modelId="{1D17127C-6CE5-4CBF-BAA6-38BDCD691DB7}" type="presParOf" srcId="{B8A99701-ABE5-47FD-9BCA-E6D44E503D92}" destId="{9C0C9398-08B6-43BF-983D-DA0B1512BBDD}" srcOrd="0" destOrd="0" presId="urn:microsoft.com/office/officeart/2008/layout/VerticalCurvedList"/>
    <dgm:cxn modelId="{E7C18D23-FD2C-479F-8F44-F8FD4EAE2BB8}" type="presParOf" srcId="{9F27984E-F0ED-4B4E-ABEC-9C5AF0913425}" destId="{1FCF964D-B5F3-416D-811D-B0B4A66EAC4A}" srcOrd="11" destOrd="0" presId="urn:microsoft.com/office/officeart/2008/layout/VerticalCurvedList"/>
    <dgm:cxn modelId="{C032CEAE-2FA6-4BC7-89BF-21823AE473CB}" type="presParOf" srcId="{9F27984E-F0ED-4B4E-ABEC-9C5AF0913425}" destId="{FCBD7962-1E7F-44B0-B32A-5DF614795DA3}" srcOrd="12" destOrd="0" presId="urn:microsoft.com/office/officeart/2008/layout/VerticalCurvedList"/>
    <dgm:cxn modelId="{8E0AAA62-55F1-4F66-8564-3403AB9DC14B}" type="presParOf" srcId="{FCBD7962-1E7F-44B0-B32A-5DF614795DA3}" destId="{2A2EB8E5-38ED-48C4-ACD5-FB8770882F3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63E3A5-65BC-4035-88F7-4DB3AE465B8E}">
      <dsp:nvSpPr>
        <dsp:cNvPr id="0" name=""/>
        <dsp:cNvSpPr/>
      </dsp:nvSpPr>
      <dsp:spPr>
        <a:xfrm>
          <a:off x="-5588344" y="-855523"/>
          <a:ext cx="6653626" cy="6653626"/>
        </a:xfrm>
        <a:prstGeom prst="blockArc">
          <a:avLst>
            <a:gd name="adj1" fmla="val 18900000"/>
            <a:gd name="adj2" fmla="val 2700000"/>
            <a:gd name="adj3" fmla="val 325"/>
          </a:avLst>
        </a:pr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76495-996C-4622-9CD2-A7E46A0C2375}">
      <dsp:nvSpPr>
        <dsp:cNvPr id="0" name=""/>
        <dsp:cNvSpPr/>
      </dsp:nvSpPr>
      <dsp:spPr>
        <a:xfrm>
          <a:off x="397022" y="260276"/>
          <a:ext cx="9325028" cy="520354"/>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3032"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Introduction</a:t>
          </a:r>
        </a:p>
      </dsp:txBody>
      <dsp:txXfrm>
        <a:off x="397022" y="260276"/>
        <a:ext cx="9325028" cy="520354"/>
      </dsp:txXfrm>
    </dsp:sp>
    <dsp:sp modelId="{F5434009-701D-464D-9D11-6253B918B019}">
      <dsp:nvSpPr>
        <dsp:cNvPr id="0" name=""/>
        <dsp:cNvSpPr/>
      </dsp:nvSpPr>
      <dsp:spPr>
        <a:xfrm>
          <a:off x="71800" y="195231"/>
          <a:ext cx="650443" cy="650443"/>
        </a:xfrm>
        <a:prstGeom prst="ellipse">
          <a:avLst/>
        </a:prstGeom>
        <a:solidFill>
          <a:schemeClr val="l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5B272D-CAD9-482D-9CF5-527003E42540}">
      <dsp:nvSpPr>
        <dsp:cNvPr id="0" name=""/>
        <dsp:cNvSpPr/>
      </dsp:nvSpPr>
      <dsp:spPr>
        <a:xfrm>
          <a:off x="825049" y="1040709"/>
          <a:ext cx="8897001" cy="520354"/>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3032"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Data Description</a:t>
          </a:r>
        </a:p>
      </dsp:txBody>
      <dsp:txXfrm>
        <a:off x="825049" y="1040709"/>
        <a:ext cx="8897001" cy="520354"/>
      </dsp:txXfrm>
    </dsp:sp>
    <dsp:sp modelId="{CA8D5432-221F-47ED-B07D-E3CFC778217B}">
      <dsp:nvSpPr>
        <dsp:cNvPr id="0" name=""/>
        <dsp:cNvSpPr/>
      </dsp:nvSpPr>
      <dsp:spPr>
        <a:xfrm>
          <a:off x="499828" y="975665"/>
          <a:ext cx="650443" cy="650443"/>
        </a:xfrm>
        <a:prstGeom prst="ellipse">
          <a:avLst/>
        </a:prstGeom>
        <a:solidFill>
          <a:schemeClr val="l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BA1E58-BB31-4CB3-B24A-21C672F69869}">
      <dsp:nvSpPr>
        <dsp:cNvPr id="0" name=""/>
        <dsp:cNvSpPr/>
      </dsp:nvSpPr>
      <dsp:spPr>
        <a:xfrm>
          <a:off x="1020775" y="1821142"/>
          <a:ext cx="8701275" cy="520354"/>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3032"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Methodology</a:t>
          </a:r>
        </a:p>
      </dsp:txBody>
      <dsp:txXfrm>
        <a:off x="1020775" y="1821142"/>
        <a:ext cx="8701275" cy="520354"/>
      </dsp:txXfrm>
    </dsp:sp>
    <dsp:sp modelId="{6AF4C789-94D9-48C1-B868-259EF5D69489}">
      <dsp:nvSpPr>
        <dsp:cNvPr id="0" name=""/>
        <dsp:cNvSpPr/>
      </dsp:nvSpPr>
      <dsp:spPr>
        <a:xfrm>
          <a:off x="695554" y="1756098"/>
          <a:ext cx="650443" cy="650443"/>
        </a:xfrm>
        <a:prstGeom prst="ellipse">
          <a:avLst/>
        </a:prstGeom>
        <a:solidFill>
          <a:schemeClr val="l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80BB4D-EDD4-4BFF-A5DE-9E45A1039B16}">
      <dsp:nvSpPr>
        <dsp:cNvPr id="0" name=""/>
        <dsp:cNvSpPr/>
      </dsp:nvSpPr>
      <dsp:spPr>
        <a:xfrm>
          <a:off x="1020775" y="2601081"/>
          <a:ext cx="8701275" cy="520354"/>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3032"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Results</a:t>
          </a:r>
        </a:p>
      </dsp:txBody>
      <dsp:txXfrm>
        <a:off x="1020775" y="2601081"/>
        <a:ext cx="8701275" cy="520354"/>
      </dsp:txXfrm>
    </dsp:sp>
    <dsp:sp modelId="{71EA4D10-8F37-4EA9-8379-F9A04BA170BB}">
      <dsp:nvSpPr>
        <dsp:cNvPr id="0" name=""/>
        <dsp:cNvSpPr/>
      </dsp:nvSpPr>
      <dsp:spPr>
        <a:xfrm>
          <a:off x="695554" y="2536037"/>
          <a:ext cx="650443" cy="650443"/>
        </a:xfrm>
        <a:prstGeom prst="ellipse">
          <a:avLst/>
        </a:prstGeom>
        <a:solidFill>
          <a:schemeClr val="l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BB28F3-EA67-4FDA-8275-DEB9C09FD696}">
      <dsp:nvSpPr>
        <dsp:cNvPr id="0" name=""/>
        <dsp:cNvSpPr/>
      </dsp:nvSpPr>
      <dsp:spPr>
        <a:xfrm>
          <a:off x="825049" y="3381514"/>
          <a:ext cx="8897001" cy="520354"/>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3032"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Discussion</a:t>
          </a:r>
        </a:p>
      </dsp:txBody>
      <dsp:txXfrm>
        <a:off x="825049" y="3381514"/>
        <a:ext cx="8897001" cy="520354"/>
      </dsp:txXfrm>
    </dsp:sp>
    <dsp:sp modelId="{9C0C9398-08B6-43BF-983D-DA0B1512BBDD}">
      <dsp:nvSpPr>
        <dsp:cNvPr id="0" name=""/>
        <dsp:cNvSpPr/>
      </dsp:nvSpPr>
      <dsp:spPr>
        <a:xfrm>
          <a:off x="499828" y="3316470"/>
          <a:ext cx="650443" cy="650443"/>
        </a:xfrm>
        <a:prstGeom prst="ellipse">
          <a:avLst/>
        </a:prstGeom>
        <a:solidFill>
          <a:schemeClr val="l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CF964D-B5F3-416D-811D-B0B4A66EAC4A}">
      <dsp:nvSpPr>
        <dsp:cNvPr id="0" name=""/>
        <dsp:cNvSpPr/>
      </dsp:nvSpPr>
      <dsp:spPr>
        <a:xfrm>
          <a:off x="397022" y="4161948"/>
          <a:ext cx="9325028" cy="520354"/>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3032"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Conclusion</a:t>
          </a:r>
        </a:p>
      </dsp:txBody>
      <dsp:txXfrm>
        <a:off x="397022" y="4161948"/>
        <a:ext cx="9325028" cy="520354"/>
      </dsp:txXfrm>
    </dsp:sp>
    <dsp:sp modelId="{2A2EB8E5-38ED-48C4-ACD5-FB8770882F39}">
      <dsp:nvSpPr>
        <dsp:cNvPr id="0" name=""/>
        <dsp:cNvSpPr/>
      </dsp:nvSpPr>
      <dsp:spPr>
        <a:xfrm>
          <a:off x="71800" y="4096903"/>
          <a:ext cx="650443" cy="650443"/>
        </a:xfrm>
        <a:prstGeom prst="ellipse">
          <a:avLst/>
        </a:prstGeom>
        <a:solidFill>
          <a:schemeClr val="l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F42B087-68FD-475F-B6A0-D76731A75E63}" type="datetimeFigureOut">
              <a:rPr lang="en-US" smtClean="0"/>
              <a:t>1/31/2020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48BC0C2-0E32-4B76-B83D-D1136DCC1A7F}"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3006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2B087-68FD-475F-B6A0-D76731A75E63}"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BC0C2-0E32-4B76-B83D-D1136DCC1A7F}" type="slidenum">
              <a:rPr lang="en-US" smtClean="0"/>
              <a:t>‹#›</a:t>
            </a:fld>
            <a:endParaRPr lang="en-US"/>
          </a:p>
        </p:txBody>
      </p:sp>
    </p:spTree>
    <p:extLst>
      <p:ext uri="{BB962C8B-B14F-4D97-AF65-F5344CB8AC3E}">
        <p14:creationId xmlns:p14="http://schemas.microsoft.com/office/powerpoint/2010/main" val="148576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2B087-68FD-475F-B6A0-D76731A75E63}"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BC0C2-0E32-4B76-B83D-D1136DCC1A7F}" type="slidenum">
              <a:rPr lang="en-US" smtClean="0"/>
              <a:t>‹#›</a:t>
            </a:fld>
            <a:endParaRPr lang="en-US"/>
          </a:p>
        </p:txBody>
      </p:sp>
    </p:spTree>
    <p:extLst>
      <p:ext uri="{BB962C8B-B14F-4D97-AF65-F5344CB8AC3E}">
        <p14:creationId xmlns:p14="http://schemas.microsoft.com/office/powerpoint/2010/main" val="240902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2B087-68FD-475F-B6A0-D76731A75E63}"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BC0C2-0E32-4B76-B83D-D1136DCC1A7F}" type="slidenum">
              <a:rPr lang="en-US" smtClean="0"/>
              <a:t>‹#›</a:t>
            </a:fld>
            <a:endParaRPr lang="en-US"/>
          </a:p>
        </p:txBody>
      </p:sp>
    </p:spTree>
    <p:extLst>
      <p:ext uri="{BB962C8B-B14F-4D97-AF65-F5344CB8AC3E}">
        <p14:creationId xmlns:p14="http://schemas.microsoft.com/office/powerpoint/2010/main" val="100509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F42B087-68FD-475F-B6A0-D76731A75E63}" type="datetimeFigureOut">
              <a:rPr lang="en-US" smtClean="0"/>
              <a:t>1/31/2020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48BC0C2-0E32-4B76-B83D-D1136DCC1A7F}"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6550877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2B087-68FD-475F-B6A0-D76731A75E63}"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BC0C2-0E32-4B76-B83D-D1136DCC1A7F}" type="slidenum">
              <a:rPr lang="en-US" smtClean="0"/>
              <a:t>‹#›</a:t>
            </a:fld>
            <a:endParaRPr lang="en-US"/>
          </a:p>
        </p:txBody>
      </p:sp>
    </p:spTree>
    <p:extLst>
      <p:ext uri="{BB962C8B-B14F-4D97-AF65-F5344CB8AC3E}">
        <p14:creationId xmlns:p14="http://schemas.microsoft.com/office/powerpoint/2010/main" val="37801414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42B087-68FD-475F-B6A0-D76731A75E63}" type="datetimeFigureOut">
              <a:rPr lang="en-US" smtClean="0"/>
              <a:t>1/31/2020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8BC0C2-0E32-4B76-B83D-D1136DCC1A7F}" type="slidenum">
              <a:rPr lang="en-US" smtClean="0"/>
              <a:t>‹#›</a:t>
            </a:fld>
            <a:endParaRPr lang="en-US"/>
          </a:p>
        </p:txBody>
      </p:sp>
    </p:spTree>
    <p:extLst>
      <p:ext uri="{BB962C8B-B14F-4D97-AF65-F5344CB8AC3E}">
        <p14:creationId xmlns:p14="http://schemas.microsoft.com/office/powerpoint/2010/main" val="221335026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42B087-68FD-475F-B6A0-D76731A75E63}" type="datetimeFigureOut">
              <a:rPr lang="en-US" smtClean="0"/>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8BC0C2-0E32-4B76-B83D-D1136DCC1A7F}" type="slidenum">
              <a:rPr lang="en-US" smtClean="0"/>
              <a:t>‹#›</a:t>
            </a:fld>
            <a:endParaRPr lang="en-US"/>
          </a:p>
        </p:txBody>
      </p:sp>
    </p:spTree>
    <p:extLst>
      <p:ext uri="{BB962C8B-B14F-4D97-AF65-F5344CB8AC3E}">
        <p14:creationId xmlns:p14="http://schemas.microsoft.com/office/powerpoint/2010/main" val="1056428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2B087-68FD-475F-B6A0-D76731A75E63}" type="datetimeFigureOut">
              <a:rPr lang="en-US" smtClean="0"/>
              <a:t>1/31/2020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8BC0C2-0E32-4B76-B83D-D1136DCC1A7F}" type="slidenum">
              <a:rPr lang="en-US" smtClean="0"/>
              <a:t>‹#›</a:t>
            </a:fld>
            <a:endParaRPr lang="en-US"/>
          </a:p>
        </p:txBody>
      </p:sp>
    </p:spTree>
    <p:extLst>
      <p:ext uri="{BB962C8B-B14F-4D97-AF65-F5344CB8AC3E}">
        <p14:creationId xmlns:p14="http://schemas.microsoft.com/office/powerpoint/2010/main" val="4043221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F42B087-68FD-475F-B6A0-D76731A75E63}" type="datetimeFigureOut">
              <a:rPr lang="en-US" smtClean="0"/>
              <a:t>1/31/2020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748BC0C2-0E32-4B76-B83D-D1136DCC1A7F}"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792868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F42B087-68FD-475F-B6A0-D76731A75E63}" type="datetimeFigureOut">
              <a:rPr lang="en-US" smtClean="0"/>
              <a:t>1/31/2020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748BC0C2-0E32-4B76-B83D-D1136DCC1A7F}" type="slidenum">
              <a:rPr lang="en-US" smtClean="0"/>
              <a:t>‹#›</a:t>
            </a:fld>
            <a:endParaRPr lang="en-US"/>
          </a:p>
        </p:txBody>
      </p:sp>
    </p:spTree>
    <p:extLst>
      <p:ext uri="{BB962C8B-B14F-4D97-AF65-F5344CB8AC3E}">
        <p14:creationId xmlns:p14="http://schemas.microsoft.com/office/powerpoint/2010/main" val="3304477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F42B087-68FD-475F-B6A0-D76731A75E63}" type="datetimeFigureOut">
              <a:rPr lang="en-US" smtClean="0"/>
              <a:t>1/31/2020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48BC0C2-0E32-4B76-B83D-D1136DCC1A7F}"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9181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D0DC-3726-46CE-8567-67D338CC1978}"/>
              </a:ext>
            </a:extLst>
          </p:cNvPr>
          <p:cNvSpPr>
            <a:spLocks noGrp="1"/>
          </p:cNvSpPr>
          <p:nvPr>
            <p:ph type="ctrTitle"/>
          </p:nvPr>
        </p:nvSpPr>
        <p:spPr/>
        <p:txBody>
          <a:bodyPr/>
          <a:lstStyle/>
          <a:p>
            <a:r>
              <a:rPr lang="en-US" sz="3600" dirty="0"/>
              <a:t>Housing prices</a:t>
            </a:r>
            <a:br>
              <a:rPr lang="en-US" sz="3600" dirty="0"/>
            </a:br>
            <a:r>
              <a:rPr lang="en-US" sz="3600" dirty="0"/>
              <a:t> and venues data</a:t>
            </a:r>
            <a:br>
              <a:rPr lang="en-US" sz="3600" dirty="0"/>
            </a:br>
            <a:r>
              <a:rPr lang="en-US" sz="3600" dirty="0"/>
              <a:t> analysis of </a:t>
            </a:r>
            <a:br>
              <a:rPr lang="en-US" sz="3600" dirty="0"/>
            </a:br>
            <a:r>
              <a:rPr lang="en-US" sz="3600" dirty="0"/>
              <a:t>Mumbai and</a:t>
            </a:r>
            <a:br>
              <a:rPr lang="en-US" sz="3600" dirty="0"/>
            </a:br>
            <a:r>
              <a:rPr lang="en-US" sz="3600" dirty="0"/>
              <a:t> navi Mumbai</a:t>
            </a:r>
          </a:p>
        </p:txBody>
      </p:sp>
      <p:sp>
        <p:nvSpPr>
          <p:cNvPr id="3" name="Subtitle 2">
            <a:extLst>
              <a:ext uri="{FF2B5EF4-FFF2-40B4-BE49-F238E27FC236}">
                <a16:creationId xmlns:a16="http://schemas.microsoft.com/office/drawing/2014/main" id="{EDCC424E-0A13-4BCC-B0DF-BE4D55FD0D05}"/>
              </a:ext>
            </a:extLst>
          </p:cNvPr>
          <p:cNvSpPr>
            <a:spLocks noGrp="1"/>
          </p:cNvSpPr>
          <p:nvPr>
            <p:ph type="subTitle" idx="1"/>
          </p:nvPr>
        </p:nvSpPr>
        <p:spPr/>
        <p:txBody>
          <a:bodyPr/>
          <a:lstStyle/>
          <a:p>
            <a:r>
              <a:rPr lang="en-US" dirty="0"/>
              <a:t>Coursera capstone project by Debangana das</a:t>
            </a:r>
          </a:p>
        </p:txBody>
      </p:sp>
    </p:spTree>
    <p:extLst>
      <p:ext uri="{BB962C8B-B14F-4D97-AF65-F5344CB8AC3E}">
        <p14:creationId xmlns:p14="http://schemas.microsoft.com/office/powerpoint/2010/main" val="382762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CA1764-916A-40B7-9F2B-7B8C732A979C}"/>
              </a:ext>
            </a:extLst>
          </p:cNvPr>
          <p:cNvSpPr txBox="1"/>
          <p:nvPr/>
        </p:nvSpPr>
        <p:spPr>
          <a:xfrm>
            <a:off x="1153551" y="196949"/>
            <a:ext cx="10241280" cy="923330"/>
          </a:xfrm>
          <a:prstGeom prst="rect">
            <a:avLst/>
          </a:prstGeom>
          <a:noFill/>
        </p:spPr>
        <p:txBody>
          <a:bodyPr wrap="square" rtlCol="0">
            <a:spAutoFit/>
          </a:bodyPr>
          <a:lstStyle/>
          <a:p>
            <a:r>
              <a:rPr lang="en-US" dirty="0"/>
              <a:t>After importing the data in a dataframe, the neighborhoods of Mumbai and Navi Mumbai have been visualized using the folium library and have used the pop up to display the neighborhood name and Average price in Rs/square ft</a:t>
            </a:r>
          </a:p>
        </p:txBody>
      </p:sp>
      <p:pic>
        <p:nvPicPr>
          <p:cNvPr id="4" name="Picture 3">
            <a:extLst>
              <a:ext uri="{FF2B5EF4-FFF2-40B4-BE49-F238E27FC236}">
                <a16:creationId xmlns:a16="http://schemas.microsoft.com/office/drawing/2014/main" id="{C4091660-0C3F-400F-84BF-FCC73D17FF29}"/>
              </a:ext>
            </a:extLst>
          </p:cNvPr>
          <p:cNvPicPr>
            <a:picLocks noChangeAspect="1"/>
          </p:cNvPicPr>
          <p:nvPr/>
        </p:nvPicPr>
        <p:blipFill>
          <a:blip r:embed="rId2"/>
          <a:stretch>
            <a:fillRect/>
          </a:stretch>
        </p:blipFill>
        <p:spPr>
          <a:xfrm>
            <a:off x="1153551" y="1120279"/>
            <a:ext cx="5697415" cy="5421199"/>
          </a:xfrm>
          <a:prstGeom prst="rect">
            <a:avLst/>
          </a:prstGeom>
        </p:spPr>
      </p:pic>
      <p:sp>
        <p:nvSpPr>
          <p:cNvPr id="5" name="Rectangle 4">
            <a:extLst>
              <a:ext uri="{FF2B5EF4-FFF2-40B4-BE49-F238E27FC236}">
                <a16:creationId xmlns:a16="http://schemas.microsoft.com/office/drawing/2014/main" id="{1382F9D9-8570-49D7-A8DC-9F2D315A649F}"/>
              </a:ext>
            </a:extLst>
          </p:cNvPr>
          <p:cNvSpPr/>
          <p:nvPr/>
        </p:nvSpPr>
        <p:spPr>
          <a:xfrm>
            <a:off x="6850966" y="1058872"/>
            <a:ext cx="4937760" cy="2031325"/>
          </a:xfrm>
          <a:prstGeom prst="rect">
            <a:avLst/>
          </a:prstGeom>
        </p:spPr>
        <p:txBody>
          <a:bodyPr wrap="square">
            <a:spAutoFit/>
          </a:bodyPr>
          <a:lstStyle/>
          <a:p>
            <a:pPr marL="285750" indent="-285750">
              <a:buFont typeface="Arial" panose="020B0604020202020204" pitchFamily="34" charset="0"/>
              <a:buChar char="•"/>
            </a:pPr>
            <a:r>
              <a:rPr lang="en-US" dirty="0"/>
              <a:t>The Foursquare API is used to fetch the data regarding the venues and the category of venues in the respective neighborhoods in the two cities. </a:t>
            </a:r>
          </a:p>
          <a:p>
            <a:pPr marL="285750" indent="-285750">
              <a:buFont typeface="Arial" panose="020B0604020202020204" pitchFamily="34" charset="0"/>
              <a:buChar char="•"/>
            </a:pPr>
            <a:r>
              <a:rPr lang="en-US" dirty="0"/>
              <a:t>The venue and the venue categories when the API were called using the coordinates of Mumbai are as follows</a:t>
            </a:r>
          </a:p>
        </p:txBody>
      </p:sp>
      <p:pic>
        <p:nvPicPr>
          <p:cNvPr id="6" name="Picture 5">
            <a:extLst>
              <a:ext uri="{FF2B5EF4-FFF2-40B4-BE49-F238E27FC236}">
                <a16:creationId xmlns:a16="http://schemas.microsoft.com/office/drawing/2014/main" id="{D12D3AC5-7813-4E08-9B5A-85E804D2AAFA}"/>
              </a:ext>
            </a:extLst>
          </p:cNvPr>
          <p:cNvPicPr>
            <a:picLocks noChangeAspect="1"/>
          </p:cNvPicPr>
          <p:nvPr/>
        </p:nvPicPr>
        <p:blipFill>
          <a:blip r:embed="rId3"/>
          <a:stretch>
            <a:fillRect/>
          </a:stretch>
        </p:blipFill>
        <p:spPr>
          <a:xfrm>
            <a:off x="7168961" y="3090197"/>
            <a:ext cx="4619765" cy="3451281"/>
          </a:xfrm>
          <a:prstGeom prst="rect">
            <a:avLst/>
          </a:prstGeom>
        </p:spPr>
      </p:pic>
    </p:spTree>
    <p:extLst>
      <p:ext uri="{BB962C8B-B14F-4D97-AF65-F5344CB8AC3E}">
        <p14:creationId xmlns:p14="http://schemas.microsoft.com/office/powerpoint/2010/main" val="92563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531154-9BEB-487A-A624-F601FA1B66A0}"/>
              </a:ext>
            </a:extLst>
          </p:cNvPr>
          <p:cNvSpPr/>
          <p:nvPr/>
        </p:nvSpPr>
        <p:spPr>
          <a:xfrm>
            <a:off x="994116" y="99703"/>
            <a:ext cx="10780541" cy="584775"/>
          </a:xfrm>
          <a:prstGeom prst="rect">
            <a:avLst/>
          </a:prstGeom>
        </p:spPr>
        <p:txBody>
          <a:bodyPr wrap="square">
            <a:spAutoFit/>
          </a:bodyPr>
          <a:lstStyle/>
          <a:p>
            <a:r>
              <a:rPr lang="en-US" sz="1600" dirty="0"/>
              <a:t>The venue and venue categories are queried for the entire data set of neighborhoods. A sample output with the venue categories arranged as 1st Most Common Venue to 10th Most Common Venue are as follows</a:t>
            </a:r>
          </a:p>
        </p:txBody>
      </p:sp>
      <p:pic>
        <p:nvPicPr>
          <p:cNvPr id="4" name="Picture 3">
            <a:extLst>
              <a:ext uri="{FF2B5EF4-FFF2-40B4-BE49-F238E27FC236}">
                <a16:creationId xmlns:a16="http://schemas.microsoft.com/office/drawing/2014/main" id="{8784CC45-5606-4B73-9EC9-E56F25B70DB8}"/>
              </a:ext>
            </a:extLst>
          </p:cNvPr>
          <p:cNvPicPr/>
          <p:nvPr/>
        </p:nvPicPr>
        <p:blipFill>
          <a:blip r:embed="rId2"/>
          <a:stretch>
            <a:fillRect/>
          </a:stretch>
        </p:blipFill>
        <p:spPr>
          <a:xfrm>
            <a:off x="1132375" y="684478"/>
            <a:ext cx="10360930" cy="3028071"/>
          </a:xfrm>
          <a:prstGeom prst="rect">
            <a:avLst/>
          </a:prstGeom>
        </p:spPr>
      </p:pic>
      <p:pic>
        <p:nvPicPr>
          <p:cNvPr id="5" name="Picture 4">
            <a:extLst>
              <a:ext uri="{FF2B5EF4-FFF2-40B4-BE49-F238E27FC236}">
                <a16:creationId xmlns:a16="http://schemas.microsoft.com/office/drawing/2014/main" id="{8BB07EBA-DD27-4BE3-B42A-CCB3D29797AD}"/>
              </a:ext>
            </a:extLst>
          </p:cNvPr>
          <p:cNvPicPr>
            <a:picLocks noChangeAspect="1"/>
          </p:cNvPicPr>
          <p:nvPr/>
        </p:nvPicPr>
        <p:blipFill>
          <a:blip r:embed="rId3"/>
          <a:stretch>
            <a:fillRect/>
          </a:stretch>
        </p:blipFill>
        <p:spPr>
          <a:xfrm>
            <a:off x="1132374" y="4081881"/>
            <a:ext cx="5885363" cy="2676415"/>
          </a:xfrm>
          <a:prstGeom prst="rect">
            <a:avLst/>
          </a:prstGeom>
        </p:spPr>
      </p:pic>
      <p:sp>
        <p:nvSpPr>
          <p:cNvPr id="6" name="Rectangle 5">
            <a:extLst>
              <a:ext uri="{FF2B5EF4-FFF2-40B4-BE49-F238E27FC236}">
                <a16:creationId xmlns:a16="http://schemas.microsoft.com/office/drawing/2014/main" id="{C3117B47-AD75-4148-900E-ECC00B850C17}"/>
              </a:ext>
            </a:extLst>
          </p:cNvPr>
          <p:cNvSpPr/>
          <p:nvPr/>
        </p:nvSpPr>
        <p:spPr>
          <a:xfrm>
            <a:off x="1388010" y="3712549"/>
            <a:ext cx="10499189" cy="369332"/>
          </a:xfrm>
          <a:prstGeom prst="rect">
            <a:avLst/>
          </a:prstGeom>
        </p:spPr>
        <p:txBody>
          <a:bodyPr wrap="square">
            <a:spAutoFit/>
          </a:bodyPr>
          <a:lstStyle/>
          <a:p>
            <a:r>
              <a:rPr lang="en-US" dirty="0"/>
              <a:t>The real estate prices have been categorized into a histogram and they have been segmented five bins</a:t>
            </a:r>
          </a:p>
        </p:txBody>
      </p:sp>
      <p:sp>
        <p:nvSpPr>
          <p:cNvPr id="7" name="Rectangle 6">
            <a:extLst>
              <a:ext uri="{FF2B5EF4-FFF2-40B4-BE49-F238E27FC236}">
                <a16:creationId xmlns:a16="http://schemas.microsoft.com/office/drawing/2014/main" id="{91B265F9-2997-49C5-B797-0EE053D98422}"/>
              </a:ext>
            </a:extLst>
          </p:cNvPr>
          <p:cNvSpPr/>
          <p:nvPr/>
        </p:nvSpPr>
        <p:spPr>
          <a:xfrm>
            <a:off x="7017738" y="4419217"/>
            <a:ext cx="4475567" cy="1803186"/>
          </a:xfrm>
          <a:prstGeom prst="rect">
            <a:avLst/>
          </a:prstGeom>
        </p:spPr>
        <p:txBody>
          <a:bodyPr wrap="square">
            <a:spAutoFit/>
          </a:bodyPr>
          <a:lstStyle/>
          <a:p>
            <a:pPr>
              <a:lnSpc>
                <a:spcPct val="107000"/>
              </a:lnSpc>
              <a:spcAft>
                <a:spcPts val="800"/>
              </a:spcAft>
            </a:pPr>
            <a:r>
              <a:rPr lang="en-US" sz="1600" dirty="0"/>
              <a:t>Bin 1 [10,000-31,000] Low Level Housing Price</a:t>
            </a:r>
          </a:p>
          <a:p>
            <a:pPr>
              <a:lnSpc>
                <a:spcPct val="107000"/>
              </a:lnSpc>
              <a:spcAft>
                <a:spcPts val="800"/>
              </a:spcAft>
            </a:pPr>
            <a:r>
              <a:rPr lang="en-US" sz="1600" dirty="0"/>
              <a:t>Bin 2 [31,000-52,000] Mid-Level 1 Housing Price </a:t>
            </a:r>
          </a:p>
          <a:p>
            <a:pPr>
              <a:lnSpc>
                <a:spcPct val="107000"/>
              </a:lnSpc>
              <a:spcAft>
                <a:spcPts val="800"/>
              </a:spcAft>
            </a:pPr>
            <a:r>
              <a:rPr lang="en-US" sz="1600" dirty="0"/>
              <a:t>Bin 3 [52,000-73000] Mid-Level  2 Housing Price</a:t>
            </a:r>
          </a:p>
          <a:p>
            <a:pPr>
              <a:lnSpc>
                <a:spcPct val="107000"/>
              </a:lnSpc>
              <a:spcAft>
                <a:spcPts val="800"/>
              </a:spcAft>
            </a:pPr>
            <a:r>
              <a:rPr lang="en-US" sz="1600" dirty="0"/>
              <a:t>Bin 4 [73,000-94000] High-Level 1 Housing Price</a:t>
            </a:r>
          </a:p>
          <a:p>
            <a:pPr>
              <a:lnSpc>
                <a:spcPct val="107000"/>
              </a:lnSpc>
              <a:spcAft>
                <a:spcPts val="800"/>
              </a:spcAft>
            </a:pPr>
            <a:r>
              <a:rPr lang="en-US" sz="1600" dirty="0"/>
              <a:t>Bin 5 [94,000-115,000] High-Level 2 Housing Price</a:t>
            </a:r>
          </a:p>
        </p:txBody>
      </p:sp>
    </p:spTree>
    <p:extLst>
      <p:ext uri="{BB962C8B-B14F-4D97-AF65-F5344CB8AC3E}">
        <p14:creationId xmlns:p14="http://schemas.microsoft.com/office/powerpoint/2010/main" val="624675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144145-A26C-4CCB-AFFB-88141F63162E}"/>
              </a:ext>
            </a:extLst>
          </p:cNvPr>
          <p:cNvSpPr/>
          <p:nvPr/>
        </p:nvSpPr>
        <p:spPr>
          <a:xfrm>
            <a:off x="994116" y="126609"/>
            <a:ext cx="10822746" cy="646331"/>
          </a:xfrm>
          <a:prstGeom prst="rect">
            <a:avLst/>
          </a:prstGeom>
        </p:spPr>
        <p:txBody>
          <a:bodyPr wrap="square">
            <a:spAutoFit/>
          </a:bodyPr>
          <a:lstStyle/>
          <a:p>
            <a:pPr algn="ctr"/>
            <a:r>
              <a:rPr lang="en-US"/>
              <a:t>K means clustering is used to cluster the neighborhoods . The number of clusters used are 7 as this produces the optimum results</a:t>
            </a:r>
            <a:endParaRPr lang="en-US" dirty="0"/>
          </a:p>
        </p:txBody>
      </p:sp>
      <p:pic>
        <p:nvPicPr>
          <p:cNvPr id="3" name="Picture 2">
            <a:extLst>
              <a:ext uri="{FF2B5EF4-FFF2-40B4-BE49-F238E27FC236}">
                <a16:creationId xmlns:a16="http://schemas.microsoft.com/office/drawing/2014/main" id="{A8FB3A2A-F65B-444D-B661-C4A38F316379}"/>
              </a:ext>
            </a:extLst>
          </p:cNvPr>
          <p:cNvPicPr/>
          <p:nvPr/>
        </p:nvPicPr>
        <p:blipFill>
          <a:blip r:embed="rId2"/>
          <a:stretch>
            <a:fillRect/>
          </a:stretch>
        </p:blipFill>
        <p:spPr>
          <a:xfrm>
            <a:off x="1172893" y="772940"/>
            <a:ext cx="10465191" cy="3021404"/>
          </a:xfrm>
          <a:prstGeom prst="rect">
            <a:avLst/>
          </a:prstGeom>
        </p:spPr>
      </p:pic>
      <p:pic>
        <p:nvPicPr>
          <p:cNvPr id="4" name="Picture 3">
            <a:extLst>
              <a:ext uri="{FF2B5EF4-FFF2-40B4-BE49-F238E27FC236}">
                <a16:creationId xmlns:a16="http://schemas.microsoft.com/office/drawing/2014/main" id="{2CEA655D-D4BA-4579-A256-F740B7616D03}"/>
              </a:ext>
            </a:extLst>
          </p:cNvPr>
          <p:cNvPicPr/>
          <p:nvPr/>
        </p:nvPicPr>
        <p:blipFill>
          <a:blip r:embed="rId3"/>
          <a:stretch>
            <a:fillRect/>
          </a:stretch>
        </p:blipFill>
        <p:spPr>
          <a:xfrm>
            <a:off x="1172893" y="3910818"/>
            <a:ext cx="10465191" cy="2904928"/>
          </a:xfrm>
          <a:prstGeom prst="rect">
            <a:avLst/>
          </a:prstGeom>
        </p:spPr>
      </p:pic>
    </p:spTree>
    <p:extLst>
      <p:ext uri="{BB962C8B-B14F-4D97-AF65-F5344CB8AC3E}">
        <p14:creationId xmlns:p14="http://schemas.microsoft.com/office/powerpoint/2010/main" val="138319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2FA0-E9FA-4B73-B258-C55D7D3E5CD9}"/>
              </a:ext>
            </a:extLst>
          </p:cNvPr>
          <p:cNvSpPr>
            <a:spLocks noGrp="1"/>
          </p:cNvSpPr>
          <p:nvPr>
            <p:ph type="title"/>
          </p:nvPr>
        </p:nvSpPr>
        <p:spPr/>
        <p:txBody>
          <a:bodyPr/>
          <a:lstStyle/>
          <a:p>
            <a:pPr algn="ctr"/>
            <a:r>
              <a:rPr lang="en-US" dirty="0"/>
              <a:t>RESULTS</a:t>
            </a:r>
          </a:p>
        </p:txBody>
      </p:sp>
    </p:spTree>
    <p:extLst>
      <p:ext uri="{BB962C8B-B14F-4D97-AF65-F5344CB8AC3E}">
        <p14:creationId xmlns:p14="http://schemas.microsoft.com/office/powerpoint/2010/main" val="1896164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02D0AE-C9D5-4803-A559-6843A601525D}"/>
              </a:ext>
            </a:extLst>
          </p:cNvPr>
          <p:cNvSpPr/>
          <p:nvPr/>
        </p:nvSpPr>
        <p:spPr>
          <a:xfrm>
            <a:off x="1008184" y="164685"/>
            <a:ext cx="10766474" cy="1077218"/>
          </a:xfrm>
          <a:prstGeom prst="rect">
            <a:avLst/>
          </a:prstGeom>
        </p:spPr>
        <p:txBody>
          <a:bodyPr wrap="square">
            <a:spAutoFit/>
          </a:bodyPr>
          <a:lstStyle/>
          <a:p>
            <a:r>
              <a:rPr lang="en-US" sz="1600" b="1" dirty="0"/>
              <a:t>Cluster 1</a:t>
            </a:r>
            <a:r>
              <a:rPr lang="en-US" sz="1600" dirty="0"/>
              <a:t> can be named as ‘Foodies Paradise’ as we can see different categories of restaurants in these neighborhoods. The most common being Indian Restaurant, Fast Food Restaurant, Sea Food restaurant and coffee shops. The place has good connectivity owing to the number of bus stations. The real estate prices are also in the affordable range as most are in Low Level, Mid-Level 1 and Mid-Level 2. These neighborhoods can also be quite good for residential purpose</a:t>
            </a:r>
          </a:p>
        </p:txBody>
      </p:sp>
      <p:graphicFrame>
        <p:nvGraphicFramePr>
          <p:cNvPr id="3" name="Table 2">
            <a:extLst>
              <a:ext uri="{FF2B5EF4-FFF2-40B4-BE49-F238E27FC236}">
                <a16:creationId xmlns:a16="http://schemas.microsoft.com/office/drawing/2014/main" id="{4AB322CF-4FB9-4516-9E25-89FE809F564D}"/>
              </a:ext>
            </a:extLst>
          </p:cNvPr>
          <p:cNvGraphicFramePr>
            <a:graphicFrameLocks noGrp="1"/>
          </p:cNvGraphicFramePr>
          <p:nvPr>
            <p:extLst>
              <p:ext uri="{D42A27DB-BD31-4B8C-83A1-F6EECF244321}">
                <p14:modId xmlns:p14="http://schemas.microsoft.com/office/powerpoint/2010/main" val="775766746"/>
              </p:ext>
            </p:extLst>
          </p:nvPr>
        </p:nvGraphicFramePr>
        <p:xfrm>
          <a:off x="1172308" y="1241903"/>
          <a:ext cx="10602350" cy="5451415"/>
        </p:xfrm>
        <a:graphic>
          <a:graphicData uri="http://schemas.openxmlformats.org/drawingml/2006/table">
            <a:tbl>
              <a:tblPr firstRow="1" firstCol="1" bandRow="1">
                <a:tableStyleId>{5C22544A-7EE6-4342-B048-85BDC9FD1C3A}</a:tableStyleId>
              </a:tblPr>
              <a:tblGrid>
                <a:gridCol w="2164802">
                  <a:extLst>
                    <a:ext uri="{9D8B030D-6E8A-4147-A177-3AD203B41FA5}">
                      <a16:colId xmlns:a16="http://schemas.microsoft.com/office/drawing/2014/main" val="4244901792"/>
                    </a:ext>
                  </a:extLst>
                </a:gridCol>
                <a:gridCol w="1372199">
                  <a:extLst>
                    <a:ext uri="{9D8B030D-6E8A-4147-A177-3AD203B41FA5}">
                      <a16:colId xmlns:a16="http://schemas.microsoft.com/office/drawing/2014/main" val="2128673719"/>
                    </a:ext>
                  </a:extLst>
                </a:gridCol>
                <a:gridCol w="1829592">
                  <a:extLst>
                    <a:ext uri="{9D8B030D-6E8A-4147-A177-3AD203B41FA5}">
                      <a16:colId xmlns:a16="http://schemas.microsoft.com/office/drawing/2014/main" val="2332838682"/>
                    </a:ext>
                  </a:extLst>
                </a:gridCol>
                <a:gridCol w="1829592">
                  <a:extLst>
                    <a:ext uri="{9D8B030D-6E8A-4147-A177-3AD203B41FA5}">
                      <a16:colId xmlns:a16="http://schemas.microsoft.com/office/drawing/2014/main" val="208242135"/>
                    </a:ext>
                  </a:extLst>
                </a:gridCol>
                <a:gridCol w="1680375">
                  <a:extLst>
                    <a:ext uri="{9D8B030D-6E8A-4147-A177-3AD203B41FA5}">
                      <a16:colId xmlns:a16="http://schemas.microsoft.com/office/drawing/2014/main" val="1540219015"/>
                    </a:ext>
                  </a:extLst>
                </a:gridCol>
                <a:gridCol w="1725790">
                  <a:extLst>
                    <a:ext uri="{9D8B030D-6E8A-4147-A177-3AD203B41FA5}">
                      <a16:colId xmlns:a16="http://schemas.microsoft.com/office/drawing/2014/main" val="2794700425"/>
                    </a:ext>
                  </a:extLst>
                </a:gridCol>
              </a:tblGrid>
              <a:tr h="390173">
                <a:tc>
                  <a:txBody>
                    <a:bodyPr/>
                    <a:lstStyle/>
                    <a:p>
                      <a:pPr marL="0" marR="0">
                        <a:lnSpc>
                          <a:spcPct val="107000"/>
                        </a:lnSpc>
                        <a:spcBef>
                          <a:spcPts val="0"/>
                        </a:spcBef>
                        <a:spcAft>
                          <a:spcPts val="0"/>
                        </a:spcAft>
                      </a:pPr>
                      <a:r>
                        <a:rPr lang="en-US" sz="1200">
                          <a:effectLst/>
                        </a:rPr>
                        <a:t>Neighborhood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1st Most Common Venue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2nd Most Common Venue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3rd Most Common Venue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4th Most Common Venue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Housing Price Bin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extLst>
                  <a:ext uri="{0D108BD9-81ED-4DB2-BD59-A6C34878D82A}">
                    <a16:rowId xmlns:a16="http://schemas.microsoft.com/office/drawing/2014/main" val="1720835446"/>
                  </a:ext>
                </a:extLst>
              </a:tr>
              <a:tr h="280655">
                <a:tc>
                  <a:txBody>
                    <a:bodyPr/>
                    <a:lstStyle/>
                    <a:p>
                      <a:pPr marL="0" marR="0">
                        <a:lnSpc>
                          <a:spcPct val="107000"/>
                        </a:lnSpc>
                        <a:spcBef>
                          <a:spcPts val="0"/>
                        </a:spcBef>
                        <a:spcAft>
                          <a:spcPts val="0"/>
                        </a:spcAft>
                      </a:pPr>
                      <a:r>
                        <a:rPr lang="en-US" sz="1200">
                          <a:effectLst/>
                        </a:rPr>
                        <a:t>Colaba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Convenience Store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Asian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Diner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Mid Level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extLst>
                  <a:ext uri="{0D108BD9-81ED-4DB2-BD59-A6C34878D82A}">
                    <a16:rowId xmlns:a16="http://schemas.microsoft.com/office/drawing/2014/main" val="2375280651"/>
                  </a:ext>
                </a:extLst>
              </a:tr>
              <a:tr h="280655">
                <a:tc>
                  <a:txBody>
                    <a:bodyPr/>
                    <a:lstStyle/>
                    <a:p>
                      <a:pPr marL="0" marR="0">
                        <a:lnSpc>
                          <a:spcPct val="107000"/>
                        </a:lnSpc>
                        <a:spcBef>
                          <a:spcPts val="0"/>
                        </a:spcBef>
                        <a:spcAft>
                          <a:spcPts val="0"/>
                        </a:spcAft>
                      </a:pPr>
                      <a:r>
                        <a:rPr lang="en-US" sz="1200">
                          <a:effectLst/>
                        </a:rPr>
                        <a:t>Kalbadevi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Cheese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Bar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Fast Food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Mid Level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extLst>
                  <a:ext uri="{0D108BD9-81ED-4DB2-BD59-A6C34878D82A}">
                    <a16:rowId xmlns:a16="http://schemas.microsoft.com/office/drawing/2014/main" val="1760727523"/>
                  </a:ext>
                </a:extLst>
              </a:tr>
              <a:tr h="280655">
                <a:tc>
                  <a:txBody>
                    <a:bodyPr/>
                    <a:lstStyle/>
                    <a:p>
                      <a:pPr marL="0" marR="0">
                        <a:lnSpc>
                          <a:spcPct val="107000"/>
                        </a:lnSpc>
                        <a:spcBef>
                          <a:spcPts val="0"/>
                        </a:spcBef>
                        <a:spcAft>
                          <a:spcPts val="0"/>
                        </a:spcAft>
                      </a:pPr>
                      <a:r>
                        <a:rPr lang="en-US" sz="1200">
                          <a:effectLst/>
                        </a:rPr>
                        <a:t>Bhuleshwar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Market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BBQ Joint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Ice Cream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Low Level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extLst>
                  <a:ext uri="{0D108BD9-81ED-4DB2-BD59-A6C34878D82A}">
                    <a16:rowId xmlns:a16="http://schemas.microsoft.com/office/drawing/2014/main" val="426754572"/>
                  </a:ext>
                </a:extLst>
              </a:tr>
              <a:tr h="280655">
                <a:tc>
                  <a:txBody>
                    <a:bodyPr/>
                    <a:lstStyle/>
                    <a:p>
                      <a:pPr marL="0" marR="0">
                        <a:lnSpc>
                          <a:spcPct val="107000"/>
                        </a:lnSpc>
                        <a:spcBef>
                          <a:spcPts val="0"/>
                        </a:spcBef>
                        <a:spcAft>
                          <a:spcPts val="0"/>
                        </a:spcAft>
                      </a:pPr>
                      <a:r>
                        <a:rPr lang="en-US" sz="1200">
                          <a:effectLst/>
                        </a:rPr>
                        <a:t>Kamathipura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Fast Food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Department Store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Dessert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Mid Level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extLst>
                  <a:ext uri="{0D108BD9-81ED-4DB2-BD59-A6C34878D82A}">
                    <a16:rowId xmlns:a16="http://schemas.microsoft.com/office/drawing/2014/main" val="3872636586"/>
                  </a:ext>
                </a:extLst>
              </a:tr>
              <a:tr h="280655">
                <a:tc>
                  <a:txBody>
                    <a:bodyPr/>
                    <a:lstStyle/>
                    <a:p>
                      <a:pPr marL="0" marR="0">
                        <a:lnSpc>
                          <a:spcPct val="107000"/>
                        </a:lnSpc>
                        <a:spcBef>
                          <a:spcPts val="0"/>
                        </a:spcBef>
                        <a:spcAft>
                          <a:spcPts val="0"/>
                        </a:spcAft>
                      </a:pPr>
                      <a:r>
                        <a:rPr lang="en-US" sz="1200">
                          <a:effectLst/>
                        </a:rPr>
                        <a:t>Byculla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Hotel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Asian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Mid Level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extLst>
                  <a:ext uri="{0D108BD9-81ED-4DB2-BD59-A6C34878D82A}">
                    <a16:rowId xmlns:a16="http://schemas.microsoft.com/office/drawing/2014/main" val="1126348716"/>
                  </a:ext>
                </a:extLst>
              </a:tr>
              <a:tr h="190254">
                <a:tc>
                  <a:txBody>
                    <a:bodyPr/>
                    <a:lstStyle/>
                    <a:p>
                      <a:pPr marL="0" marR="0">
                        <a:lnSpc>
                          <a:spcPct val="107000"/>
                        </a:lnSpc>
                        <a:spcBef>
                          <a:spcPts val="0"/>
                        </a:spcBef>
                        <a:spcAft>
                          <a:spcPts val="0"/>
                        </a:spcAft>
                      </a:pPr>
                      <a:r>
                        <a:rPr lang="en-US" sz="1200">
                          <a:effectLst/>
                        </a:rPr>
                        <a:t>Agripada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Coffee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Gym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Mid Level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extLst>
                  <a:ext uri="{0D108BD9-81ED-4DB2-BD59-A6C34878D82A}">
                    <a16:rowId xmlns:a16="http://schemas.microsoft.com/office/drawing/2014/main" val="502042345"/>
                  </a:ext>
                </a:extLst>
              </a:tr>
              <a:tr h="280655">
                <a:tc>
                  <a:txBody>
                    <a:bodyPr/>
                    <a:lstStyle/>
                    <a:p>
                      <a:pPr marL="0" marR="0">
                        <a:lnSpc>
                          <a:spcPct val="107000"/>
                        </a:lnSpc>
                        <a:spcBef>
                          <a:spcPts val="0"/>
                        </a:spcBef>
                        <a:spcAft>
                          <a:spcPts val="0"/>
                        </a:spcAft>
                      </a:pPr>
                      <a:r>
                        <a:rPr lang="en-US" sz="1200">
                          <a:effectLst/>
                        </a:rPr>
                        <a:t>Worli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Seafood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Ice Cream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Clothing Store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Mid Level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extLst>
                  <a:ext uri="{0D108BD9-81ED-4DB2-BD59-A6C34878D82A}">
                    <a16:rowId xmlns:a16="http://schemas.microsoft.com/office/drawing/2014/main" val="4171093376"/>
                  </a:ext>
                </a:extLst>
              </a:tr>
              <a:tr h="280655">
                <a:tc>
                  <a:txBody>
                    <a:bodyPr/>
                    <a:lstStyle/>
                    <a:p>
                      <a:pPr marL="0" marR="0">
                        <a:lnSpc>
                          <a:spcPct val="107000"/>
                        </a:lnSpc>
                        <a:spcBef>
                          <a:spcPts val="0"/>
                        </a:spcBef>
                        <a:spcAft>
                          <a:spcPts val="0"/>
                        </a:spcAft>
                      </a:pPr>
                      <a:r>
                        <a:rPr lang="en-US" sz="1200">
                          <a:effectLst/>
                        </a:rPr>
                        <a:t>Prabhadevi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Electronics Store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CafÃ©</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Chinese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Mid Level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extLst>
                  <a:ext uri="{0D108BD9-81ED-4DB2-BD59-A6C34878D82A}">
                    <a16:rowId xmlns:a16="http://schemas.microsoft.com/office/drawing/2014/main" val="3233564896"/>
                  </a:ext>
                </a:extLst>
              </a:tr>
              <a:tr h="280655">
                <a:tc>
                  <a:txBody>
                    <a:bodyPr/>
                    <a:lstStyle/>
                    <a:p>
                      <a:pPr marL="0" marR="0">
                        <a:lnSpc>
                          <a:spcPct val="107000"/>
                        </a:lnSpc>
                        <a:spcBef>
                          <a:spcPts val="0"/>
                        </a:spcBef>
                        <a:spcAft>
                          <a:spcPts val="0"/>
                        </a:spcAft>
                      </a:pPr>
                      <a:r>
                        <a:rPr lang="en-US" sz="1200">
                          <a:effectLst/>
                        </a:rPr>
                        <a:t>Dadar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Coffee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CafÃ©</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Hotel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Mid Level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extLst>
                  <a:ext uri="{0D108BD9-81ED-4DB2-BD59-A6C34878D82A}">
                    <a16:rowId xmlns:a16="http://schemas.microsoft.com/office/drawing/2014/main" val="4265126349"/>
                  </a:ext>
                </a:extLst>
              </a:tr>
              <a:tr h="280655">
                <a:tc>
                  <a:txBody>
                    <a:bodyPr/>
                    <a:lstStyle/>
                    <a:p>
                      <a:pPr marL="0" marR="0">
                        <a:lnSpc>
                          <a:spcPct val="107000"/>
                        </a:lnSpc>
                        <a:spcBef>
                          <a:spcPts val="0"/>
                        </a:spcBef>
                        <a:spcAft>
                          <a:spcPts val="0"/>
                        </a:spcAft>
                      </a:pPr>
                      <a:r>
                        <a:rPr lang="en-US" sz="1200">
                          <a:effectLst/>
                        </a:rPr>
                        <a:t>Matunga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Ice Cream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CafÃ©</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Snack Place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Mid Level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extLst>
                  <a:ext uri="{0D108BD9-81ED-4DB2-BD59-A6C34878D82A}">
                    <a16:rowId xmlns:a16="http://schemas.microsoft.com/office/drawing/2014/main" val="2935999174"/>
                  </a:ext>
                </a:extLst>
              </a:tr>
              <a:tr h="280655">
                <a:tc>
                  <a:txBody>
                    <a:bodyPr/>
                    <a:lstStyle/>
                    <a:p>
                      <a:pPr marL="0" marR="0">
                        <a:lnSpc>
                          <a:spcPct val="107000"/>
                        </a:lnSpc>
                        <a:spcBef>
                          <a:spcPts val="0"/>
                        </a:spcBef>
                        <a:spcAft>
                          <a:spcPts val="0"/>
                        </a:spcAft>
                      </a:pPr>
                      <a:r>
                        <a:rPr lang="en-US" sz="1200">
                          <a:effectLst/>
                        </a:rPr>
                        <a:t>Nerul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Diner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Fast Food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Bakery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Low Level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extLst>
                  <a:ext uri="{0D108BD9-81ED-4DB2-BD59-A6C34878D82A}">
                    <a16:rowId xmlns:a16="http://schemas.microsoft.com/office/drawing/2014/main" val="251651766"/>
                  </a:ext>
                </a:extLst>
              </a:tr>
              <a:tr h="280655">
                <a:tc>
                  <a:txBody>
                    <a:bodyPr/>
                    <a:lstStyle/>
                    <a:p>
                      <a:pPr marL="0" marR="0">
                        <a:lnSpc>
                          <a:spcPct val="107000"/>
                        </a:lnSpc>
                        <a:spcBef>
                          <a:spcPts val="0"/>
                        </a:spcBef>
                        <a:spcAft>
                          <a:spcPts val="0"/>
                        </a:spcAft>
                      </a:pPr>
                      <a:r>
                        <a:rPr lang="en-US" sz="1200">
                          <a:effectLst/>
                        </a:rPr>
                        <a:t>Mahim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Fast Food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Chinese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CafÃ©</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Mid Level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extLst>
                  <a:ext uri="{0D108BD9-81ED-4DB2-BD59-A6C34878D82A}">
                    <a16:rowId xmlns:a16="http://schemas.microsoft.com/office/drawing/2014/main" val="3779113762"/>
                  </a:ext>
                </a:extLst>
              </a:tr>
              <a:tr h="280655">
                <a:tc>
                  <a:txBody>
                    <a:bodyPr/>
                    <a:lstStyle/>
                    <a:p>
                      <a:pPr marL="0" marR="0">
                        <a:lnSpc>
                          <a:spcPct val="107000"/>
                        </a:lnSpc>
                        <a:spcBef>
                          <a:spcPts val="0"/>
                        </a:spcBef>
                        <a:spcAft>
                          <a:spcPts val="0"/>
                        </a:spcAft>
                      </a:pPr>
                      <a:r>
                        <a:rPr lang="en-US" sz="1200">
                          <a:effectLst/>
                        </a:rPr>
                        <a:t>Ghatkopar East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Park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Dessert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Gym / Fitness Center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Mid Level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extLst>
                  <a:ext uri="{0D108BD9-81ED-4DB2-BD59-A6C34878D82A}">
                    <a16:rowId xmlns:a16="http://schemas.microsoft.com/office/drawing/2014/main" val="1051386721"/>
                  </a:ext>
                </a:extLst>
              </a:tr>
              <a:tr h="280655">
                <a:tc>
                  <a:txBody>
                    <a:bodyPr/>
                    <a:lstStyle/>
                    <a:p>
                      <a:pPr marL="0" marR="0">
                        <a:lnSpc>
                          <a:spcPct val="107000"/>
                        </a:lnSpc>
                        <a:spcBef>
                          <a:spcPts val="0"/>
                        </a:spcBef>
                        <a:spcAft>
                          <a:spcPts val="0"/>
                        </a:spcAft>
                      </a:pPr>
                      <a:r>
                        <a:rPr lang="en-US" sz="1200">
                          <a:effectLst/>
                        </a:rPr>
                        <a:t>Ghatkopar West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Bakery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Juice Bar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Coffee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Mid Level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extLst>
                  <a:ext uri="{0D108BD9-81ED-4DB2-BD59-A6C34878D82A}">
                    <a16:rowId xmlns:a16="http://schemas.microsoft.com/office/drawing/2014/main" val="28582685"/>
                  </a:ext>
                </a:extLst>
              </a:tr>
              <a:tr h="190254">
                <a:tc>
                  <a:txBody>
                    <a:bodyPr/>
                    <a:lstStyle/>
                    <a:p>
                      <a:pPr marL="0" marR="0">
                        <a:lnSpc>
                          <a:spcPct val="107000"/>
                        </a:lnSpc>
                        <a:spcBef>
                          <a:spcPts val="0"/>
                        </a:spcBef>
                        <a:spcAft>
                          <a:spcPts val="0"/>
                        </a:spcAft>
                      </a:pPr>
                      <a:r>
                        <a:rPr lang="en-US" sz="1200">
                          <a:effectLst/>
                        </a:rPr>
                        <a:t>Mulund East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Bus Station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Yoga Studio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Low Level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extLst>
                  <a:ext uri="{0D108BD9-81ED-4DB2-BD59-A6C34878D82A}">
                    <a16:rowId xmlns:a16="http://schemas.microsoft.com/office/drawing/2014/main" val="769354533"/>
                  </a:ext>
                </a:extLst>
              </a:tr>
              <a:tr h="190254">
                <a:tc>
                  <a:txBody>
                    <a:bodyPr/>
                    <a:lstStyle/>
                    <a:p>
                      <a:pPr marL="0" marR="0">
                        <a:lnSpc>
                          <a:spcPct val="107000"/>
                        </a:lnSpc>
                        <a:spcBef>
                          <a:spcPts val="0"/>
                        </a:spcBef>
                        <a:spcAft>
                          <a:spcPts val="0"/>
                        </a:spcAft>
                      </a:pPr>
                      <a:r>
                        <a:rPr lang="en-US" sz="1200">
                          <a:effectLst/>
                        </a:rPr>
                        <a:t>Airoli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Food Court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Platform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Gym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Low Level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extLst>
                  <a:ext uri="{0D108BD9-81ED-4DB2-BD59-A6C34878D82A}">
                    <a16:rowId xmlns:a16="http://schemas.microsoft.com/office/drawing/2014/main" val="3435245497"/>
                  </a:ext>
                </a:extLst>
              </a:tr>
              <a:tr h="280655">
                <a:tc>
                  <a:txBody>
                    <a:bodyPr/>
                    <a:lstStyle/>
                    <a:p>
                      <a:pPr marL="0" marR="0">
                        <a:lnSpc>
                          <a:spcPct val="107000"/>
                        </a:lnSpc>
                        <a:spcBef>
                          <a:spcPts val="0"/>
                        </a:spcBef>
                        <a:spcAft>
                          <a:spcPts val="0"/>
                        </a:spcAft>
                      </a:pPr>
                      <a:r>
                        <a:rPr lang="en-US" sz="1200">
                          <a:effectLst/>
                        </a:rPr>
                        <a:t>Bhandup West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Fast Food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Coffee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Cosmetics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Mid Level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extLst>
                  <a:ext uri="{0D108BD9-81ED-4DB2-BD59-A6C34878D82A}">
                    <a16:rowId xmlns:a16="http://schemas.microsoft.com/office/drawing/2014/main" val="164549426"/>
                  </a:ext>
                </a:extLst>
              </a:tr>
              <a:tr h="280655">
                <a:tc>
                  <a:txBody>
                    <a:bodyPr/>
                    <a:lstStyle/>
                    <a:p>
                      <a:pPr marL="0" marR="0">
                        <a:lnSpc>
                          <a:spcPct val="107000"/>
                        </a:lnSpc>
                        <a:spcBef>
                          <a:spcPts val="0"/>
                        </a:spcBef>
                        <a:spcAft>
                          <a:spcPts val="0"/>
                        </a:spcAft>
                      </a:pPr>
                      <a:r>
                        <a:rPr lang="en-US" sz="1200">
                          <a:effectLst/>
                        </a:rPr>
                        <a:t>Goregaon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Seafood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Design Studio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Fast Food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Low Level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extLst>
                  <a:ext uri="{0D108BD9-81ED-4DB2-BD59-A6C34878D82A}">
                    <a16:rowId xmlns:a16="http://schemas.microsoft.com/office/drawing/2014/main" val="1494005659"/>
                  </a:ext>
                </a:extLst>
              </a:tr>
              <a:tr h="280655">
                <a:tc>
                  <a:txBody>
                    <a:bodyPr/>
                    <a:lstStyle/>
                    <a:p>
                      <a:pPr marL="0" marR="0">
                        <a:lnSpc>
                          <a:spcPct val="107000"/>
                        </a:lnSpc>
                        <a:spcBef>
                          <a:spcPts val="0"/>
                        </a:spcBef>
                        <a:spcAft>
                          <a:spcPts val="0"/>
                        </a:spcAft>
                      </a:pPr>
                      <a:r>
                        <a:rPr lang="en-US" sz="1200" dirty="0">
                          <a:effectLst/>
                        </a:rPr>
                        <a:t>Mulund West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Coffee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Bus Station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a:effectLst/>
                        </a:rPr>
                        <a:t>Pub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tc>
                  <a:txBody>
                    <a:bodyPr/>
                    <a:lstStyle/>
                    <a:p>
                      <a:pPr marL="0" marR="0">
                        <a:lnSpc>
                          <a:spcPct val="107000"/>
                        </a:lnSpc>
                        <a:spcBef>
                          <a:spcPts val="0"/>
                        </a:spcBef>
                        <a:spcAft>
                          <a:spcPts val="0"/>
                        </a:spcAft>
                      </a:pPr>
                      <a:r>
                        <a:rPr lang="en-US" sz="1200" dirty="0">
                          <a:effectLst/>
                        </a:rPr>
                        <a:t>Mid Level 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723" marR="20723" marT="0" marB="0"/>
                </a:tc>
                <a:extLst>
                  <a:ext uri="{0D108BD9-81ED-4DB2-BD59-A6C34878D82A}">
                    <a16:rowId xmlns:a16="http://schemas.microsoft.com/office/drawing/2014/main" val="1340303794"/>
                  </a:ext>
                </a:extLst>
              </a:tr>
            </a:tbl>
          </a:graphicData>
        </a:graphic>
      </p:graphicFrame>
    </p:spTree>
    <p:extLst>
      <p:ext uri="{BB962C8B-B14F-4D97-AF65-F5344CB8AC3E}">
        <p14:creationId xmlns:p14="http://schemas.microsoft.com/office/powerpoint/2010/main" val="1095803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96C72F-6B56-4C76-AB28-41C5F1713ABD}"/>
              </a:ext>
            </a:extLst>
          </p:cNvPr>
          <p:cNvSpPr/>
          <p:nvPr/>
        </p:nvSpPr>
        <p:spPr>
          <a:xfrm>
            <a:off x="867507" y="0"/>
            <a:ext cx="10991557" cy="1077218"/>
          </a:xfrm>
          <a:prstGeom prst="rect">
            <a:avLst/>
          </a:prstGeom>
        </p:spPr>
        <p:txBody>
          <a:bodyPr wrap="square">
            <a:spAutoFit/>
          </a:bodyPr>
          <a:lstStyle/>
          <a:p>
            <a:r>
              <a:rPr lang="en-US" sz="1600" dirty="0"/>
              <a:t>Cluster 6  can be named as Teens Hangout Place owing to the variety of different venues present. These neighborhoods are dominant with Fast Food Restaurants, Pizza Palace, Caffe, Pubs , Lounge , Shopping malls etc. Most of the neighborhoods are a bit costly due to the high real estate prices. These are mostly in the range of Mid Level 2 and High Level. These neighborhoods are a bit luxurious and would be ideal for high end apartments </a:t>
            </a:r>
          </a:p>
        </p:txBody>
      </p:sp>
      <p:graphicFrame>
        <p:nvGraphicFramePr>
          <p:cNvPr id="4" name="Table 3">
            <a:extLst>
              <a:ext uri="{FF2B5EF4-FFF2-40B4-BE49-F238E27FC236}">
                <a16:creationId xmlns:a16="http://schemas.microsoft.com/office/drawing/2014/main" id="{E89CABA1-A1FF-4402-BF3C-1213082A53F1}"/>
              </a:ext>
            </a:extLst>
          </p:cNvPr>
          <p:cNvGraphicFramePr>
            <a:graphicFrameLocks noGrp="1"/>
          </p:cNvGraphicFramePr>
          <p:nvPr>
            <p:extLst>
              <p:ext uri="{D42A27DB-BD31-4B8C-83A1-F6EECF244321}">
                <p14:modId xmlns:p14="http://schemas.microsoft.com/office/powerpoint/2010/main" val="269910759"/>
              </p:ext>
            </p:extLst>
          </p:nvPr>
        </p:nvGraphicFramePr>
        <p:xfrm>
          <a:off x="1017563" y="1077218"/>
          <a:ext cx="10546080" cy="5576798"/>
        </p:xfrm>
        <a:graphic>
          <a:graphicData uri="http://schemas.openxmlformats.org/drawingml/2006/table">
            <a:tbl>
              <a:tblPr firstRow="1" firstCol="1" bandRow="1">
                <a:tableStyleId>{5C22544A-7EE6-4342-B048-85BDC9FD1C3A}</a:tableStyleId>
              </a:tblPr>
              <a:tblGrid>
                <a:gridCol w="1551830">
                  <a:extLst>
                    <a:ext uri="{9D8B030D-6E8A-4147-A177-3AD203B41FA5}">
                      <a16:colId xmlns:a16="http://schemas.microsoft.com/office/drawing/2014/main" val="773413158"/>
                    </a:ext>
                  </a:extLst>
                </a:gridCol>
                <a:gridCol w="1707119">
                  <a:extLst>
                    <a:ext uri="{9D8B030D-6E8A-4147-A177-3AD203B41FA5}">
                      <a16:colId xmlns:a16="http://schemas.microsoft.com/office/drawing/2014/main" val="2782929373"/>
                    </a:ext>
                  </a:extLst>
                </a:gridCol>
                <a:gridCol w="1873716">
                  <a:extLst>
                    <a:ext uri="{9D8B030D-6E8A-4147-A177-3AD203B41FA5}">
                      <a16:colId xmlns:a16="http://schemas.microsoft.com/office/drawing/2014/main" val="3281480289"/>
                    </a:ext>
                  </a:extLst>
                </a:gridCol>
                <a:gridCol w="1873716">
                  <a:extLst>
                    <a:ext uri="{9D8B030D-6E8A-4147-A177-3AD203B41FA5}">
                      <a16:colId xmlns:a16="http://schemas.microsoft.com/office/drawing/2014/main" val="3592398152"/>
                    </a:ext>
                  </a:extLst>
                </a:gridCol>
                <a:gridCol w="1719459">
                  <a:extLst>
                    <a:ext uri="{9D8B030D-6E8A-4147-A177-3AD203B41FA5}">
                      <a16:colId xmlns:a16="http://schemas.microsoft.com/office/drawing/2014/main" val="2398605969"/>
                    </a:ext>
                  </a:extLst>
                </a:gridCol>
                <a:gridCol w="1820240">
                  <a:extLst>
                    <a:ext uri="{9D8B030D-6E8A-4147-A177-3AD203B41FA5}">
                      <a16:colId xmlns:a16="http://schemas.microsoft.com/office/drawing/2014/main" val="3233756656"/>
                    </a:ext>
                  </a:extLst>
                </a:gridCol>
              </a:tblGrid>
              <a:tr h="396258">
                <a:tc>
                  <a:txBody>
                    <a:bodyPr/>
                    <a:lstStyle/>
                    <a:p>
                      <a:pPr marL="0" marR="0" algn="ctr">
                        <a:lnSpc>
                          <a:spcPct val="107000"/>
                        </a:lnSpc>
                        <a:spcBef>
                          <a:spcPts val="0"/>
                        </a:spcBef>
                        <a:spcAft>
                          <a:spcPts val="0"/>
                        </a:spcAft>
                      </a:pPr>
                      <a:r>
                        <a:rPr lang="en-US" sz="1200" dirty="0">
                          <a:effectLst/>
                        </a:rPr>
                        <a:t>Neighborhood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1st Most Common Venue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2nd Most Common Venue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3rd Most Common Venue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4th Most Common Venue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Housing Price Bin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1354075950"/>
                  </a:ext>
                </a:extLst>
              </a:tr>
              <a:tr h="258224">
                <a:tc>
                  <a:txBody>
                    <a:bodyPr/>
                    <a:lstStyle/>
                    <a:p>
                      <a:pPr marL="0" marR="0" algn="ctr">
                        <a:lnSpc>
                          <a:spcPct val="107000"/>
                        </a:lnSpc>
                        <a:spcBef>
                          <a:spcPts val="0"/>
                        </a:spcBef>
                        <a:spcAft>
                          <a:spcPts val="0"/>
                        </a:spcAft>
                      </a:pPr>
                      <a:r>
                        <a:rPr lang="en-US" sz="1200">
                          <a:effectLst/>
                        </a:rPr>
                        <a:t>Nariman Point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Italian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Theater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Mid Level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1852994637"/>
                  </a:ext>
                </a:extLst>
              </a:tr>
              <a:tr h="258224">
                <a:tc>
                  <a:txBody>
                    <a:bodyPr/>
                    <a:lstStyle/>
                    <a:p>
                      <a:pPr marL="0" marR="0" algn="ctr">
                        <a:lnSpc>
                          <a:spcPct val="107000"/>
                        </a:lnSpc>
                        <a:spcBef>
                          <a:spcPts val="0"/>
                        </a:spcBef>
                        <a:spcAft>
                          <a:spcPts val="0"/>
                        </a:spcAft>
                      </a:pPr>
                      <a:r>
                        <a:rPr lang="en-US" sz="1200" dirty="0">
                          <a:effectLst/>
                        </a:rPr>
                        <a:t>Church gate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Fast Food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Hotel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Ice Cream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Mid Level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3163603432"/>
                  </a:ext>
                </a:extLst>
              </a:tr>
              <a:tr h="258224">
                <a:tc>
                  <a:txBody>
                    <a:bodyPr/>
                    <a:lstStyle/>
                    <a:p>
                      <a:pPr marL="0" marR="0" algn="ctr">
                        <a:lnSpc>
                          <a:spcPct val="107000"/>
                        </a:lnSpc>
                        <a:spcBef>
                          <a:spcPts val="0"/>
                        </a:spcBef>
                        <a:spcAft>
                          <a:spcPts val="0"/>
                        </a:spcAft>
                      </a:pPr>
                      <a:r>
                        <a:rPr lang="en-US" sz="1200">
                          <a:effectLst/>
                        </a:rPr>
                        <a:t>Marine Lines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CafÃ©</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Cricket Ground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Bakery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Mid Level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1650886413"/>
                  </a:ext>
                </a:extLst>
              </a:tr>
              <a:tr h="258224">
                <a:tc>
                  <a:txBody>
                    <a:bodyPr/>
                    <a:lstStyle/>
                    <a:p>
                      <a:pPr marL="0" marR="0" algn="ctr">
                        <a:lnSpc>
                          <a:spcPct val="107000"/>
                        </a:lnSpc>
                        <a:spcBef>
                          <a:spcPts val="0"/>
                        </a:spcBef>
                        <a:spcAft>
                          <a:spcPts val="0"/>
                        </a:spcAft>
                      </a:pPr>
                      <a:r>
                        <a:rPr lang="en-US" sz="1200">
                          <a:effectLst/>
                        </a:rPr>
                        <a:t>Walkeshwar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Convenience Store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Surf Spot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Food Truck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Bar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High Level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115069128"/>
                  </a:ext>
                </a:extLst>
              </a:tr>
              <a:tr h="258224">
                <a:tc>
                  <a:txBody>
                    <a:bodyPr/>
                    <a:lstStyle/>
                    <a:p>
                      <a:pPr marL="0" marR="0" algn="ctr">
                        <a:lnSpc>
                          <a:spcPct val="107000"/>
                        </a:lnSpc>
                        <a:spcBef>
                          <a:spcPts val="0"/>
                        </a:spcBef>
                        <a:spcAft>
                          <a:spcPts val="0"/>
                        </a:spcAft>
                      </a:pPr>
                      <a:r>
                        <a:rPr lang="en-US" sz="1200">
                          <a:effectLst/>
                        </a:rPr>
                        <a:t>Kemps Corner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CafÃ©</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Dessert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Bakery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Coffee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High Level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3707956623"/>
                  </a:ext>
                </a:extLst>
              </a:tr>
              <a:tr h="193222">
                <a:tc>
                  <a:txBody>
                    <a:bodyPr/>
                    <a:lstStyle/>
                    <a:p>
                      <a:pPr marL="0" marR="0" algn="ctr">
                        <a:lnSpc>
                          <a:spcPct val="107000"/>
                        </a:lnSpc>
                        <a:spcBef>
                          <a:spcPts val="0"/>
                        </a:spcBef>
                        <a:spcAft>
                          <a:spcPts val="0"/>
                        </a:spcAft>
                      </a:pPr>
                      <a:r>
                        <a:rPr lang="en-US" sz="1200">
                          <a:effectLst/>
                        </a:rPr>
                        <a:t>Tardeo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Pizza Place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Snack Place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Coffee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High Level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3260035261"/>
                  </a:ext>
                </a:extLst>
              </a:tr>
              <a:tr h="258224">
                <a:tc>
                  <a:txBody>
                    <a:bodyPr/>
                    <a:lstStyle/>
                    <a:p>
                      <a:pPr marL="0" marR="0" algn="ctr">
                        <a:lnSpc>
                          <a:spcPct val="107000"/>
                        </a:lnSpc>
                        <a:spcBef>
                          <a:spcPts val="0"/>
                        </a:spcBef>
                        <a:spcAft>
                          <a:spcPts val="0"/>
                        </a:spcAft>
                      </a:pPr>
                      <a:r>
                        <a:rPr lang="en-US" sz="1200">
                          <a:effectLst/>
                        </a:rPr>
                        <a:t>Cumbala Hill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Sandwich Place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Bar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Other Great Outdoors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Park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High Level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467734865"/>
                  </a:ext>
                </a:extLst>
              </a:tr>
              <a:tr h="193222">
                <a:tc>
                  <a:txBody>
                    <a:bodyPr/>
                    <a:lstStyle/>
                    <a:p>
                      <a:pPr marL="0" marR="0" algn="ctr">
                        <a:lnSpc>
                          <a:spcPct val="107000"/>
                        </a:lnSpc>
                        <a:spcBef>
                          <a:spcPts val="0"/>
                        </a:spcBef>
                        <a:spcAft>
                          <a:spcPts val="0"/>
                        </a:spcAft>
                      </a:pPr>
                      <a:r>
                        <a:rPr lang="en-US" sz="1200">
                          <a:effectLst/>
                        </a:rPr>
                        <a:t>Mahalaxmi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Art Gallery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Lounge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Hotel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Theater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Mid Level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2830947513"/>
                  </a:ext>
                </a:extLst>
              </a:tr>
              <a:tr h="193222">
                <a:tc>
                  <a:txBody>
                    <a:bodyPr/>
                    <a:lstStyle/>
                    <a:p>
                      <a:pPr marL="0" marR="0" algn="ctr">
                        <a:lnSpc>
                          <a:spcPct val="107000"/>
                        </a:lnSpc>
                        <a:spcBef>
                          <a:spcPts val="0"/>
                        </a:spcBef>
                        <a:spcAft>
                          <a:spcPts val="0"/>
                        </a:spcAft>
                      </a:pPr>
                      <a:r>
                        <a:rPr lang="en-US" sz="1200">
                          <a:effectLst/>
                        </a:rPr>
                        <a:t>Panvel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Shopping Mall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Theater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Multiplex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Yoga Studio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Mid Level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1959235548"/>
                  </a:ext>
                </a:extLst>
              </a:tr>
              <a:tr h="258224">
                <a:tc>
                  <a:txBody>
                    <a:bodyPr/>
                    <a:lstStyle/>
                    <a:p>
                      <a:pPr marL="0" marR="0" algn="ctr">
                        <a:lnSpc>
                          <a:spcPct val="107000"/>
                        </a:lnSpc>
                        <a:spcBef>
                          <a:spcPts val="0"/>
                        </a:spcBef>
                        <a:spcAft>
                          <a:spcPts val="0"/>
                        </a:spcAft>
                      </a:pPr>
                      <a:r>
                        <a:rPr lang="en-US" sz="1200">
                          <a:effectLst/>
                        </a:rPr>
                        <a:t>Lower Parel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Playground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Coffee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Roof Deck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Mid Level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3325666996"/>
                  </a:ext>
                </a:extLst>
              </a:tr>
              <a:tr h="258224">
                <a:tc>
                  <a:txBody>
                    <a:bodyPr/>
                    <a:lstStyle/>
                    <a:p>
                      <a:pPr marL="0" marR="0" algn="ctr">
                        <a:lnSpc>
                          <a:spcPct val="107000"/>
                        </a:lnSpc>
                        <a:spcBef>
                          <a:spcPts val="0"/>
                        </a:spcBef>
                        <a:spcAft>
                          <a:spcPts val="0"/>
                        </a:spcAft>
                      </a:pPr>
                      <a:r>
                        <a:rPr lang="en-US" sz="1200">
                          <a:effectLst/>
                        </a:rPr>
                        <a:t>Parel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Playground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Coffee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Roof Deck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Mid Level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2976938563"/>
                  </a:ext>
                </a:extLst>
              </a:tr>
              <a:tr h="396258">
                <a:tc>
                  <a:txBody>
                    <a:bodyPr/>
                    <a:lstStyle/>
                    <a:p>
                      <a:pPr marL="0" marR="0" algn="ctr">
                        <a:lnSpc>
                          <a:spcPct val="107000"/>
                        </a:lnSpc>
                        <a:spcBef>
                          <a:spcPts val="0"/>
                        </a:spcBef>
                        <a:spcAft>
                          <a:spcPts val="0"/>
                        </a:spcAft>
                      </a:pPr>
                      <a:r>
                        <a:rPr lang="en-US" sz="1200">
                          <a:effectLst/>
                        </a:rPr>
                        <a:t>CBD Belapur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Plaza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Vegetarian / Vegan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Fast Food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Low Level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725658013"/>
                  </a:ext>
                </a:extLst>
              </a:tr>
              <a:tr h="396258">
                <a:tc>
                  <a:txBody>
                    <a:bodyPr/>
                    <a:lstStyle/>
                    <a:p>
                      <a:pPr marL="0" marR="0" algn="ctr">
                        <a:lnSpc>
                          <a:spcPct val="107000"/>
                        </a:lnSpc>
                        <a:spcBef>
                          <a:spcPts val="0"/>
                        </a:spcBef>
                        <a:spcAft>
                          <a:spcPts val="0"/>
                        </a:spcAft>
                      </a:pPr>
                      <a:r>
                        <a:rPr lang="en-US" sz="1200">
                          <a:effectLst/>
                        </a:rPr>
                        <a:t>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dirty="0">
                          <a:effectLst/>
                        </a:rPr>
                        <a:t>Indian Restaurant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Gym / Fitness Center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Vegetarian / Vegan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CafÃ©</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Mid Level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11729352"/>
                  </a:ext>
                </a:extLst>
              </a:tr>
              <a:tr h="258224">
                <a:tc>
                  <a:txBody>
                    <a:bodyPr/>
                    <a:lstStyle/>
                    <a:p>
                      <a:pPr marL="0" marR="0" algn="ctr">
                        <a:lnSpc>
                          <a:spcPct val="107000"/>
                        </a:lnSpc>
                        <a:spcBef>
                          <a:spcPts val="0"/>
                        </a:spcBef>
                        <a:spcAft>
                          <a:spcPts val="0"/>
                        </a:spcAft>
                      </a:pPr>
                      <a:r>
                        <a:rPr lang="en-US" sz="1200">
                          <a:effectLst/>
                        </a:rPr>
                        <a:t>Kharghar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dirty="0">
                          <a:effectLst/>
                        </a:rPr>
                        <a:t>Pizza Place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Ice Cream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Fast Food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Outdoor Sculpture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Mid Level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1971510217"/>
                  </a:ext>
                </a:extLst>
              </a:tr>
              <a:tr h="193222">
                <a:tc>
                  <a:txBody>
                    <a:bodyPr/>
                    <a:lstStyle/>
                    <a:p>
                      <a:pPr marL="0" marR="0" algn="ctr">
                        <a:lnSpc>
                          <a:spcPct val="107000"/>
                        </a:lnSpc>
                        <a:spcBef>
                          <a:spcPts val="0"/>
                        </a:spcBef>
                        <a:spcAft>
                          <a:spcPts val="0"/>
                        </a:spcAft>
                      </a:pPr>
                      <a:r>
                        <a:rPr lang="en-US" sz="1200">
                          <a:effectLst/>
                        </a:rPr>
                        <a:t>Juinagar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Concert Hall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Park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Market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Donut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Low Level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3627023527"/>
                  </a:ext>
                </a:extLst>
              </a:tr>
              <a:tr h="258224">
                <a:tc>
                  <a:txBody>
                    <a:bodyPr/>
                    <a:lstStyle/>
                    <a:p>
                      <a:pPr marL="0" marR="0" algn="ctr">
                        <a:lnSpc>
                          <a:spcPct val="107000"/>
                        </a:lnSpc>
                        <a:spcBef>
                          <a:spcPts val="0"/>
                        </a:spcBef>
                        <a:spcAft>
                          <a:spcPts val="0"/>
                        </a:spcAft>
                      </a:pPr>
                      <a:r>
                        <a:rPr lang="en-US" sz="1200">
                          <a:effectLst/>
                        </a:rPr>
                        <a:t>Chembur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Bakery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Pizza Place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Fast Food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CafÃ©</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Mid Level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2458016611"/>
                  </a:ext>
                </a:extLst>
              </a:tr>
              <a:tr h="258224">
                <a:tc>
                  <a:txBody>
                    <a:bodyPr/>
                    <a:lstStyle/>
                    <a:p>
                      <a:pPr marL="0" marR="0" algn="ctr">
                        <a:lnSpc>
                          <a:spcPct val="107000"/>
                        </a:lnSpc>
                        <a:spcBef>
                          <a:spcPts val="0"/>
                        </a:spcBef>
                        <a:spcAft>
                          <a:spcPts val="0"/>
                        </a:spcAft>
                      </a:pPr>
                      <a:r>
                        <a:rPr lang="en-US" sz="1200">
                          <a:effectLst/>
                        </a:rPr>
                        <a:t>Bandra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CafÃ©</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Chinese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Gym / Fitness Center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High Level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1419209295"/>
                  </a:ext>
                </a:extLst>
              </a:tr>
              <a:tr h="258224">
                <a:tc>
                  <a:txBody>
                    <a:bodyPr/>
                    <a:lstStyle/>
                    <a:p>
                      <a:pPr marL="0" marR="0" algn="ctr">
                        <a:lnSpc>
                          <a:spcPct val="107000"/>
                        </a:lnSpc>
                        <a:spcBef>
                          <a:spcPts val="0"/>
                        </a:spcBef>
                        <a:spcAft>
                          <a:spcPts val="0"/>
                        </a:spcAft>
                      </a:pPr>
                      <a:r>
                        <a:rPr lang="en-US" sz="1200">
                          <a:effectLst/>
                        </a:rPr>
                        <a:t>Khar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Indian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Bar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dirty="0">
                          <a:effectLst/>
                        </a:rPr>
                        <a:t>Lounge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Italian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Mid Level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2088654070"/>
                  </a:ext>
                </a:extLst>
              </a:tr>
              <a:tr h="258224">
                <a:tc>
                  <a:txBody>
                    <a:bodyPr/>
                    <a:lstStyle/>
                    <a:p>
                      <a:pPr marL="0" marR="0" algn="ctr">
                        <a:lnSpc>
                          <a:spcPct val="107000"/>
                        </a:lnSpc>
                        <a:spcBef>
                          <a:spcPts val="0"/>
                        </a:spcBef>
                        <a:spcAft>
                          <a:spcPts val="0"/>
                        </a:spcAft>
                      </a:pPr>
                      <a:r>
                        <a:rPr lang="en-US" sz="1200">
                          <a:effectLst/>
                        </a:rPr>
                        <a:t>Kurla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Jewelry Store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Health &amp; Beauty Service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Music Venue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Diner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dirty="0">
                          <a:effectLst/>
                        </a:rPr>
                        <a:t>Mid Level 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2839667422"/>
                  </a:ext>
                </a:extLst>
              </a:tr>
              <a:tr h="258224">
                <a:tc>
                  <a:txBody>
                    <a:bodyPr/>
                    <a:lstStyle/>
                    <a:p>
                      <a:pPr marL="0" marR="0" algn="ctr">
                        <a:lnSpc>
                          <a:spcPct val="107000"/>
                        </a:lnSpc>
                        <a:spcBef>
                          <a:spcPts val="0"/>
                        </a:spcBef>
                        <a:spcAft>
                          <a:spcPts val="0"/>
                        </a:spcAft>
                      </a:pPr>
                      <a:r>
                        <a:rPr lang="en-US" sz="1200">
                          <a:effectLst/>
                        </a:rPr>
                        <a:t>Santacruz East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Bakery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Pet Store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Ice Cream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a:effectLst/>
                        </a:rPr>
                        <a:t>Burger Joint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tc>
                  <a:txBody>
                    <a:bodyPr/>
                    <a:lstStyle/>
                    <a:p>
                      <a:pPr marL="0" marR="0" algn="ctr">
                        <a:lnSpc>
                          <a:spcPct val="107000"/>
                        </a:lnSpc>
                        <a:spcBef>
                          <a:spcPts val="0"/>
                        </a:spcBef>
                        <a:spcAft>
                          <a:spcPts val="0"/>
                        </a:spcAft>
                      </a:pPr>
                      <a:r>
                        <a:rPr lang="en-US" sz="1200" dirty="0">
                          <a:effectLst/>
                        </a:rPr>
                        <a:t>Mid Level 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6542" marR="36542" marT="0" marB="0"/>
                </a:tc>
                <a:extLst>
                  <a:ext uri="{0D108BD9-81ED-4DB2-BD59-A6C34878D82A}">
                    <a16:rowId xmlns:a16="http://schemas.microsoft.com/office/drawing/2014/main" val="1813965374"/>
                  </a:ext>
                </a:extLst>
              </a:tr>
            </a:tbl>
          </a:graphicData>
        </a:graphic>
      </p:graphicFrame>
    </p:spTree>
    <p:extLst>
      <p:ext uri="{BB962C8B-B14F-4D97-AF65-F5344CB8AC3E}">
        <p14:creationId xmlns:p14="http://schemas.microsoft.com/office/powerpoint/2010/main" val="1129187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1A90E6-094E-414A-B7DE-894F8B8CD753}"/>
              </a:ext>
            </a:extLst>
          </p:cNvPr>
          <p:cNvSpPr/>
          <p:nvPr/>
        </p:nvSpPr>
        <p:spPr>
          <a:xfrm>
            <a:off x="937846" y="14068"/>
            <a:ext cx="10794609" cy="369332"/>
          </a:xfrm>
          <a:prstGeom prst="rect">
            <a:avLst/>
          </a:prstGeom>
        </p:spPr>
        <p:txBody>
          <a:bodyPr wrap="square">
            <a:spAutoFit/>
          </a:bodyPr>
          <a:lstStyle/>
          <a:p>
            <a:r>
              <a:rPr lang="en-US" b="1" dirty="0"/>
              <a:t>Cluster 5 </a:t>
            </a:r>
            <a:r>
              <a:rPr lang="en-US" dirty="0"/>
              <a:t>can be also called as a ‘Tourist spot’ as the venues are mostly Hotel, Boarding House</a:t>
            </a:r>
          </a:p>
        </p:txBody>
      </p:sp>
      <p:graphicFrame>
        <p:nvGraphicFramePr>
          <p:cNvPr id="3" name="Table 2">
            <a:extLst>
              <a:ext uri="{FF2B5EF4-FFF2-40B4-BE49-F238E27FC236}">
                <a16:creationId xmlns:a16="http://schemas.microsoft.com/office/drawing/2014/main" id="{B6FF122B-E46C-457B-8CF8-810F16EC06E4}"/>
              </a:ext>
            </a:extLst>
          </p:cNvPr>
          <p:cNvGraphicFramePr>
            <a:graphicFrameLocks noGrp="1"/>
          </p:cNvGraphicFramePr>
          <p:nvPr>
            <p:extLst>
              <p:ext uri="{D42A27DB-BD31-4B8C-83A1-F6EECF244321}">
                <p14:modId xmlns:p14="http://schemas.microsoft.com/office/powerpoint/2010/main" val="2408508065"/>
              </p:ext>
            </p:extLst>
          </p:nvPr>
        </p:nvGraphicFramePr>
        <p:xfrm>
          <a:off x="1061402" y="383400"/>
          <a:ext cx="10333430" cy="719963"/>
        </p:xfrm>
        <a:graphic>
          <a:graphicData uri="http://schemas.openxmlformats.org/drawingml/2006/table">
            <a:tbl>
              <a:tblPr firstRow="1" firstCol="1" bandRow="1">
                <a:tableStyleId>{5C22544A-7EE6-4342-B048-85BDC9FD1C3A}</a:tableStyleId>
              </a:tblPr>
              <a:tblGrid>
                <a:gridCol w="1741207">
                  <a:extLst>
                    <a:ext uri="{9D8B030D-6E8A-4147-A177-3AD203B41FA5}">
                      <a16:colId xmlns:a16="http://schemas.microsoft.com/office/drawing/2014/main" val="1837612856"/>
                    </a:ext>
                  </a:extLst>
                </a:gridCol>
                <a:gridCol w="869008">
                  <a:extLst>
                    <a:ext uri="{9D8B030D-6E8A-4147-A177-3AD203B41FA5}">
                      <a16:colId xmlns:a16="http://schemas.microsoft.com/office/drawing/2014/main" val="3629451301"/>
                    </a:ext>
                  </a:extLst>
                </a:gridCol>
                <a:gridCol w="1207251">
                  <a:extLst>
                    <a:ext uri="{9D8B030D-6E8A-4147-A177-3AD203B41FA5}">
                      <a16:colId xmlns:a16="http://schemas.microsoft.com/office/drawing/2014/main" val="3336880113"/>
                    </a:ext>
                  </a:extLst>
                </a:gridCol>
                <a:gridCol w="1315744">
                  <a:extLst>
                    <a:ext uri="{9D8B030D-6E8A-4147-A177-3AD203B41FA5}">
                      <a16:colId xmlns:a16="http://schemas.microsoft.com/office/drawing/2014/main" val="3575320836"/>
                    </a:ext>
                  </a:extLst>
                </a:gridCol>
                <a:gridCol w="1315744">
                  <a:extLst>
                    <a:ext uri="{9D8B030D-6E8A-4147-A177-3AD203B41FA5}">
                      <a16:colId xmlns:a16="http://schemas.microsoft.com/office/drawing/2014/main" val="230456899"/>
                    </a:ext>
                  </a:extLst>
                </a:gridCol>
                <a:gridCol w="1215760">
                  <a:extLst>
                    <a:ext uri="{9D8B030D-6E8A-4147-A177-3AD203B41FA5}">
                      <a16:colId xmlns:a16="http://schemas.microsoft.com/office/drawing/2014/main" val="1312435887"/>
                    </a:ext>
                  </a:extLst>
                </a:gridCol>
                <a:gridCol w="1315744">
                  <a:extLst>
                    <a:ext uri="{9D8B030D-6E8A-4147-A177-3AD203B41FA5}">
                      <a16:colId xmlns:a16="http://schemas.microsoft.com/office/drawing/2014/main" val="2998226020"/>
                    </a:ext>
                  </a:extLst>
                </a:gridCol>
                <a:gridCol w="1352972">
                  <a:extLst>
                    <a:ext uri="{9D8B030D-6E8A-4147-A177-3AD203B41FA5}">
                      <a16:colId xmlns:a16="http://schemas.microsoft.com/office/drawing/2014/main" val="807903609"/>
                    </a:ext>
                  </a:extLst>
                </a:gridCol>
              </a:tblGrid>
              <a:tr h="190500">
                <a:tc>
                  <a:txBody>
                    <a:bodyPr/>
                    <a:lstStyle/>
                    <a:p>
                      <a:pPr marL="0" marR="0">
                        <a:lnSpc>
                          <a:spcPct val="107000"/>
                        </a:lnSpc>
                        <a:spcBef>
                          <a:spcPts val="0"/>
                        </a:spcBef>
                        <a:spcAft>
                          <a:spcPts val="0"/>
                        </a:spcAft>
                      </a:pPr>
                      <a:r>
                        <a:rPr lang="en-US" sz="1100">
                          <a:effectLst/>
                        </a:rPr>
                        <a:t>Neighborhood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Cluster Labels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1st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2nd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3rd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4th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5th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Housing Price Bin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112311"/>
                  </a:ext>
                </a:extLst>
              </a:tr>
              <a:tr h="190500">
                <a:tc>
                  <a:txBody>
                    <a:bodyPr/>
                    <a:lstStyle/>
                    <a:p>
                      <a:pPr marL="0" marR="0">
                        <a:lnSpc>
                          <a:spcPct val="107000"/>
                        </a:lnSpc>
                        <a:spcBef>
                          <a:spcPts val="0"/>
                        </a:spcBef>
                        <a:spcAft>
                          <a:spcPts val="0"/>
                        </a:spcAft>
                      </a:pPr>
                      <a:r>
                        <a:rPr lang="en-US" sz="1100">
                          <a:effectLst/>
                        </a:rPr>
                        <a:t>Malabar Hill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Hotel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Boarding House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Dessert Shop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Donut Shop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High Level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2592902"/>
                  </a:ext>
                </a:extLst>
              </a:tr>
            </a:tbl>
          </a:graphicData>
        </a:graphic>
      </p:graphicFrame>
      <p:sp>
        <p:nvSpPr>
          <p:cNvPr id="4" name="Rectangle 3">
            <a:extLst>
              <a:ext uri="{FF2B5EF4-FFF2-40B4-BE49-F238E27FC236}">
                <a16:creationId xmlns:a16="http://schemas.microsoft.com/office/drawing/2014/main" id="{781683D3-A367-4210-871E-40E36E1D5C00}"/>
              </a:ext>
            </a:extLst>
          </p:cNvPr>
          <p:cNvSpPr/>
          <p:nvPr/>
        </p:nvSpPr>
        <p:spPr>
          <a:xfrm>
            <a:off x="1061399" y="1186491"/>
            <a:ext cx="10474106" cy="646331"/>
          </a:xfrm>
          <a:prstGeom prst="rect">
            <a:avLst/>
          </a:prstGeom>
        </p:spPr>
        <p:txBody>
          <a:bodyPr wrap="square">
            <a:spAutoFit/>
          </a:bodyPr>
          <a:lstStyle/>
          <a:p>
            <a:r>
              <a:rPr lang="en-US" b="1" dirty="0"/>
              <a:t>Cluster 0 </a:t>
            </a:r>
            <a:r>
              <a:rPr lang="en-US" dirty="0"/>
              <a:t>can be also called as a ‘Historic spot’ as there are some places for sigh seeing and very less number of venues</a:t>
            </a:r>
          </a:p>
        </p:txBody>
      </p:sp>
      <p:graphicFrame>
        <p:nvGraphicFramePr>
          <p:cNvPr id="5" name="Table 4">
            <a:extLst>
              <a:ext uri="{FF2B5EF4-FFF2-40B4-BE49-F238E27FC236}">
                <a16:creationId xmlns:a16="http://schemas.microsoft.com/office/drawing/2014/main" id="{6F0A7E2A-917E-46CC-934B-FE86D88437BB}"/>
              </a:ext>
            </a:extLst>
          </p:cNvPr>
          <p:cNvGraphicFramePr>
            <a:graphicFrameLocks noGrp="1"/>
          </p:cNvGraphicFramePr>
          <p:nvPr>
            <p:extLst>
              <p:ext uri="{D42A27DB-BD31-4B8C-83A1-F6EECF244321}">
                <p14:modId xmlns:p14="http://schemas.microsoft.com/office/powerpoint/2010/main" val="2817698550"/>
              </p:ext>
            </p:extLst>
          </p:nvPr>
        </p:nvGraphicFramePr>
        <p:xfrm>
          <a:off x="1061399" y="1804429"/>
          <a:ext cx="10333429" cy="719963"/>
        </p:xfrm>
        <a:graphic>
          <a:graphicData uri="http://schemas.openxmlformats.org/drawingml/2006/table">
            <a:tbl>
              <a:tblPr firstRow="1" firstCol="1" bandRow="1">
                <a:tableStyleId>{5C22544A-7EE6-4342-B048-85BDC9FD1C3A}</a:tableStyleId>
              </a:tblPr>
              <a:tblGrid>
                <a:gridCol w="1719955">
                  <a:extLst>
                    <a:ext uri="{9D8B030D-6E8A-4147-A177-3AD203B41FA5}">
                      <a16:colId xmlns:a16="http://schemas.microsoft.com/office/drawing/2014/main" val="1545281639"/>
                    </a:ext>
                  </a:extLst>
                </a:gridCol>
                <a:gridCol w="922157">
                  <a:extLst>
                    <a:ext uri="{9D8B030D-6E8A-4147-A177-3AD203B41FA5}">
                      <a16:colId xmlns:a16="http://schemas.microsoft.com/office/drawing/2014/main" val="1991803664"/>
                    </a:ext>
                  </a:extLst>
                </a:gridCol>
                <a:gridCol w="1127667">
                  <a:extLst>
                    <a:ext uri="{9D8B030D-6E8A-4147-A177-3AD203B41FA5}">
                      <a16:colId xmlns:a16="http://schemas.microsoft.com/office/drawing/2014/main" val="2991280069"/>
                    </a:ext>
                  </a:extLst>
                </a:gridCol>
                <a:gridCol w="1298397">
                  <a:extLst>
                    <a:ext uri="{9D8B030D-6E8A-4147-A177-3AD203B41FA5}">
                      <a16:colId xmlns:a16="http://schemas.microsoft.com/office/drawing/2014/main" val="3291291875"/>
                    </a:ext>
                  </a:extLst>
                </a:gridCol>
                <a:gridCol w="1298397">
                  <a:extLst>
                    <a:ext uri="{9D8B030D-6E8A-4147-A177-3AD203B41FA5}">
                      <a16:colId xmlns:a16="http://schemas.microsoft.com/office/drawing/2014/main" val="359847579"/>
                    </a:ext>
                  </a:extLst>
                </a:gridCol>
                <a:gridCol w="1200385">
                  <a:extLst>
                    <a:ext uri="{9D8B030D-6E8A-4147-A177-3AD203B41FA5}">
                      <a16:colId xmlns:a16="http://schemas.microsoft.com/office/drawing/2014/main" val="1714662179"/>
                    </a:ext>
                  </a:extLst>
                </a:gridCol>
                <a:gridCol w="1298397">
                  <a:extLst>
                    <a:ext uri="{9D8B030D-6E8A-4147-A177-3AD203B41FA5}">
                      <a16:colId xmlns:a16="http://schemas.microsoft.com/office/drawing/2014/main" val="3793827268"/>
                    </a:ext>
                  </a:extLst>
                </a:gridCol>
                <a:gridCol w="1468074">
                  <a:extLst>
                    <a:ext uri="{9D8B030D-6E8A-4147-A177-3AD203B41FA5}">
                      <a16:colId xmlns:a16="http://schemas.microsoft.com/office/drawing/2014/main" val="1750058592"/>
                    </a:ext>
                  </a:extLst>
                </a:gridCol>
              </a:tblGrid>
              <a:tr h="190500">
                <a:tc>
                  <a:txBody>
                    <a:bodyPr/>
                    <a:lstStyle/>
                    <a:p>
                      <a:pPr marL="0" marR="0">
                        <a:lnSpc>
                          <a:spcPct val="107000"/>
                        </a:lnSpc>
                        <a:spcBef>
                          <a:spcPts val="0"/>
                        </a:spcBef>
                        <a:spcAft>
                          <a:spcPts val="0"/>
                        </a:spcAft>
                      </a:pPr>
                      <a:r>
                        <a:rPr lang="en-US" sz="1100">
                          <a:effectLst/>
                        </a:rPr>
                        <a:t>Neighborhood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Cluster Labels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1st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2nd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3rd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4th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5th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Housing Price Bin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9962624"/>
                  </a:ext>
                </a:extLst>
              </a:tr>
              <a:tr h="190500">
                <a:tc>
                  <a:txBody>
                    <a:bodyPr/>
                    <a:lstStyle/>
                    <a:p>
                      <a:pPr marL="0" marR="0">
                        <a:lnSpc>
                          <a:spcPct val="107000"/>
                        </a:lnSpc>
                        <a:spcBef>
                          <a:spcPts val="0"/>
                        </a:spcBef>
                        <a:spcAft>
                          <a:spcPts val="0"/>
                        </a:spcAft>
                      </a:pPr>
                      <a:r>
                        <a:rPr lang="en-US" sz="1100" dirty="0" err="1">
                          <a:effectLst/>
                        </a:rPr>
                        <a:t>Antop</a:t>
                      </a:r>
                      <a:r>
                        <a:rPr lang="en-US" sz="1100" dirty="0">
                          <a:effectLst/>
                        </a:rPr>
                        <a:t> Hill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Pizza Place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Historic Site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Diner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Fish Market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Field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Low Level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4249417"/>
                  </a:ext>
                </a:extLst>
              </a:tr>
            </a:tbl>
          </a:graphicData>
        </a:graphic>
      </p:graphicFrame>
      <p:sp>
        <p:nvSpPr>
          <p:cNvPr id="6" name="Rectangle 5">
            <a:extLst>
              <a:ext uri="{FF2B5EF4-FFF2-40B4-BE49-F238E27FC236}">
                <a16:creationId xmlns:a16="http://schemas.microsoft.com/office/drawing/2014/main" id="{8EFCE87E-C745-421B-A5CF-F3C598CA742D}"/>
              </a:ext>
            </a:extLst>
          </p:cNvPr>
          <p:cNvSpPr/>
          <p:nvPr/>
        </p:nvSpPr>
        <p:spPr>
          <a:xfrm>
            <a:off x="1061397" y="2573903"/>
            <a:ext cx="10333429" cy="369332"/>
          </a:xfrm>
          <a:prstGeom prst="rect">
            <a:avLst/>
          </a:prstGeom>
        </p:spPr>
        <p:txBody>
          <a:bodyPr wrap="square">
            <a:spAutoFit/>
          </a:bodyPr>
          <a:lstStyle/>
          <a:p>
            <a:r>
              <a:rPr lang="en-US" b="1" dirty="0"/>
              <a:t>Cluster 4</a:t>
            </a:r>
            <a:r>
              <a:rPr lang="en-US" dirty="0"/>
              <a:t> can be called as ‘Silent Neighborhood’ as there very less number of restaurants, hang out spots</a:t>
            </a:r>
          </a:p>
        </p:txBody>
      </p:sp>
      <p:graphicFrame>
        <p:nvGraphicFramePr>
          <p:cNvPr id="7" name="Table 6">
            <a:extLst>
              <a:ext uri="{FF2B5EF4-FFF2-40B4-BE49-F238E27FC236}">
                <a16:creationId xmlns:a16="http://schemas.microsoft.com/office/drawing/2014/main" id="{C4E347A1-FC3E-4655-AB2A-99D9FFAE04C1}"/>
              </a:ext>
            </a:extLst>
          </p:cNvPr>
          <p:cNvGraphicFramePr>
            <a:graphicFrameLocks noGrp="1"/>
          </p:cNvGraphicFramePr>
          <p:nvPr>
            <p:extLst>
              <p:ext uri="{D42A27DB-BD31-4B8C-83A1-F6EECF244321}">
                <p14:modId xmlns:p14="http://schemas.microsoft.com/office/powerpoint/2010/main" val="3463338120"/>
              </p:ext>
            </p:extLst>
          </p:nvPr>
        </p:nvGraphicFramePr>
        <p:xfrm>
          <a:off x="1061397" y="3051850"/>
          <a:ext cx="10333429" cy="685719"/>
        </p:xfrm>
        <a:graphic>
          <a:graphicData uri="http://schemas.openxmlformats.org/drawingml/2006/table">
            <a:tbl>
              <a:tblPr firstRow="1" firstCol="1" bandRow="1">
                <a:tableStyleId>{5C22544A-7EE6-4342-B048-85BDC9FD1C3A}</a:tableStyleId>
              </a:tblPr>
              <a:tblGrid>
                <a:gridCol w="1521049">
                  <a:extLst>
                    <a:ext uri="{9D8B030D-6E8A-4147-A177-3AD203B41FA5}">
                      <a16:colId xmlns:a16="http://schemas.microsoft.com/office/drawing/2014/main" val="640694662"/>
                    </a:ext>
                  </a:extLst>
                </a:gridCol>
                <a:gridCol w="849648">
                  <a:extLst>
                    <a:ext uri="{9D8B030D-6E8A-4147-A177-3AD203B41FA5}">
                      <a16:colId xmlns:a16="http://schemas.microsoft.com/office/drawing/2014/main" val="1927509567"/>
                    </a:ext>
                  </a:extLst>
                </a:gridCol>
                <a:gridCol w="1294278">
                  <a:extLst>
                    <a:ext uri="{9D8B030D-6E8A-4147-A177-3AD203B41FA5}">
                      <a16:colId xmlns:a16="http://schemas.microsoft.com/office/drawing/2014/main" val="1092408213"/>
                    </a:ext>
                  </a:extLst>
                </a:gridCol>
                <a:gridCol w="1415091">
                  <a:extLst>
                    <a:ext uri="{9D8B030D-6E8A-4147-A177-3AD203B41FA5}">
                      <a16:colId xmlns:a16="http://schemas.microsoft.com/office/drawing/2014/main" val="248558960"/>
                    </a:ext>
                  </a:extLst>
                </a:gridCol>
                <a:gridCol w="1415091">
                  <a:extLst>
                    <a:ext uri="{9D8B030D-6E8A-4147-A177-3AD203B41FA5}">
                      <a16:colId xmlns:a16="http://schemas.microsoft.com/office/drawing/2014/main" val="1845067233"/>
                    </a:ext>
                  </a:extLst>
                </a:gridCol>
                <a:gridCol w="1303190">
                  <a:extLst>
                    <a:ext uri="{9D8B030D-6E8A-4147-A177-3AD203B41FA5}">
                      <a16:colId xmlns:a16="http://schemas.microsoft.com/office/drawing/2014/main" val="3771175323"/>
                    </a:ext>
                  </a:extLst>
                </a:gridCol>
                <a:gridCol w="1415091">
                  <a:extLst>
                    <a:ext uri="{9D8B030D-6E8A-4147-A177-3AD203B41FA5}">
                      <a16:colId xmlns:a16="http://schemas.microsoft.com/office/drawing/2014/main" val="1614567392"/>
                    </a:ext>
                  </a:extLst>
                </a:gridCol>
                <a:gridCol w="1119991">
                  <a:extLst>
                    <a:ext uri="{9D8B030D-6E8A-4147-A177-3AD203B41FA5}">
                      <a16:colId xmlns:a16="http://schemas.microsoft.com/office/drawing/2014/main" val="3114677138"/>
                    </a:ext>
                  </a:extLst>
                </a:gridCol>
              </a:tblGrid>
              <a:tr h="444070">
                <a:tc>
                  <a:txBody>
                    <a:bodyPr/>
                    <a:lstStyle/>
                    <a:p>
                      <a:pPr marL="0" marR="0">
                        <a:lnSpc>
                          <a:spcPct val="107000"/>
                        </a:lnSpc>
                        <a:spcBef>
                          <a:spcPts val="0"/>
                        </a:spcBef>
                        <a:spcAft>
                          <a:spcPts val="0"/>
                        </a:spcAft>
                      </a:pPr>
                      <a:r>
                        <a:rPr lang="en-US" sz="1100" dirty="0">
                          <a:effectLst/>
                        </a:rPr>
                        <a:t>Neighborhood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Cluster Labels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1st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2nd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3rd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4th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5th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Housing Price Bin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9648950"/>
                  </a:ext>
                </a:extLst>
              </a:tr>
              <a:tr h="241649">
                <a:tc>
                  <a:txBody>
                    <a:bodyPr/>
                    <a:lstStyle/>
                    <a:p>
                      <a:pPr marL="0" marR="0">
                        <a:lnSpc>
                          <a:spcPct val="107000"/>
                        </a:lnSpc>
                        <a:spcBef>
                          <a:spcPts val="0"/>
                        </a:spcBef>
                        <a:spcAft>
                          <a:spcPts val="0"/>
                        </a:spcAft>
                      </a:pPr>
                      <a:r>
                        <a:rPr lang="en-US" sz="1100">
                          <a:effectLst/>
                        </a:rPr>
                        <a:t>Mankhurd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Train Station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Sports Bar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Yoga Studio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Diner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Fish Market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Low Level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0167847"/>
                  </a:ext>
                </a:extLst>
              </a:tr>
            </a:tbl>
          </a:graphicData>
        </a:graphic>
      </p:graphicFrame>
      <p:sp>
        <p:nvSpPr>
          <p:cNvPr id="8" name="Rectangle 7">
            <a:extLst>
              <a:ext uri="{FF2B5EF4-FFF2-40B4-BE49-F238E27FC236}">
                <a16:creationId xmlns:a16="http://schemas.microsoft.com/office/drawing/2014/main" id="{CCB01AED-4D06-4E27-BB85-0DB5F66F4129}"/>
              </a:ext>
            </a:extLst>
          </p:cNvPr>
          <p:cNvSpPr/>
          <p:nvPr/>
        </p:nvSpPr>
        <p:spPr>
          <a:xfrm>
            <a:off x="1061400" y="3846184"/>
            <a:ext cx="10474105" cy="646331"/>
          </a:xfrm>
          <a:prstGeom prst="rect">
            <a:avLst/>
          </a:prstGeom>
        </p:spPr>
        <p:txBody>
          <a:bodyPr wrap="square">
            <a:spAutoFit/>
          </a:bodyPr>
          <a:lstStyle/>
          <a:p>
            <a:r>
              <a:rPr lang="en-US" b="1" dirty="0"/>
              <a:t>Cluster 2</a:t>
            </a:r>
            <a:r>
              <a:rPr lang="en-US" dirty="0"/>
              <a:t> can be called as ‘Residential Neighborhood’ as the venues prominent here are Department Store, Yoga Studio, Donut Shop, Fish market </a:t>
            </a:r>
            <a:r>
              <a:rPr lang="en-US" dirty="0" err="1"/>
              <a:t>etc</a:t>
            </a:r>
            <a:endParaRPr lang="en-US" dirty="0"/>
          </a:p>
        </p:txBody>
      </p:sp>
      <p:graphicFrame>
        <p:nvGraphicFramePr>
          <p:cNvPr id="9" name="Table 8">
            <a:extLst>
              <a:ext uri="{FF2B5EF4-FFF2-40B4-BE49-F238E27FC236}">
                <a16:creationId xmlns:a16="http://schemas.microsoft.com/office/drawing/2014/main" id="{26BADFD7-E60D-491F-AE7D-F5108A865835}"/>
              </a:ext>
            </a:extLst>
          </p:cNvPr>
          <p:cNvGraphicFramePr>
            <a:graphicFrameLocks noGrp="1"/>
          </p:cNvGraphicFramePr>
          <p:nvPr>
            <p:extLst>
              <p:ext uri="{D42A27DB-BD31-4B8C-83A1-F6EECF244321}">
                <p14:modId xmlns:p14="http://schemas.microsoft.com/office/powerpoint/2010/main" val="2122066634"/>
              </p:ext>
            </p:extLst>
          </p:nvPr>
        </p:nvGraphicFramePr>
        <p:xfrm>
          <a:off x="1061398" y="4537754"/>
          <a:ext cx="10333428" cy="719963"/>
        </p:xfrm>
        <a:graphic>
          <a:graphicData uri="http://schemas.openxmlformats.org/drawingml/2006/table">
            <a:tbl>
              <a:tblPr firstRow="1" firstCol="1" bandRow="1">
                <a:tableStyleId>{5C22544A-7EE6-4342-B048-85BDC9FD1C3A}</a:tableStyleId>
              </a:tblPr>
              <a:tblGrid>
                <a:gridCol w="1757488">
                  <a:extLst>
                    <a:ext uri="{9D8B030D-6E8A-4147-A177-3AD203B41FA5}">
                      <a16:colId xmlns:a16="http://schemas.microsoft.com/office/drawing/2014/main" val="3386749105"/>
                    </a:ext>
                  </a:extLst>
                </a:gridCol>
                <a:gridCol w="966243">
                  <a:extLst>
                    <a:ext uri="{9D8B030D-6E8A-4147-A177-3AD203B41FA5}">
                      <a16:colId xmlns:a16="http://schemas.microsoft.com/office/drawing/2014/main" val="3275227740"/>
                    </a:ext>
                  </a:extLst>
                </a:gridCol>
                <a:gridCol w="1365623">
                  <a:extLst>
                    <a:ext uri="{9D8B030D-6E8A-4147-A177-3AD203B41FA5}">
                      <a16:colId xmlns:a16="http://schemas.microsoft.com/office/drawing/2014/main" val="3741981545"/>
                    </a:ext>
                  </a:extLst>
                </a:gridCol>
                <a:gridCol w="1264704">
                  <a:extLst>
                    <a:ext uri="{9D8B030D-6E8A-4147-A177-3AD203B41FA5}">
                      <a16:colId xmlns:a16="http://schemas.microsoft.com/office/drawing/2014/main" val="4071514640"/>
                    </a:ext>
                  </a:extLst>
                </a:gridCol>
                <a:gridCol w="1264704">
                  <a:extLst>
                    <a:ext uri="{9D8B030D-6E8A-4147-A177-3AD203B41FA5}">
                      <a16:colId xmlns:a16="http://schemas.microsoft.com/office/drawing/2014/main" val="999833515"/>
                    </a:ext>
                  </a:extLst>
                </a:gridCol>
                <a:gridCol w="1169154">
                  <a:extLst>
                    <a:ext uri="{9D8B030D-6E8A-4147-A177-3AD203B41FA5}">
                      <a16:colId xmlns:a16="http://schemas.microsoft.com/office/drawing/2014/main" val="1468282140"/>
                    </a:ext>
                  </a:extLst>
                </a:gridCol>
                <a:gridCol w="1264704">
                  <a:extLst>
                    <a:ext uri="{9D8B030D-6E8A-4147-A177-3AD203B41FA5}">
                      <a16:colId xmlns:a16="http://schemas.microsoft.com/office/drawing/2014/main" val="2189464912"/>
                    </a:ext>
                  </a:extLst>
                </a:gridCol>
                <a:gridCol w="1280808">
                  <a:extLst>
                    <a:ext uri="{9D8B030D-6E8A-4147-A177-3AD203B41FA5}">
                      <a16:colId xmlns:a16="http://schemas.microsoft.com/office/drawing/2014/main" val="1864708722"/>
                    </a:ext>
                  </a:extLst>
                </a:gridCol>
              </a:tblGrid>
              <a:tr h="190500">
                <a:tc>
                  <a:txBody>
                    <a:bodyPr/>
                    <a:lstStyle/>
                    <a:p>
                      <a:pPr marL="0" marR="0">
                        <a:lnSpc>
                          <a:spcPct val="107000"/>
                        </a:lnSpc>
                        <a:spcBef>
                          <a:spcPts val="0"/>
                        </a:spcBef>
                        <a:spcAft>
                          <a:spcPts val="0"/>
                        </a:spcAft>
                      </a:pPr>
                      <a:r>
                        <a:rPr lang="en-US" sz="1100" dirty="0">
                          <a:effectLst/>
                        </a:rPr>
                        <a:t>Neighborhood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Cluster Labels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1st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2nd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3rd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4th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5th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Housing Price Bin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4188943"/>
                  </a:ext>
                </a:extLst>
              </a:tr>
              <a:tr h="190500">
                <a:tc>
                  <a:txBody>
                    <a:bodyPr/>
                    <a:lstStyle/>
                    <a:p>
                      <a:pPr marL="0" marR="0">
                        <a:lnSpc>
                          <a:spcPct val="107000"/>
                        </a:lnSpc>
                        <a:spcBef>
                          <a:spcPts val="0"/>
                        </a:spcBef>
                        <a:spcAft>
                          <a:spcPts val="0"/>
                        </a:spcAft>
                      </a:pPr>
                      <a:r>
                        <a:rPr lang="en-US" sz="1100">
                          <a:effectLst/>
                        </a:rPr>
                        <a:t>Ghansoli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Department Store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Yoga Studio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Donut Shop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Flower Shop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Fish Market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Low Level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6585766"/>
                  </a:ext>
                </a:extLst>
              </a:tr>
            </a:tbl>
          </a:graphicData>
        </a:graphic>
      </p:graphicFrame>
      <p:sp>
        <p:nvSpPr>
          <p:cNvPr id="10" name="Rectangle 9">
            <a:extLst>
              <a:ext uri="{FF2B5EF4-FFF2-40B4-BE49-F238E27FC236}">
                <a16:creationId xmlns:a16="http://schemas.microsoft.com/office/drawing/2014/main" id="{5D6FE364-A880-4F43-882B-23728B1FAA80}"/>
              </a:ext>
            </a:extLst>
          </p:cNvPr>
          <p:cNvSpPr/>
          <p:nvPr/>
        </p:nvSpPr>
        <p:spPr>
          <a:xfrm>
            <a:off x="1061397" y="5302956"/>
            <a:ext cx="10403768" cy="646331"/>
          </a:xfrm>
          <a:prstGeom prst="rect">
            <a:avLst/>
          </a:prstGeom>
        </p:spPr>
        <p:txBody>
          <a:bodyPr wrap="square">
            <a:spAutoFit/>
          </a:bodyPr>
          <a:lstStyle/>
          <a:p>
            <a:r>
              <a:rPr lang="en-US" b="1" dirty="0"/>
              <a:t>Cluster 3</a:t>
            </a:r>
            <a:r>
              <a:rPr lang="en-US" dirty="0"/>
              <a:t> can be called as ‘ Dating Spots’ as the venues present here are </a:t>
            </a:r>
            <a:r>
              <a:rPr lang="en-US" dirty="0" err="1"/>
              <a:t>Icecream</a:t>
            </a:r>
            <a:r>
              <a:rPr lang="en-US" dirty="0"/>
              <a:t> shop, Café, Bakery, Flower Shop etc. It is also a ‘Low Level’ in terms of real estate price</a:t>
            </a:r>
          </a:p>
        </p:txBody>
      </p:sp>
      <p:graphicFrame>
        <p:nvGraphicFramePr>
          <p:cNvPr id="11" name="Table 10">
            <a:extLst>
              <a:ext uri="{FF2B5EF4-FFF2-40B4-BE49-F238E27FC236}">
                <a16:creationId xmlns:a16="http://schemas.microsoft.com/office/drawing/2014/main" id="{CF037340-C660-47E8-B48C-C2BB4D9E6459}"/>
              </a:ext>
            </a:extLst>
          </p:cNvPr>
          <p:cNvGraphicFramePr>
            <a:graphicFrameLocks noGrp="1"/>
          </p:cNvGraphicFramePr>
          <p:nvPr>
            <p:extLst>
              <p:ext uri="{D42A27DB-BD31-4B8C-83A1-F6EECF244321}">
                <p14:modId xmlns:p14="http://schemas.microsoft.com/office/powerpoint/2010/main" val="1791572740"/>
              </p:ext>
            </p:extLst>
          </p:nvPr>
        </p:nvGraphicFramePr>
        <p:xfrm>
          <a:off x="1061392" y="5915354"/>
          <a:ext cx="10333431" cy="719963"/>
        </p:xfrm>
        <a:graphic>
          <a:graphicData uri="http://schemas.openxmlformats.org/drawingml/2006/table">
            <a:tbl>
              <a:tblPr firstRow="1" firstCol="1" bandRow="1">
                <a:tableStyleId>{5C22544A-7EE6-4342-B048-85BDC9FD1C3A}</a:tableStyleId>
              </a:tblPr>
              <a:tblGrid>
                <a:gridCol w="1250446">
                  <a:extLst>
                    <a:ext uri="{9D8B030D-6E8A-4147-A177-3AD203B41FA5}">
                      <a16:colId xmlns:a16="http://schemas.microsoft.com/office/drawing/2014/main" val="3778946720"/>
                    </a:ext>
                  </a:extLst>
                </a:gridCol>
                <a:gridCol w="582104">
                  <a:extLst>
                    <a:ext uri="{9D8B030D-6E8A-4147-A177-3AD203B41FA5}">
                      <a16:colId xmlns:a16="http://schemas.microsoft.com/office/drawing/2014/main" val="2515843992"/>
                    </a:ext>
                  </a:extLst>
                </a:gridCol>
                <a:gridCol w="1408909">
                  <a:extLst>
                    <a:ext uri="{9D8B030D-6E8A-4147-A177-3AD203B41FA5}">
                      <a16:colId xmlns:a16="http://schemas.microsoft.com/office/drawing/2014/main" val="3590481555"/>
                    </a:ext>
                  </a:extLst>
                </a:gridCol>
                <a:gridCol w="1540421">
                  <a:extLst>
                    <a:ext uri="{9D8B030D-6E8A-4147-A177-3AD203B41FA5}">
                      <a16:colId xmlns:a16="http://schemas.microsoft.com/office/drawing/2014/main" val="167877828"/>
                    </a:ext>
                  </a:extLst>
                </a:gridCol>
                <a:gridCol w="1540421">
                  <a:extLst>
                    <a:ext uri="{9D8B030D-6E8A-4147-A177-3AD203B41FA5}">
                      <a16:colId xmlns:a16="http://schemas.microsoft.com/office/drawing/2014/main" val="1958426965"/>
                    </a:ext>
                  </a:extLst>
                </a:gridCol>
                <a:gridCol w="1418610">
                  <a:extLst>
                    <a:ext uri="{9D8B030D-6E8A-4147-A177-3AD203B41FA5}">
                      <a16:colId xmlns:a16="http://schemas.microsoft.com/office/drawing/2014/main" val="3506040434"/>
                    </a:ext>
                  </a:extLst>
                </a:gridCol>
                <a:gridCol w="1540421">
                  <a:extLst>
                    <a:ext uri="{9D8B030D-6E8A-4147-A177-3AD203B41FA5}">
                      <a16:colId xmlns:a16="http://schemas.microsoft.com/office/drawing/2014/main" val="1620537455"/>
                    </a:ext>
                  </a:extLst>
                </a:gridCol>
                <a:gridCol w="1052099">
                  <a:extLst>
                    <a:ext uri="{9D8B030D-6E8A-4147-A177-3AD203B41FA5}">
                      <a16:colId xmlns:a16="http://schemas.microsoft.com/office/drawing/2014/main" val="1193838233"/>
                    </a:ext>
                  </a:extLst>
                </a:gridCol>
              </a:tblGrid>
              <a:tr h="190500">
                <a:tc>
                  <a:txBody>
                    <a:bodyPr/>
                    <a:lstStyle/>
                    <a:p>
                      <a:pPr marL="0" marR="0">
                        <a:lnSpc>
                          <a:spcPct val="107000"/>
                        </a:lnSpc>
                        <a:spcBef>
                          <a:spcPts val="0"/>
                        </a:spcBef>
                        <a:spcAft>
                          <a:spcPts val="0"/>
                        </a:spcAft>
                      </a:pPr>
                      <a:r>
                        <a:rPr lang="en-US" sz="1100">
                          <a:effectLst/>
                        </a:rPr>
                        <a:t>Neighborhood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Cluster Labels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1st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2nd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3rd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4th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5th Most Common 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Housing Price Bin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8336509"/>
                  </a:ext>
                </a:extLst>
              </a:tr>
              <a:tr h="190500">
                <a:tc>
                  <a:txBody>
                    <a:bodyPr/>
                    <a:lstStyle/>
                    <a:p>
                      <a:pPr marL="0" marR="0">
                        <a:lnSpc>
                          <a:spcPct val="107000"/>
                        </a:lnSpc>
                        <a:spcBef>
                          <a:spcPts val="0"/>
                        </a:spcBef>
                        <a:spcAft>
                          <a:spcPts val="0"/>
                        </a:spcAft>
                      </a:pPr>
                      <a:r>
                        <a:rPr lang="en-US" sz="1100">
                          <a:effectLst/>
                        </a:rPr>
                        <a:t>Jogeshwari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Ice Cream Shop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CafÃ©</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Bakery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Food Court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Flower Shop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Low Level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6019021"/>
                  </a:ext>
                </a:extLst>
              </a:tr>
            </a:tbl>
          </a:graphicData>
        </a:graphic>
      </p:graphicFrame>
    </p:spTree>
    <p:extLst>
      <p:ext uri="{BB962C8B-B14F-4D97-AF65-F5344CB8AC3E}">
        <p14:creationId xmlns:p14="http://schemas.microsoft.com/office/powerpoint/2010/main" val="1889744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2FA0-E9FA-4B73-B258-C55D7D3E5CD9}"/>
              </a:ext>
            </a:extLst>
          </p:cNvPr>
          <p:cNvSpPr>
            <a:spLocks noGrp="1"/>
          </p:cNvSpPr>
          <p:nvPr>
            <p:ph type="title"/>
          </p:nvPr>
        </p:nvSpPr>
        <p:spPr/>
        <p:txBody>
          <a:bodyPr/>
          <a:lstStyle/>
          <a:p>
            <a:pPr algn="ctr"/>
            <a:r>
              <a:rPr lang="en-US" dirty="0"/>
              <a:t>DISCUSSION &amp; conclusion</a:t>
            </a:r>
          </a:p>
        </p:txBody>
      </p:sp>
    </p:spTree>
    <p:extLst>
      <p:ext uri="{BB962C8B-B14F-4D97-AF65-F5344CB8AC3E}">
        <p14:creationId xmlns:p14="http://schemas.microsoft.com/office/powerpoint/2010/main" val="2547443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9ADAC353-D625-4F84-8EE7-666FD3686B54}"/>
              </a:ext>
            </a:extLst>
          </p:cNvPr>
          <p:cNvSpPr/>
          <p:nvPr/>
        </p:nvSpPr>
        <p:spPr>
          <a:xfrm>
            <a:off x="914399" y="742072"/>
            <a:ext cx="6316395" cy="453331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analysis can be beneficial for residents as well as budding entrepreneurs . Residents can choose areas where there are affordable housing prices combined with the easy access to their preferred venue categories. The businesspeople can set up their niche in neighborhoods where the presence of their business category is very sparse. They can explore each cluster and each neighborhood to draw out inferences suitable to their business requirements. The analysis is restricted to only 62 neighborhoods, however Mumbai and Navi Mumbai are much bigger landscapes, so this study can be expanded covering more neighborhoods which would give better and accurate results</a:t>
            </a:r>
          </a:p>
        </p:txBody>
      </p:sp>
      <p:sp>
        <p:nvSpPr>
          <p:cNvPr id="3" name="Rectangle: Rounded Corners 2">
            <a:extLst>
              <a:ext uri="{FF2B5EF4-FFF2-40B4-BE49-F238E27FC236}">
                <a16:creationId xmlns:a16="http://schemas.microsoft.com/office/drawing/2014/main" id="{3F0E80CF-BE6C-4E03-BE3E-3C92E7F9CC7E}"/>
              </a:ext>
            </a:extLst>
          </p:cNvPr>
          <p:cNvSpPr/>
          <p:nvPr/>
        </p:nvSpPr>
        <p:spPr>
          <a:xfrm>
            <a:off x="7484012" y="4318782"/>
            <a:ext cx="4121834" cy="2278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Mumbai and Navi Mumbai are cities where people from different parts of the country to start their careers or set up new business ventures. However, the lack of data and appropriate analysis often serves as a hindrance to them . I hope this project would be beneficial to all these people</a:t>
            </a:r>
          </a:p>
        </p:txBody>
      </p:sp>
      <p:sp>
        <p:nvSpPr>
          <p:cNvPr id="4" name="TextBox 3">
            <a:extLst>
              <a:ext uri="{FF2B5EF4-FFF2-40B4-BE49-F238E27FC236}">
                <a16:creationId xmlns:a16="http://schemas.microsoft.com/office/drawing/2014/main" id="{9CF7248A-1F79-4DDA-AF6D-A18E9D19E8CC}"/>
              </a:ext>
            </a:extLst>
          </p:cNvPr>
          <p:cNvSpPr txBox="1"/>
          <p:nvPr/>
        </p:nvSpPr>
        <p:spPr>
          <a:xfrm>
            <a:off x="2504049" y="211015"/>
            <a:ext cx="3179299" cy="365760"/>
          </a:xfrm>
          <a:prstGeom prst="rect">
            <a:avLst/>
          </a:prstGeom>
          <a:noFill/>
        </p:spPr>
        <p:txBody>
          <a:bodyPr wrap="square" rtlCol="0">
            <a:spAutoFit/>
          </a:bodyPr>
          <a:lstStyle/>
          <a:p>
            <a:pPr algn="ctr"/>
            <a:r>
              <a:rPr lang="en-US" b="1" dirty="0"/>
              <a:t>DISCUSSION</a:t>
            </a:r>
          </a:p>
        </p:txBody>
      </p:sp>
      <p:sp>
        <p:nvSpPr>
          <p:cNvPr id="5" name="TextBox 4">
            <a:extLst>
              <a:ext uri="{FF2B5EF4-FFF2-40B4-BE49-F238E27FC236}">
                <a16:creationId xmlns:a16="http://schemas.microsoft.com/office/drawing/2014/main" id="{21D0CBF1-8568-4347-8144-E4C939B3F356}"/>
              </a:ext>
            </a:extLst>
          </p:cNvPr>
          <p:cNvSpPr txBox="1"/>
          <p:nvPr/>
        </p:nvSpPr>
        <p:spPr>
          <a:xfrm>
            <a:off x="7955279" y="3824068"/>
            <a:ext cx="3179299" cy="365760"/>
          </a:xfrm>
          <a:prstGeom prst="rect">
            <a:avLst/>
          </a:prstGeom>
          <a:noFill/>
        </p:spPr>
        <p:txBody>
          <a:bodyPr wrap="square" rtlCol="0">
            <a:spAutoFit/>
          </a:bodyPr>
          <a:lstStyle/>
          <a:p>
            <a:pPr algn="ctr"/>
            <a:r>
              <a:rPr lang="en-US" b="1" dirty="0"/>
              <a:t>CONCLUSION</a:t>
            </a:r>
          </a:p>
        </p:txBody>
      </p:sp>
    </p:spTree>
    <p:extLst>
      <p:ext uri="{BB962C8B-B14F-4D97-AF65-F5344CB8AC3E}">
        <p14:creationId xmlns:p14="http://schemas.microsoft.com/office/powerpoint/2010/main" val="91832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EBFF-95DE-4F1B-A708-D40B1A03ACE1}"/>
              </a:ext>
            </a:extLst>
          </p:cNvPr>
          <p:cNvSpPr>
            <a:spLocks noGrp="1"/>
          </p:cNvSpPr>
          <p:nvPr>
            <p:ph type="title"/>
          </p:nvPr>
        </p:nvSpPr>
        <p:spPr/>
        <p:txBody>
          <a:bodyPr>
            <a:normAutofit/>
          </a:bodyPr>
          <a:lstStyle/>
          <a:p>
            <a:r>
              <a:rPr lang="en-US" sz="3600" dirty="0"/>
              <a:t>TABLE OF CONTENTS</a:t>
            </a:r>
          </a:p>
        </p:txBody>
      </p:sp>
      <p:graphicFrame>
        <p:nvGraphicFramePr>
          <p:cNvPr id="3" name="Diagram 2">
            <a:extLst>
              <a:ext uri="{FF2B5EF4-FFF2-40B4-BE49-F238E27FC236}">
                <a16:creationId xmlns:a16="http://schemas.microsoft.com/office/drawing/2014/main" id="{DE73E691-DD68-45F4-88CD-228EB95553CF}"/>
              </a:ext>
            </a:extLst>
          </p:cNvPr>
          <p:cNvGraphicFramePr/>
          <p:nvPr>
            <p:extLst>
              <p:ext uri="{D42A27DB-BD31-4B8C-83A1-F6EECF244321}">
                <p14:modId xmlns:p14="http://schemas.microsoft.com/office/powerpoint/2010/main" val="1075685861"/>
              </p:ext>
            </p:extLst>
          </p:nvPr>
        </p:nvGraphicFramePr>
        <p:xfrm>
          <a:off x="1406769" y="1195754"/>
          <a:ext cx="9791114" cy="4942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734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2FA0-E9FA-4B73-B258-C55D7D3E5CD9}"/>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1913463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A674-5586-4B89-BB5C-E01730681DBE}"/>
              </a:ext>
            </a:extLst>
          </p:cNvPr>
          <p:cNvSpPr>
            <a:spLocks noGrp="1"/>
          </p:cNvSpPr>
          <p:nvPr>
            <p:ph type="title"/>
          </p:nvPr>
        </p:nvSpPr>
        <p:spPr>
          <a:xfrm>
            <a:off x="1251678" y="382385"/>
            <a:ext cx="10178322" cy="546083"/>
          </a:xfrm>
        </p:spPr>
        <p:txBody>
          <a:bodyPr>
            <a:normAutofit/>
          </a:bodyPr>
          <a:lstStyle/>
          <a:p>
            <a:r>
              <a:rPr lang="en-US" sz="3200" dirty="0"/>
              <a:t>Description and discussion of the background</a:t>
            </a:r>
          </a:p>
        </p:txBody>
      </p:sp>
      <p:sp>
        <p:nvSpPr>
          <p:cNvPr id="4" name="TextBox 3">
            <a:extLst>
              <a:ext uri="{FF2B5EF4-FFF2-40B4-BE49-F238E27FC236}">
                <a16:creationId xmlns:a16="http://schemas.microsoft.com/office/drawing/2014/main" id="{B6641780-74B4-482C-8744-8662B8C0EFEA}"/>
              </a:ext>
            </a:extLst>
          </p:cNvPr>
          <p:cNvSpPr txBox="1"/>
          <p:nvPr/>
        </p:nvSpPr>
        <p:spPr>
          <a:xfrm>
            <a:off x="1378634" y="1069145"/>
            <a:ext cx="9537895" cy="5078313"/>
          </a:xfrm>
          <a:prstGeom prst="rect">
            <a:avLst/>
          </a:prstGeom>
          <a:noFill/>
        </p:spPr>
        <p:txBody>
          <a:bodyPr wrap="square" rtlCol="0">
            <a:spAutoFit/>
          </a:bodyPr>
          <a:lstStyle/>
          <a:p>
            <a:pPr marL="285750" indent="-285750">
              <a:buFont typeface="Arial" panose="020B0604020202020204" pitchFamily="34" charset="0"/>
              <a:buChar char="•"/>
            </a:pPr>
            <a:r>
              <a:rPr lang="en-US" dirty="0"/>
              <a:t>Mumbai is the financial and the commercial capital of India</a:t>
            </a:r>
          </a:p>
          <a:p>
            <a:endParaRPr lang="en-US" dirty="0"/>
          </a:p>
          <a:p>
            <a:pPr marL="285750" indent="-285750">
              <a:buFont typeface="Arial" panose="020B0604020202020204" pitchFamily="34" charset="0"/>
              <a:buChar char="•"/>
            </a:pPr>
            <a:r>
              <a:rPr lang="en-US" dirty="0"/>
              <a:t>The city hosts a bustling commercial life as it is home to the Hindi film industry, popularly known as Bollywood. The city is dotted with numerous pubs, bars and restaurants. It is also considered to be the central hub for industries, trade and business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contribution of Mumbai is 6.16% to the GDP of India. The Metro GDP ranking recognizes the city as one of the most productive metro areas of India.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Navi Mumbai , located off the west coast of Maharashtra, is gradually emerging as a major commercial hotspot. It is a well-planned city with developed infrastructure and  good connectivity to Mumbai and Pune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the real estate prices are on a lower side as compared to Mumbai, many corporates and start ups have set up their offices here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city boasts good social infrastructure with many flyovers, broad roads and parking lots. Many utility services, restaurants, </a:t>
            </a:r>
            <a:r>
              <a:rPr lang="en-US" dirty="0" err="1"/>
              <a:t>banks,multiplexes,schools</a:t>
            </a:r>
            <a:r>
              <a:rPr lang="en-US" dirty="0"/>
              <a:t>, and hospitals can be located here</a:t>
            </a:r>
          </a:p>
        </p:txBody>
      </p:sp>
    </p:spTree>
    <p:extLst>
      <p:ext uri="{BB962C8B-B14F-4D97-AF65-F5344CB8AC3E}">
        <p14:creationId xmlns:p14="http://schemas.microsoft.com/office/powerpoint/2010/main" val="52209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BBC1-2489-42E4-9C19-88DC0AFF025B}"/>
              </a:ext>
            </a:extLst>
          </p:cNvPr>
          <p:cNvSpPr>
            <a:spLocks noGrp="1"/>
          </p:cNvSpPr>
          <p:nvPr>
            <p:ph type="title"/>
          </p:nvPr>
        </p:nvSpPr>
        <p:spPr/>
        <p:txBody>
          <a:bodyPr>
            <a:normAutofit/>
          </a:bodyPr>
          <a:lstStyle/>
          <a:p>
            <a:r>
              <a:rPr lang="en-US" sz="3200" dirty="0"/>
              <a:t>Business problem</a:t>
            </a:r>
          </a:p>
        </p:txBody>
      </p:sp>
      <p:sp>
        <p:nvSpPr>
          <p:cNvPr id="3" name="Cloud 2">
            <a:extLst>
              <a:ext uri="{FF2B5EF4-FFF2-40B4-BE49-F238E27FC236}">
                <a16:creationId xmlns:a16="http://schemas.microsoft.com/office/drawing/2014/main" id="{310F0C95-366E-4AFD-94AB-AC17A0F5460E}"/>
              </a:ext>
            </a:extLst>
          </p:cNvPr>
          <p:cNvSpPr/>
          <p:nvPr/>
        </p:nvSpPr>
        <p:spPr>
          <a:xfrm>
            <a:off x="1505242" y="872197"/>
            <a:ext cx="8932985" cy="560341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goal of this project is to cluster the different neighborhoods   of Mumbai and Navi Mumbai by analyzing data related to category of venues . The project will also cover an analysis of  the average real estate price of different neighborhoods. This analysis will benefit potential investors, businesspeople and the residents of the two cities. Investors and businesspeople can identity their preferred districts in terms of lower real estate cost and low presence of the business they want to install. City residents  can identify locations for residence as well as plan to visit different neighborhoods based on the venue categories</a:t>
            </a:r>
          </a:p>
        </p:txBody>
      </p:sp>
    </p:spTree>
    <p:extLst>
      <p:ext uri="{BB962C8B-B14F-4D97-AF65-F5344CB8AC3E}">
        <p14:creationId xmlns:p14="http://schemas.microsoft.com/office/powerpoint/2010/main" val="31086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2FA0-E9FA-4B73-B258-C55D7D3E5CD9}"/>
              </a:ext>
            </a:extLst>
          </p:cNvPr>
          <p:cNvSpPr>
            <a:spLocks noGrp="1"/>
          </p:cNvSpPr>
          <p:nvPr>
            <p:ph type="title"/>
          </p:nvPr>
        </p:nvSpPr>
        <p:spPr/>
        <p:txBody>
          <a:bodyPr/>
          <a:lstStyle/>
          <a:p>
            <a:pPr algn="ctr"/>
            <a:r>
              <a:rPr lang="en-US" dirty="0"/>
              <a:t>DATA DESCRIPTION</a:t>
            </a:r>
          </a:p>
        </p:txBody>
      </p:sp>
    </p:spTree>
    <p:extLst>
      <p:ext uri="{BB962C8B-B14F-4D97-AF65-F5344CB8AC3E}">
        <p14:creationId xmlns:p14="http://schemas.microsoft.com/office/powerpoint/2010/main" val="38707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9A90-CB76-46D8-9883-6984CCB82BCA}"/>
              </a:ext>
            </a:extLst>
          </p:cNvPr>
          <p:cNvSpPr>
            <a:spLocks noGrp="1"/>
          </p:cNvSpPr>
          <p:nvPr>
            <p:ph type="title"/>
          </p:nvPr>
        </p:nvSpPr>
        <p:spPr/>
        <p:txBody>
          <a:bodyPr>
            <a:normAutofit/>
          </a:bodyPr>
          <a:lstStyle/>
          <a:p>
            <a:r>
              <a:rPr lang="en-US" sz="3200" dirty="0"/>
              <a:t>DESCRIPTION AND SOURCE OF DATA</a:t>
            </a:r>
          </a:p>
        </p:txBody>
      </p:sp>
      <p:sp>
        <p:nvSpPr>
          <p:cNvPr id="3" name="Content Placeholder 2">
            <a:extLst>
              <a:ext uri="{FF2B5EF4-FFF2-40B4-BE49-F238E27FC236}">
                <a16:creationId xmlns:a16="http://schemas.microsoft.com/office/drawing/2014/main" id="{B59D6688-24BB-4C06-8D87-4BE8411A31A9}"/>
              </a:ext>
            </a:extLst>
          </p:cNvPr>
          <p:cNvSpPr>
            <a:spLocks noGrp="1"/>
          </p:cNvSpPr>
          <p:nvPr>
            <p:ph sz="half" idx="1"/>
          </p:nvPr>
        </p:nvSpPr>
        <p:spPr/>
        <p:txBody>
          <a:bodyPr>
            <a:normAutofit lnSpcReduction="10000"/>
          </a:bodyPr>
          <a:lstStyle/>
          <a:p>
            <a:pPr marL="0" indent="0" algn="ctr">
              <a:buNone/>
            </a:pPr>
            <a:r>
              <a:rPr lang="en-US" dirty="0"/>
              <a:t>The data for the latitude, longitude of different neighborhoods of Mumbai, Navi Mumbai are collected and their corresponding real estate price per square feet are collected.  All these data are collected independently of each other as there are no websites that can serve as a good repository of the entire dataset. Foursquare API is used to collect data related to the different venues and venue categories for a neighborhood.</a:t>
            </a:r>
          </a:p>
        </p:txBody>
      </p:sp>
      <p:sp>
        <p:nvSpPr>
          <p:cNvPr id="4" name="Content Placeholder 3">
            <a:extLst>
              <a:ext uri="{FF2B5EF4-FFF2-40B4-BE49-F238E27FC236}">
                <a16:creationId xmlns:a16="http://schemas.microsoft.com/office/drawing/2014/main" id="{F74560DB-F8B7-43FD-B7E8-E2B20CEB3CC2}"/>
              </a:ext>
            </a:extLst>
          </p:cNvPr>
          <p:cNvSpPr>
            <a:spLocks noGrp="1"/>
          </p:cNvSpPr>
          <p:nvPr>
            <p:ph sz="half" idx="2"/>
          </p:nvPr>
        </p:nvSpPr>
        <p:spPr/>
        <p:txBody>
          <a:bodyPr>
            <a:normAutofit lnSpcReduction="10000"/>
          </a:bodyPr>
          <a:lstStyle/>
          <a:p>
            <a:pPr marL="0" indent="0">
              <a:buNone/>
            </a:pPr>
            <a:r>
              <a:rPr lang="en-US" dirty="0"/>
              <a:t>The data collection sources are as follows:</a:t>
            </a:r>
          </a:p>
          <a:p>
            <a:r>
              <a:rPr lang="en-US" dirty="0"/>
              <a:t>Latitude and Longitude: https://www.latlong.net/ </a:t>
            </a:r>
          </a:p>
          <a:p>
            <a:r>
              <a:rPr lang="en-US" dirty="0"/>
              <a:t>Neighborhood Lists: Google Maps and Wikipedia</a:t>
            </a:r>
          </a:p>
          <a:p>
            <a:r>
              <a:rPr lang="en-US" dirty="0"/>
              <a:t>Average Real Estate Price per square ft : https://www.makaan.com/</a:t>
            </a:r>
          </a:p>
          <a:p>
            <a:r>
              <a:rPr lang="en-US" dirty="0"/>
              <a:t>Venue Data : Foursquare API</a:t>
            </a:r>
          </a:p>
          <a:p>
            <a:endParaRPr lang="en-US" dirty="0"/>
          </a:p>
        </p:txBody>
      </p:sp>
    </p:spTree>
    <p:extLst>
      <p:ext uri="{BB962C8B-B14F-4D97-AF65-F5344CB8AC3E}">
        <p14:creationId xmlns:p14="http://schemas.microsoft.com/office/powerpoint/2010/main" val="1761342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0" name="Rectangle 9">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2093D87A-7818-4594-B3D1-C9CF3747B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75529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01C38-FCA6-4633-A152-B0CFF9835581}"/>
              </a:ext>
            </a:extLst>
          </p:cNvPr>
          <p:cNvSpPr>
            <a:spLocks noGrp="1"/>
          </p:cNvSpPr>
          <p:nvPr>
            <p:ph type="title"/>
          </p:nvPr>
        </p:nvSpPr>
        <p:spPr>
          <a:xfrm>
            <a:off x="644849" y="954923"/>
            <a:ext cx="5875694" cy="4656552"/>
          </a:xfrm>
        </p:spPr>
        <p:txBody>
          <a:bodyPr vert="horz" lIns="91440" tIns="45720" rIns="91440" bIns="45720" rtlCol="0" anchor="ctr">
            <a:normAutofit/>
          </a:bodyPr>
          <a:lstStyle/>
          <a:p>
            <a:pPr algn="ctr"/>
            <a:r>
              <a:rPr lang="en-US" sz="8800" spc="800">
                <a:solidFill>
                  <a:srgbClr val="2A1A00"/>
                </a:solidFill>
              </a:rPr>
              <a:t>The data</a:t>
            </a:r>
          </a:p>
        </p:txBody>
      </p:sp>
      <p:sp>
        <p:nvSpPr>
          <p:cNvPr id="14" name="Freeform 22">
            <a:extLst>
              <a:ext uri="{FF2B5EF4-FFF2-40B4-BE49-F238E27FC236}">
                <a16:creationId xmlns:a16="http://schemas.microsoft.com/office/drawing/2014/main" id="{29BA41EB-EC8E-4167-987C-F07347C19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flipH="1">
            <a:off x="6909478" y="0"/>
            <a:ext cx="528251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bg1"/>
          </a:solidFill>
          <a:ln w="0">
            <a:noFill/>
            <a:prstDash val="solid"/>
            <a:round/>
            <a:headEnd/>
            <a:tailEnd/>
          </a:ln>
        </p:spPr>
      </p:sp>
      <p:graphicFrame>
        <p:nvGraphicFramePr>
          <p:cNvPr id="3" name="Table 2">
            <a:extLst>
              <a:ext uri="{FF2B5EF4-FFF2-40B4-BE49-F238E27FC236}">
                <a16:creationId xmlns:a16="http://schemas.microsoft.com/office/drawing/2014/main" id="{036CBCE5-3427-4D97-9AA8-3BE2FAE321B7}"/>
              </a:ext>
            </a:extLst>
          </p:cNvPr>
          <p:cNvGraphicFramePr>
            <a:graphicFrameLocks noGrp="1"/>
          </p:cNvGraphicFramePr>
          <p:nvPr>
            <p:extLst>
              <p:ext uri="{D42A27DB-BD31-4B8C-83A1-F6EECF244321}">
                <p14:modId xmlns:p14="http://schemas.microsoft.com/office/powerpoint/2010/main" val="1144766252"/>
              </p:ext>
            </p:extLst>
          </p:nvPr>
        </p:nvGraphicFramePr>
        <p:xfrm>
          <a:off x="6956425" y="1406769"/>
          <a:ext cx="5109719" cy="4204702"/>
        </p:xfrm>
        <a:graphic>
          <a:graphicData uri="http://schemas.openxmlformats.org/drawingml/2006/table">
            <a:tbl>
              <a:tblPr firstRow="1" firstCol="1" bandRow="1"/>
              <a:tblGrid>
                <a:gridCol w="1252413">
                  <a:extLst>
                    <a:ext uri="{9D8B030D-6E8A-4147-A177-3AD203B41FA5}">
                      <a16:colId xmlns:a16="http://schemas.microsoft.com/office/drawing/2014/main" val="541290733"/>
                    </a:ext>
                  </a:extLst>
                </a:gridCol>
                <a:gridCol w="1124303">
                  <a:extLst>
                    <a:ext uri="{9D8B030D-6E8A-4147-A177-3AD203B41FA5}">
                      <a16:colId xmlns:a16="http://schemas.microsoft.com/office/drawing/2014/main" val="3579269613"/>
                    </a:ext>
                  </a:extLst>
                </a:gridCol>
                <a:gridCol w="1228040">
                  <a:extLst>
                    <a:ext uri="{9D8B030D-6E8A-4147-A177-3AD203B41FA5}">
                      <a16:colId xmlns:a16="http://schemas.microsoft.com/office/drawing/2014/main" val="4025224856"/>
                    </a:ext>
                  </a:extLst>
                </a:gridCol>
                <a:gridCol w="1504963">
                  <a:extLst>
                    <a:ext uri="{9D8B030D-6E8A-4147-A177-3AD203B41FA5}">
                      <a16:colId xmlns:a16="http://schemas.microsoft.com/office/drawing/2014/main" val="2730188192"/>
                    </a:ext>
                  </a:extLst>
                </a:gridCol>
              </a:tblGrid>
              <a:tr h="500612">
                <a:tc>
                  <a:txBody>
                    <a:bodyPr/>
                    <a:lstStyle/>
                    <a:p>
                      <a:pPr marL="0" marR="0" algn="l" fontAlgn="t">
                        <a:lnSpc>
                          <a:spcPct val="107000"/>
                        </a:lnSpc>
                        <a:spcBef>
                          <a:spcPts val="0"/>
                        </a:spcBef>
                        <a:spcAft>
                          <a:spcPts val="0"/>
                        </a:spcAft>
                      </a:pPr>
                      <a:r>
                        <a:rPr lang="en-US" sz="1400" b="1" i="0" u="none" strike="noStrike"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Neighborhood</a:t>
                      </a:r>
                      <a:endParaRPr lang="en-US" sz="1400" b="0" i="0" u="none" strike="noStrike" dirty="0">
                        <a:effectLst/>
                        <a:latin typeface="Arial" panose="020B0604020202020204" pitchFamily="34" charset="0"/>
                      </a:endParaRPr>
                    </a:p>
                  </a:txBody>
                  <a:tcPr marL="78347" marR="78347" marT="39173" marB="39173">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r>
                        <a:rPr lang="en-US" sz="1400" b="1" i="0" u="none" strike="noStrike"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Latitude</a:t>
                      </a:r>
                      <a:endParaRPr lang="en-US" sz="1400" dirty="0"/>
                    </a:p>
                  </a:txBody>
                  <a:tcPr marL="78347" marR="78347" marT="39173" marB="39173">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r>
                        <a:rPr lang="en-US" sz="1400" b="1" i="0" u="none" strike="noStrike"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Longitude</a:t>
                      </a:r>
                      <a:endParaRPr lang="en-US" sz="1400" dirty="0"/>
                    </a:p>
                  </a:txBody>
                  <a:tcPr marL="78347" marR="78347" marT="39173" marB="39173">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r>
                        <a:rPr lang="en-US" sz="1400" b="1" i="0" u="none" strike="noStrike"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Average price Rs/sqft</a:t>
                      </a:r>
                      <a:endParaRPr lang="en-US" sz="1400" dirty="0"/>
                    </a:p>
                  </a:txBody>
                  <a:tcPr marL="58760" marR="58760" marT="8161"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224684486"/>
                  </a:ext>
                </a:extLst>
              </a:tr>
              <a:tr h="370409">
                <a:tc>
                  <a:txBody>
                    <a:bodyPr/>
                    <a:lstStyle/>
                    <a:p>
                      <a:pPr marL="0" marR="0" algn="ctr" fontAlgn="t">
                        <a:lnSpc>
                          <a:spcPct val="107000"/>
                        </a:lnSpc>
                        <a:spcBef>
                          <a:spcPts val="0"/>
                        </a:spcBef>
                        <a:spcAft>
                          <a:spcPts val="0"/>
                        </a:spcAft>
                      </a:pPr>
                      <a:r>
                        <a:rPr lang="en-US" sz="1400" b="1"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Colaba</a:t>
                      </a:r>
                      <a:endParaRPr lang="en-US" sz="1400" b="0" i="0" u="none" strike="noStrike">
                        <a:effectLst/>
                        <a:latin typeface="Arial" panose="020B0604020202020204" pitchFamily="34" charset="0"/>
                      </a:endParaRPr>
                    </a:p>
                  </a:txBody>
                  <a:tcPr marL="58760" marR="58760" marT="8161"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fontAlgn="t">
                        <a:lnSpc>
                          <a:spcPct val="107000"/>
                        </a:lnSpc>
                        <a:spcBef>
                          <a:spcPts val="0"/>
                        </a:spcBef>
                        <a:spcAft>
                          <a:spcPts val="0"/>
                        </a:spcAft>
                      </a:pPr>
                      <a:r>
                        <a:rPr lang="en-US" sz="14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18.9067</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fontAlgn="t">
                        <a:lnSpc>
                          <a:spcPct val="107000"/>
                        </a:lnSpc>
                        <a:spcBef>
                          <a:spcPts val="0"/>
                        </a:spcBef>
                        <a:spcAft>
                          <a:spcPts val="0"/>
                        </a:spcAft>
                      </a:pPr>
                      <a:r>
                        <a:rPr lang="en-US" sz="14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72.8147</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B w="12700" cap="flat" cmpd="sng" algn="ctr">
                      <a:solidFill>
                        <a:srgbClr val="8EAADB"/>
                      </a:solidFill>
                      <a:prstDash val="solid"/>
                      <a:round/>
                      <a:headEnd type="none" w="med" len="med"/>
                      <a:tailEnd type="none" w="med" len="med"/>
                    </a:lnB>
                    <a:solidFill>
                      <a:srgbClr val="D9E2F3"/>
                    </a:solidFill>
                  </a:tcPr>
                </a:tc>
                <a:tc>
                  <a:txBody>
                    <a:bodyPr/>
                    <a:lstStyle/>
                    <a:p>
                      <a:pPr marL="0" marR="0" algn="ctr" fontAlgn="t">
                        <a:lnSpc>
                          <a:spcPct val="107000"/>
                        </a:lnSpc>
                        <a:spcBef>
                          <a:spcPts val="0"/>
                        </a:spcBef>
                        <a:spcAft>
                          <a:spcPts val="0"/>
                        </a:spcAft>
                      </a:pPr>
                      <a:r>
                        <a:rPr lang="en-US" sz="14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58,643</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542791370"/>
                  </a:ext>
                </a:extLst>
              </a:tr>
              <a:tr h="370409">
                <a:tc>
                  <a:txBody>
                    <a:bodyPr/>
                    <a:lstStyle/>
                    <a:p>
                      <a:pPr marL="0" marR="0" algn="ctr" fontAlgn="t">
                        <a:lnSpc>
                          <a:spcPct val="107000"/>
                        </a:lnSpc>
                        <a:spcBef>
                          <a:spcPts val="0"/>
                        </a:spcBef>
                        <a:spcAft>
                          <a:spcPts val="0"/>
                        </a:spcAft>
                      </a:pPr>
                      <a:r>
                        <a:rPr lang="en-US" sz="1400" b="1" i="0" u="none" strike="noStrike">
                          <a:effectLst/>
                          <a:latin typeface="Calibri" panose="020F0502020204030204" pitchFamily="34" charset="0"/>
                          <a:ea typeface="Calibri" panose="020F0502020204030204" pitchFamily="34" charset="0"/>
                          <a:cs typeface="Times New Roman" panose="02020603050405020304" pitchFamily="18" charset="0"/>
                        </a:rPr>
                        <a:t>Nariman Point</a:t>
                      </a:r>
                      <a:endParaRPr lang="en-US" sz="1400" b="0" i="0" u="none" strike="noStrike">
                        <a:effectLst/>
                        <a:latin typeface="Arial" panose="020B0604020202020204" pitchFamily="34" charset="0"/>
                      </a:endParaRPr>
                    </a:p>
                  </a:txBody>
                  <a:tcPr marL="58760" marR="58760" marT="8161"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18.9256</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72.8242</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67,619</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078815896"/>
                  </a:ext>
                </a:extLst>
              </a:tr>
              <a:tr h="370409">
                <a:tc>
                  <a:txBody>
                    <a:bodyPr/>
                    <a:lstStyle/>
                    <a:p>
                      <a:pPr marL="0" marR="0" algn="ctr" fontAlgn="t">
                        <a:lnSpc>
                          <a:spcPct val="107000"/>
                        </a:lnSpc>
                        <a:spcBef>
                          <a:spcPts val="0"/>
                        </a:spcBef>
                        <a:spcAft>
                          <a:spcPts val="0"/>
                        </a:spcAft>
                      </a:pPr>
                      <a:r>
                        <a:rPr lang="en-US" sz="1400" b="1"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Churchgate</a:t>
                      </a:r>
                      <a:endParaRPr lang="en-US" sz="1400" b="0" i="0" u="none" strike="noStrike">
                        <a:effectLst/>
                        <a:latin typeface="Arial" panose="020B0604020202020204" pitchFamily="34" charset="0"/>
                      </a:endParaRPr>
                    </a:p>
                  </a:txBody>
                  <a:tcPr marL="58760" marR="58760" marT="8161"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fontAlgn="t">
                        <a:lnSpc>
                          <a:spcPct val="107000"/>
                        </a:lnSpc>
                        <a:spcBef>
                          <a:spcPts val="0"/>
                        </a:spcBef>
                        <a:spcAft>
                          <a:spcPts val="0"/>
                        </a:spcAft>
                      </a:pPr>
                      <a:r>
                        <a:rPr lang="en-US" sz="14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18.9322</a:t>
                      </a:r>
                      <a:endParaRPr lang="en-US" sz="1400" b="0" i="0" u="none" strike="noStrike" dirty="0">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fontAlgn="t">
                        <a:lnSpc>
                          <a:spcPct val="107000"/>
                        </a:lnSpc>
                        <a:spcBef>
                          <a:spcPts val="0"/>
                        </a:spcBef>
                        <a:spcAft>
                          <a:spcPts val="0"/>
                        </a:spcAft>
                      </a:pPr>
                      <a:r>
                        <a:rPr lang="en-US" sz="14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72.8264</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fontAlgn="t">
                        <a:lnSpc>
                          <a:spcPct val="107000"/>
                        </a:lnSpc>
                        <a:spcBef>
                          <a:spcPts val="0"/>
                        </a:spcBef>
                        <a:spcAft>
                          <a:spcPts val="0"/>
                        </a:spcAft>
                      </a:pPr>
                      <a:r>
                        <a:rPr lang="en-US" sz="14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59,969</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986308213"/>
                  </a:ext>
                </a:extLst>
              </a:tr>
              <a:tr h="370409">
                <a:tc>
                  <a:txBody>
                    <a:bodyPr/>
                    <a:lstStyle/>
                    <a:p>
                      <a:pPr marL="0" marR="0" algn="ctr" fontAlgn="t">
                        <a:lnSpc>
                          <a:spcPct val="107000"/>
                        </a:lnSpc>
                        <a:spcBef>
                          <a:spcPts val="0"/>
                        </a:spcBef>
                        <a:spcAft>
                          <a:spcPts val="0"/>
                        </a:spcAft>
                      </a:pPr>
                      <a:r>
                        <a:rPr lang="en-US" sz="1400" b="1" i="0" u="none" strike="noStrike">
                          <a:effectLst/>
                          <a:latin typeface="Calibri" panose="020F0502020204030204" pitchFamily="34" charset="0"/>
                          <a:ea typeface="Calibri" panose="020F0502020204030204" pitchFamily="34" charset="0"/>
                          <a:cs typeface="Times New Roman" panose="02020603050405020304" pitchFamily="18" charset="0"/>
                        </a:rPr>
                        <a:t>Marine Lines</a:t>
                      </a:r>
                      <a:endParaRPr lang="en-US" sz="1400" b="0" i="0" u="none" strike="noStrike">
                        <a:effectLst/>
                        <a:latin typeface="Arial" panose="020B0604020202020204" pitchFamily="34" charset="0"/>
                      </a:endParaRPr>
                    </a:p>
                  </a:txBody>
                  <a:tcPr marL="58760" marR="58760" marT="8161"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18.9431</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72.8272</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32,463</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358306044"/>
                  </a:ext>
                </a:extLst>
              </a:tr>
              <a:tr h="370409">
                <a:tc>
                  <a:txBody>
                    <a:bodyPr/>
                    <a:lstStyle/>
                    <a:p>
                      <a:pPr marL="0" marR="0" algn="ctr" fontAlgn="t">
                        <a:lnSpc>
                          <a:spcPct val="107000"/>
                        </a:lnSpc>
                        <a:spcBef>
                          <a:spcPts val="0"/>
                        </a:spcBef>
                        <a:spcAft>
                          <a:spcPts val="0"/>
                        </a:spcAft>
                      </a:pPr>
                      <a:r>
                        <a:rPr lang="en-US" sz="1400" b="1"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Kalbadevi</a:t>
                      </a:r>
                      <a:endParaRPr lang="en-US" sz="1400" b="0" i="0" u="none" strike="noStrike">
                        <a:effectLst/>
                        <a:latin typeface="Arial" panose="020B0604020202020204" pitchFamily="34" charset="0"/>
                      </a:endParaRPr>
                    </a:p>
                  </a:txBody>
                  <a:tcPr marL="58760" marR="58760" marT="8161"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fontAlgn="t">
                        <a:lnSpc>
                          <a:spcPct val="107000"/>
                        </a:lnSpc>
                        <a:spcBef>
                          <a:spcPts val="0"/>
                        </a:spcBef>
                        <a:spcAft>
                          <a:spcPts val="0"/>
                        </a:spcAft>
                      </a:pPr>
                      <a:r>
                        <a:rPr lang="en-US" sz="14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18.9487</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fontAlgn="t">
                        <a:lnSpc>
                          <a:spcPct val="107000"/>
                        </a:lnSpc>
                        <a:spcBef>
                          <a:spcPts val="0"/>
                        </a:spcBef>
                        <a:spcAft>
                          <a:spcPts val="0"/>
                        </a:spcAft>
                      </a:pPr>
                      <a:r>
                        <a:rPr lang="en-US" sz="14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72.8289</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fontAlgn="t">
                        <a:lnSpc>
                          <a:spcPct val="107000"/>
                        </a:lnSpc>
                        <a:spcBef>
                          <a:spcPts val="0"/>
                        </a:spcBef>
                        <a:spcAft>
                          <a:spcPts val="0"/>
                        </a:spcAft>
                      </a:pPr>
                      <a:r>
                        <a:rPr lang="en-US" sz="14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31,269</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126067500"/>
                  </a:ext>
                </a:extLst>
              </a:tr>
              <a:tr h="370409">
                <a:tc>
                  <a:txBody>
                    <a:bodyPr/>
                    <a:lstStyle/>
                    <a:p>
                      <a:pPr marL="0" marR="0" algn="ctr" fontAlgn="t">
                        <a:lnSpc>
                          <a:spcPct val="107000"/>
                        </a:lnSpc>
                        <a:spcBef>
                          <a:spcPts val="0"/>
                        </a:spcBef>
                        <a:spcAft>
                          <a:spcPts val="0"/>
                        </a:spcAft>
                      </a:pPr>
                      <a:r>
                        <a:rPr lang="en-US" sz="1400" b="1" i="0" u="none" strike="noStrike">
                          <a:effectLst/>
                          <a:latin typeface="Calibri" panose="020F0502020204030204" pitchFamily="34" charset="0"/>
                          <a:ea typeface="Calibri" panose="020F0502020204030204" pitchFamily="34" charset="0"/>
                          <a:cs typeface="Times New Roman" panose="02020603050405020304" pitchFamily="18" charset="0"/>
                        </a:rPr>
                        <a:t>Walkeshwar</a:t>
                      </a:r>
                      <a:endParaRPr lang="en-US" sz="1400" b="0" i="0" u="none" strike="noStrike">
                        <a:effectLst/>
                        <a:latin typeface="Arial" panose="020B0604020202020204" pitchFamily="34" charset="0"/>
                      </a:endParaRPr>
                    </a:p>
                  </a:txBody>
                  <a:tcPr marL="58760" marR="58760" marT="8161"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18.9508</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dirty="0">
                          <a:effectLst/>
                          <a:latin typeface="Calibri" panose="020F0502020204030204" pitchFamily="34" charset="0"/>
                          <a:ea typeface="Calibri" panose="020F0502020204030204" pitchFamily="34" charset="0"/>
                          <a:cs typeface="Times New Roman" panose="02020603050405020304" pitchFamily="18" charset="0"/>
                        </a:rPr>
                        <a:t>72.8021</a:t>
                      </a:r>
                      <a:endParaRPr lang="en-US" sz="1400" b="0" i="0" u="none" strike="noStrike" dirty="0">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1,18,331</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350040798"/>
                  </a:ext>
                </a:extLst>
              </a:tr>
              <a:tr h="370409">
                <a:tc>
                  <a:txBody>
                    <a:bodyPr/>
                    <a:lstStyle/>
                    <a:p>
                      <a:pPr marL="0" marR="0" algn="ctr" fontAlgn="t">
                        <a:lnSpc>
                          <a:spcPct val="107000"/>
                        </a:lnSpc>
                        <a:spcBef>
                          <a:spcPts val="0"/>
                        </a:spcBef>
                        <a:spcAft>
                          <a:spcPts val="0"/>
                        </a:spcAft>
                      </a:pPr>
                      <a:r>
                        <a:rPr lang="en-US" sz="1400" b="1"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Malabar Hill</a:t>
                      </a:r>
                      <a:endParaRPr lang="en-US" sz="1400" b="0" i="0" u="none" strike="noStrike">
                        <a:effectLst/>
                        <a:latin typeface="Arial" panose="020B0604020202020204" pitchFamily="34" charset="0"/>
                      </a:endParaRPr>
                    </a:p>
                  </a:txBody>
                  <a:tcPr marL="58760" marR="58760" marT="8161"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fontAlgn="t">
                        <a:lnSpc>
                          <a:spcPct val="107000"/>
                        </a:lnSpc>
                        <a:spcBef>
                          <a:spcPts val="0"/>
                        </a:spcBef>
                        <a:spcAft>
                          <a:spcPts val="0"/>
                        </a:spcAft>
                      </a:pPr>
                      <a:r>
                        <a:rPr lang="en-US" sz="14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18.9548</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fontAlgn="t">
                        <a:lnSpc>
                          <a:spcPct val="107000"/>
                        </a:lnSpc>
                        <a:spcBef>
                          <a:spcPts val="0"/>
                        </a:spcBef>
                        <a:spcAft>
                          <a:spcPts val="0"/>
                        </a:spcAft>
                      </a:pPr>
                      <a:r>
                        <a:rPr lang="en-US" sz="14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72.7985</a:t>
                      </a:r>
                      <a:endParaRPr lang="en-US" sz="1400" b="0" i="0" u="none" strike="noStrike" dirty="0">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fontAlgn="t">
                        <a:lnSpc>
                          <a:spcPct val="107000"/>
                        </a:lnSpc>
                        <a:spcBef>
                          <a:spcPts val="0"/>
                        </a:spcBef>
                        <a:spcAft>
                          <a:spcPts val="0"/>
                        </a:spcAft>
                      </a:pPr>
                      <a:r>
                        <a:rPr lang="en-US" sz="14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1,32,879</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3156111010"/>
                  </a:ext>
                </a:extLst>
              </a:tr>
              <a:tr h="370409">
                <a:tc>
                  <a:txBody>
                    <a:bodyPr/>
                    <a:lstStyle/>
                    <a:p>
                      <a:pPr marL="0" marR="0" algn="ctr" fontAlgn="t">
                        <a:lnSpc>
                          <a:spcPct val="107000"/>
                        </a:lnSpc>
                        <a:spcBef>
                          <a:spcPts val="0"/>
                        </a:spcBef>
                        <a:spcAft>
                          <a:spcPts val="0"/>
                        </a:spcAft>
                      </a:pPr>
                      <a:r>
                        <a:rPr lang="en-US" sz="1400" b="1" i="0" u="none" strike="noStrike">
                          <a:effectLst/>
                          <a:latin typeface="Calibri" panose="020F0502020204030204" pitchFamily="34" charset="0"/>
                          <a:ea typeface="Calibri" panose="020F0502020204030204" pitchFamily="34" charset="0"/>
                          <a:cs typeface="Times New Roman" panose="02020603050405020304" pitchFamily="18" charset="0"/>
                        </a:rPr>
                        <a:t>Bhuleshwar</a:t>
                      </a:r>
                      <a:endParaRPr lang="en-US" sz="1400" b="0" i="0" u="none" strike="noStrike">
                        <a:effectLst/>
                        <a:latin typeface="Arial" panose="020B0604020202020204" pitchFamily="34" charset="0"/>
                      </a:endParaRPr>
                    </a:p>
                  </a:txBody>
                  <a:tcPr marL="58760" marR="58760" marT="8161"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18.9562</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dirty="0">
                          <a:effectLst/>
                          <a:latin typeface="Calibri" panose="020F0502020204030204" pitchFamily="34" charset="0"/>
                          <a:ea typeface="Calibri" panose="020F0502020204030204" pitchFamily="34" charset="0"/>
                          <a:cs typeface="Times New Roman" panose="02020603050405020304" pitchFamily="18" charset="0"/>
                        </a:rPr>
                        <a:t>72.8296</a:t>
                      </a:r>
                      <a:endParaRPr lang="en-US" sz="1400" b="0" i="0" u="none" strike="noStrike" dirty="0">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22,720</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146152034"/>
                  </a:ext>
                </a:extLst>
              </a:tr>
              <a:tr h="370409">
                <a:tc>
                  <a:txBody>
                    <a:bodyPr/>
                    <a:lstStyle/>
                    <a:p>
                      <a:pPr marL="0" marR="0" algn="ctr" fontAlgn="t">
                        <a:lnSpc>
                          <a:spcPct val="107000"/>
                        </a:lnSpc>
                        <a:spcBef>
                          <a:spcPts val="0"/>
                        </a:spcBef>
                        <a:spcAft>
                          <a:spcPts val="0"/>
                        </a:spcAft>
                      </a:pPr>
                      <a:r>
                        <a:rPr lang="en-US" sz="1400" b="1"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Kemps Corner</a:t>
                      </a:r>
                      <a:endParaRPr lang="en-US" sz="1400" b="0" i="0" u="none" strike="noStrike">
                        <a:effectLst/>
                        <a:latin typeface="Arial" panose="020B0604020202020204" pitchFamily="34" charset="0"/>
                      </a:endParaRPr>
                    </a:p>
                  </a:txBody>
                  <a:tcPr marL="58760" marR="58760" marT="8161"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fontAlgn="t">
                        <a:lnSpc>
                          <a:spcPct val="107000"/>
                        </a:lnSpc>
                        <a:spcBef>
                          <a:spcPts val="0"/>
                        </a:spcBef>
                        <a:spcAft>
                          <a:spcPts val="0"/>
                        </a:spcAft>
                      </a:pPr>
                      <a:r>
                        <a:rPr lang="en-US" sz="14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18.9629</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fontAlgn="t">
                        <a:lnSpc>
                          <a:spcPct val="107000"/>
                        </a:lnSpc>
                        <a:spcBef>
                          <a:spcPts val="0"/>
                        </a:spcBef>
                        <a:spcAft>
                          <a:spcPts val="0"/>
                        </a:spcAft>
                      </a:pPr>
                      <a:r>
                        <a:rPr lang="en-US" sz="14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72.8054</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fontAlgn="t">
                        <a:lnSpc>
                          <a:spcPct val="107000"/>
                        </a:lnSpc>
                        <a:spcBef>
                          <a:spcPts val="0"/>
                        </a:spcBef>
                        <a:spcAft>
                          <a:spcPts val="0"/>
                        </a:spcAft>
                      </a:pPr>
                      <a:r>
                        <a:rPr lang="en-US" sz="14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75,444</a:t>
                      </a:r>
                      <a:endParaRPr lang="en-US" sz="1400" b="0" i="0" u="none" strike="noStrike" dirty="0">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3353503652"/>
                  </a:ext>
                </a:extLst>
              </a:tr>
              <a:tr h="370409">
                <a:tc>
                  <a:txBody>
                    <a:bodyPr/>
                    <a:lstStyle/>
                    <a:p>
                      <a:pPr marL="0" marR="0" algn="ctr" fontAlgn="t">
                        <a:lnSpc>
                          <a:spcPct val="107000"/>
                        </a:lnSpc>
                        <a:spcBef>
                          <a:spcPts val="0"/>
                        </a:spcBef>
                        <a:spcAft>
                          <a:spcPts val="0"/>
                        </a:spcAft>
                      </a:pPr>
                      <a:r>
                        <a:rPr lang="en-US" sz="1400" b="1" i="0" u="none" strike="noStrike">
                          <a:effectLst/>
                          <a:latin typeface="Calibri" panose="020F0502020204030204" pitchFamily="34" charset="0"/>
                          <a:ea typeface="Calibri" panose="020F0502020204030204" pitchFamily="34" charset="0"/>
                          <a:cs typeface="Times New Roman" panose="02020603050405020304" pitchFamily="18" charset="0"/>
                        </a:rPr>
                        <a:t>Kamathipura</a:t>
                      </a:r>
                      <a:endParaRPr lang="en-US" sz="1400" b="0" i="0" u="none" strike="noStrike">
                        <a:effectLst/>
                        <a:latin typeface="Arial" panose="020B0604020202020204" pitchFamily="34" charset="0"/>
                      </a:endParaRPr>
                    </a:p>
                  </a:txBody>
                  <a:tcPr marL="58760" marR="58760" marT="8161"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18.9649</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72.8261</a:t>
                      </a:r>
                      <a:endParaRPr lang="en-US" sz="1400" b="0" i="0" u="none" strike="noStrike">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dirty="0">
                          <a:effectLst/>
                          <a:latin typeface="Calibri" panose="020F0502020204030204" pitchFamily="34" charset="0"/>
                          <a:ea typeface="Calibri" panose="020F0502020204030204" pitchFamily="34" charset="0"/>
                          <a:cs typeface="Times New Roman" panose="02020603050405020304" pitchFamily="18" charset="0"/>
                        </a:rPr>
                        <a:t>34,507</a:t>
                      </a:r>
                      <a:endParaRPr lang="en-US" sz="1400" b="0" i="0" u="none" strike="noStrike" dirty="0">
                        <a:effectLst/>
                        <a:latin typeface="Arial" panose="020B0604020202020204" pitchFamily="34" charset="0"/>
                      </a:endParaRPr>
                    </a:p>
                  </a:txBody>
                  <a:tcPr marL="78347" marR="78347" marT="39173" marB="39173">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224460432"/>
                  </a:ext>
                </a:extLst>
              </a:tr>
            </a:tbl>
          </a:graphicData>
        </a:graphic>
      </p:graphicFrame>
    </p:spTree>
    <p:extLst>
      <p:ext uri="{BB962C8B-B14F-4D97-AF65-F5344CB8AC3E}">
        <p14:creationId xmlns:p14="http://schemas.microsoft.com/office/powerpoint/2010/main" val="2312698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2FA0-E9FA-4B73-B258-C55D7D3E5CD9}"/>
              </a:ext>
            </a:extLst>
          </p:cNvPr>
          <p:cNvSpPr>
            <a:spLocks noGrp="1"/>
          </p:cNvSpPr>
          <p:nvPr>
            <p:ph type="title"/>
          </p:nvPr>
        </p:nvSpPr>
        <p:spPr/>
        <p:txBody>
          <a:bodyPr/>
          <a:lstStyle/>
          <a:p>
            <a:pPr algn="ctr"/>
            <a:r>
              <a:rPr lang="en-US" dirty="0"/>
              <a:t>METHODOLOGY</a:t>
            </a:r>
          </a:p>
        </p:txBody>
      </p:sp>
    </p:spTree>
    <p:extLst>
      <p:ext uri="{BB962C8B-B14F-4D97-AF65-F5344CB8AC3E}">
        <p14:creationId xmlns:p14="http://schemas.microsoft.com/office/powerpoint/2010/main" val="113373238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47</TotalTime>
  <Words>1882</Words>
  <Application>Microsoft Office PowerPoint</Application>
  <PresentationFormat>Widescreen</PresentationFormat>
  <Paragraphs>428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Impact</vt:lpstr>
      <vt:lpstr>Badge</vt:lpstr>
      <vt:lpstr>Housing prices  and venues data  analysis of  Mumbai and  navi Mumbai</vt:lpstr>
      <vt:lpstr>TABLE OF CONTENTS</vt:lpstr>
      <vt:lpstr>introduction</vt:lpstr>
      <vt:lpstr>Description and discussion of the background</vt:lpstr>
      <vt:lpstr>Business problem</vt:lpstr>
      <vt:lpstr>DATA DESCRIPTION</vt:lpstr>
      <vt:lpstr>DESCRIPTION AND SOURCE OF DATA</vt:lpstr>
      <vt:lpstr>The data</vt:lpstr>
      <vt:lpstr>METHODOLOGY</vt:lpstr>
      <vt:lpstr>PowerPoint Presentation</vt:lpstr>
      <vt:lpstr>PowerPoint Presentation</vt:lpstr>
      <vt:lpstr>PowerPoint Presentation</vt:lpstr>
      <vt:lpstr>RESULTS</vt:lpstr>
      <vt:lpstr>PowerPoint Presentation</vt:lpstr>
      <vt:lpstr>PowerPoint Presentation</vt:lpstr>
      <vt:lpstr>PowerPoint Presentation</vt:lpstr>
      <vt:lpstr>DISCUSSION &amp;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prices  and venues data  analysis of  Mumbai and  navi Mumbai</dc:title>
  <dc:creator>DAS, DEBANGANA</dc:creator>
  <cp:lastModifiedBy>DAS, DEBANGANA</cp:lastModifiedBy>
  <cp:revision>6</cp:revision>
  <dcterms:created xsi:type="dcterms:W3CDTF">2020-01-31T14:53:06Z</dcterms:created>
  <dcterms:modified xsi:type="dcterms:W3CDTF">2020-01-31T15:47:59Z</dcterms:modified>
</cp:coreProperties>
</file>