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57" r:id="rId4"/>
    <p:sldId id="258" r:id="rId5"/>
    <p:sldId id="260" r:id="rId6"/>
    <p:sldId id="261" r:id="rId7"/>
    <p:sldId id="266" r:id="rId8"/>
    <p:sldId id="272" r:id="rId9"/>
    <p:sldId id="271" r:id="rId10"/>
    <p:sldId id="262" r:id="rId11"/>
    <p:sldId id="267" r:id="rId12"/>
    <p:sldId id="263" r:id="rId13"/>
    <p:sldId id="264" r:id="rId14"/>
    <p:sldId id="27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626D65-AFD3-459A-A69E-42739736CF7F}">
  <a:tblStyle styleId="{F6626D65-AFD3-459A-A69E-42739736CF7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21c2df07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a3b5bb04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21c2df0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21c2df0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91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53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www.aerospike.com/blog/comparing-nosql-databases-aerospike-vs-cassandra/" TargetMode="External"/><Relationship Id="rId3" Type="http://schemas.openxmlformats.org/officeDocument/2006/relationships/image" Target="../media/image7.jpg"/><Relationship Id="rId7" Type="http://schemas.openxmlformats.org/officeDocument/2006/relationships/hyperlink" Target="https://aero-media.aerospike.com/2018/05/C71060_finaleprint.pdf"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pages.aerospike.com/rs/229-XUE-318/images/Benchmark_Report__Aerospike-vs-ScyllaDB-Initial-Comparison.pdf" TargetMode="External"/><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hyperlink" Target="https://docs.microsoft.com/en-us/aspnet/core/grpc/comparison?view=aspnetcore-3.1#:~:text=HTTP%20API%20requests%20are%20sent,format%20isn't%20human%20readable.&amp;text=Also%2C%20Protobuf%20messages%20support%20conversion%20to%20and%20from%20JS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s://drive.google.com/file/d/1YZRQVCNjrzrtItphH6gZeAfyh0lBno9F/view?usp=sharing"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Fashion Intelligence Systems</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a:t>
            </a:r>
            <a:r>
              <a:rPr lang="en-IN" sz="1900" b="1" dirty="0">
                <a:solidFill>
                  <a:srgbClr val="FFFFFF"/>
                </a:solidFill>
                <a:latin typeface="Roboto Mono"/>
                <a:ea typeface="Roboto Mono"/>
                <a:cs typeface="Roboto Mono"/>
                <a:sym typeface="Roboto Mono"/>
              </a:rPr>
              <a:t>The Ignitors</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a:t>
            </a:r>
            <a:r>
              <a:rPr lang="en-IN" sz="1900" b="1" dirty="0">
                <a:solidFill>
                  <a:srgbClr val="FFFFFF"/>
                </a:solidFill>
                <a:latin typeface="Roboto Mono"/>
                <a:ea typeface="Roboto Mono"/>
                <a:cs typeface="Roboto Mono"/>
                <a:sym typeface="Roboto Mono"/>
              </a:rPr>
              <a:t>NIT Rourkela</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3578"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Database &amp; Protocol Preference</a:t>
            </a:r>
            <a:endParaRPr sz="2400" b="1" dirty="0">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8E6D3CE7-5486-4438-BF8A-245EEE61F7BC}"/>
              </a:ext>
            </a:extLst>
          </p:cNvPr>
          <p:cNvPicPr>
            <a:picLocks noChangeAspect="1"/>
          </p:cNvPicPr>
          <p:nvPr/>
        </p:nvPicPr>
        <p:blipFill>
          <a:blip r:embed="rId4"/>
          <a:stretch>
            <a:fillRect/>
          </a:stretch>
        </p:blipFill>
        <p:spPr>
          <a:xfrm>
            <a:off x="80865" y="783771"/>
            <a:ext cx="4385388" cy="4070568"/>
          </a:xfrm>
          <a:prstGeom prst="rect">
            <a:avLst/>
          </a:prstGeom>
        </p:spPr>
      </p:pic>
      <p:pic>
        <p:nvPicPr>
          <p:cNvPr id="1028" name="Picture 4" descr="Aerospike vs Cassandra Latency Comparison">
            <a:extLst>
              <a:ext uri="{FF2B5EF4-FFF2-40B4-BE49-F238E27FC236}">
                <a16:creationId xmlns:a16="http://schemas.microsoft.com/office/drawing/2014/main" id="{9C823F6B-60DC-43F9-995E-19D105B8A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7749" y="783771"/>
            <a:ext cx="3796046" cy="23761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9DC1B1-659C-4978-9A4E-A5DEFE57C249}"/>
              </a:ext>
            </a:extLst>
          </p:cNvPr>
          <p:cNvSpPr txBox="1"/>
          <p:nvPr/>
        </p:nvSpPr>
        <p:spPr>
          <a:xfrm>
            <a:off x="4757015" y="3143145"/>
            <a:ext cx="3796046" cy="307777"/>
          </a:xfrm>
          <a:prstGeom prst="rect">
            <a:avLst/>
          </a:prstGeom>
          <a:noFill/>
        </p:spPr>
        <p:txBody>
          <a:bodyPr wrap="square" rtlCol="0">
            <a:spAutoFit/>
          </a:bodyPr>
          <a:lstStyle/>
          <a:p>
            <a:r>
              <a:rPr lang="en-IN" dirty="0"/>
              <a:t>Aerospike</a:t>
            </a:r>
            <a:r>
              <a:rPr lang="en-IN" b="1" dirty="0"/>
              <a:t>(Used By Flipkart)</a:t>
            </a:r>
            <a:r>
              <a:rPr lang="en-IN" dirty="0"/>
              <a:t> vs Cassandra</a:t>
            </a:r>
          </a:p>
        </p:txBody>
      </p:sp>
      <p:sp>
        <p:nvSpPr>
          <p:cNvPr id="7" name="TextBox 6">
            <a:extLst>
              <a:ext uri="{FF2B5EF4-FFF2-40B4-BE49-F238E27FC236}">
                <a16:creationId xmlns:a16="http://schemas.microsoft.com/office/drawing/2014/main" id="{F697A41C-ABEF-488F-ADCF-6A59F53E83FE}"/>
              </a:ext>
            </a:extLst>
          </p:cNvPr>
          <p:cNvSpPr txBox="1"/>
          <p:nvPr/>
        </p:nvSpPr>
        <p:spPr>
          <a:xfrm>
            <a:off x="4626855" y="3484373"/>
            <a:ext cx="2963175" cy="1815882"/>
          </a:xfrm>
          <a:prstGeom prst="rect">
            <a:avLst/>
          </a:prstGeom>
          <a:noFill/>
        </p:spPr>
        <p:txBody>
          <a:bodyPr wrap="square" rtlCol="0">
            <a:spAutoFit/>
          </a:bodyPr>
          <a:lstStyle/>
          <a:p>
            <a:r>
              <a:rPr lang="en-IN" b="1" dirty="0"/>
              <a:t>Aerospike vs No-SQL DB:-</a:t>
            </a:r>
          </a:p>
          <a:p>
            <a:r>
              <a:rPr lang="en-IN" dirty="0">
                <a:hlinkClick r:id="rId6"/>
              </a:rPr>
              <a:t>Aerospike vs </a:t>
            </a:r>
            <a:r>
              <a:rPr lang="en-IN" dirty="0" err="1">
                <a:hlinkClick r:id="rId6"/>
              </a:rPr>
              <a:t>ScyllaDB</a:t>
            </a:r>
            <a:endParaRPr lang="en-IN" dirty="0"/>
          </a:p>
          <a:p>
            <a:r>
              <a:rPr lang="en-IN" dirty="0">
                <a:hlinkClick r:id="rId7"/>
              </a:rPr>
              <a:t>Best No-SQL Standouts</a:t>
            </a:r>
            <a:endParaRPr lang="en-IN" dirty="0"/>
          </a:p>
          <a:p>
            <a:r>
              <a:rPr lang="en-IN" dirty="0">
                <a:hlinkClick r:id="rId8"/>
              </a:rPr>
              <a:t>Aerospike vs Cassandra</a:t>
            </a:r>
            <a:endParaRPr lang="en-IN" dirty="0"/>
          </a:p>
          <a:p>
            <a:r>
              <a:rPr lang="en-IN" b="1" dirty="0" err="1"/>
              <a:t>gRPC</a:t>
            </a:r>
            <a:r>
              <a:rPr lang="en-IN" b="1" dirty="0"/>
              <a:t> vs HTTP:-</a:t>
            </a:r>
          </a:p>
          <a:p>
            <a:r>
              <a:rPr lang="en-IN" dirty="0">
                <a:hlinkClick r:id="rId9"/>
              </a:rPr>
              <a:t>Microsoft Docs - </a:t>
            </a:r>
            <a:r>
              <a:rPr lang="en-IN" dirty="0" err="1">
                <a:hlinkClick r:id="rId9"/>
              </a:rPr>
              <a:t>gRPC</a:t>
            </a:r>
            <a:r>
              <a:rPr lang="en-IN" dirty="0">
                <a:hlinkClick r:id="rId9"/>
              </a:rPr>
              <a:t> vs HTTP</a:t>
            </a:r>
            <a:endParaRPr lang="en-IN" b="1"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Limitations</a:t>
            </a:r>
            <a:endParaRPr sz="2400" b="1">
              <a:latin typeface="Roboto Mono"/>
              <a:ea typeface="Roboto Mono"/>
              <a:cs typeface="Roboto Mono"/>
              <a:sym typeface="Roboto Mono"/>
            </a:endParaRPr>
          </a:p>
        </p:txBody>
      </p:sp>
      <p:sp>
        <p:nvSpPr>
          <p:cNvPr id="201" name="Google Shape;201;p39"/>
          <p:cNvSpPr txBox="1"/>
          <p:nvPr/>
        </p:nvSpPr>
        <p:spPr>
          <a:xfrm>
            <a:off x="135874" y="773645"/>
            <a:ext cx="7513799" cy="32691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For credibility and changing trends, we have to validate the application through designers. So, for this we have also thought of accommodating some extra parameters which would be taken as input from designers and used for training a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14229"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Future Scope</a:t>
            </a:r>
            <a:endParaRPr sz="2400" b="1">
              <a:latin typeface="Roboto Mono"/>
              <a:ea typeface="Roboto Mono"/>
              <a:cs typeface="Roboto Mono"/>
              <a:sym typeface="Roboto Mono"/>
            </a:endParaRPr>
          </a:p>
        </p:txBody>
      </p:sp>
      <p:sp>
        <p:nvSpPr>
          <p:cNvPr id="208" name="Google Shape;208;p40"/>
          <p:cNvSpPr txBox="1"/>
          <p:nvPr/>
        </p:nvSpPr>
        <p:spPr>
          <a:xfrm>
            <a:off x="371529" y="954036"/>
            <a:ext cx="4309796" cy="3138993"/>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The Application Developed will be completely scalable, integrated with </a:t>
            </a:r>
            <a:r>
              <a:rPr lang="en-IN" sz="1200" b="1" dirty="0">
                <a:latin typeface="Roboto Mono"/>
                <a:ea typeface="Roboto Mono"/>
                <a:cs typeface="Roboto Mono"/>
                <a:sym typeface="Roboto Mono"/>
              </a:rPr>
              <a:t>Aerospike Database(Hybrid Architecture) used by</a:t>
            </a:r>
            <a:r>
              <a:rPr lang="en-IN" sz="1200" dirty="0">
                <a:latin typeface="Roboto Mono"/>
                <a:ea typeface="Roboto Mono"/>
                <a:cs typeface="Roboto Mono"/>
                <a:sym typeface="Roboto Mono"/>
              </a:rPr>
              <a:t> </a:t>
            </a:r>
            <a:r>
              <a:rPr lang="en-IN" sz="1200" b="1" dirty="0">
                <a:latin typeface="Roboto Mono"/>
                <a:ea typeface="Roboto Mono"/>
                <a:cs typeface="Roboto Mono"/>
                <a:sym typeface="Roboto Mono"/>
              </a:rPr>
              <a:t>Flipkart</a:t>
            </a:r>
            <a:r>
              <a:rPr lang="en-IN" sz="1200" dirty="0">
                <a:latin typeface="Roboto Mono"/>
                <a:ea typeface="Roboto Mono"/>
                <a:cs typeface="Roboto Mono"/>
                <a:sym typeface="Roboto Mono"/>
              </a:rPr>
              <a: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Easy to use application, can handle multiple requests made by different designers through the multiprocessing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 server.</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New Styles are added and old ones are deleted constantly over a period of time, so that designers have a proper access to the most trending styles in the market.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Faster network transmission &amp; higher level of added security on replacing HTTP protocol by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a:t>
            </a:r>
            <a:endParaRPr sz="1200" dirty="0">
              <a:latin typeface="Roboto Mono"/>
              <a:ea typeface="Roboto Mono"/>
              <a:cs typeface="Roboto Mono"/>
              <a:sym typeface="Roboto Mono"/>
            </a:endParaRPr>
          </a:p>
        </p:txBody>
      </p:sp>
      <p:pic>
        <p:nvPicPr>
          <p:cNvPr id="1028" name="Picture 4" descr="Three Key New Features from Aerospike's Extensive Upgrade - Dataconomy">
            <a:extLst>
              <a:ext uri="{FF2B5EF4-FFF2-40B4-BE49-F238E27FC236}">
                <a16:creationId xmlns:a16="http://schemas.microsoft.com/office/drawing/2014/main" id="{1711EDD5-3AC8-4764-AA97-C51483782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743" y="1010550"/>
            <a:ext cx="2667518" cy="9718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PC – A high-performance, open source universal RPC framework">
            <a:extLst>
              <a:ext uri="{FF2B5EF4-FFF2-40B4-BE49-F238E27FC236}">
                <a16:creationId xmlns:a16="http://schemas.microsoft.com/office/drawing/2014/main" id="{6F678494-8EA7-43B7-B897-3B475D40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9383" y="1742130"/>
            <a:ext cx="2998237" cy="2998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46"/>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384631499"/>
              </p:ext>
            </p:extLst>
          </p:nvPr>
        </p:nvGraphicFramePr>
        <p:xfrm>
          <a:off x="195688" y="1144500"/>
          <a:ext cx="8756200" cy="2962800"/>
        </p:xfrm>
        <a:graphic>
          <a:graphicData uri="http://schemas.openxmlformats.org/drawingml/2006/table">
            <a:tbl>
              <a:tblPr>
                <a:noFill/>
                <a:tableStyleId>{F6626D65-AFD3-459A-A69E-42739736CF7F}</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The Ignitors</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Institute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National Institute of Technology, Rourkela</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Members &gt;</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1 (Leader)</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2</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3</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Biswajit Nayak</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Debabrata</a:t>
                      </a:r>
                      <a:r>
                        <a:rPr lang="en-IN" dirty="0"/>
                        <a:t> </a:t>
                      </a:r>
                      <a:r>
                        <a:rPr lang="en-IN" dirty="0" err="1"/>
                        <a:t>Panigrahi</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Pritish</a:t>
                      </a:r>
                      <a:r>
                        <a:rPr lang="en-IN" dirty="0"/>
                        <a:t> Kar</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a:ea typeface="Roboto Mono"/>
                          <a:cs typeface="Roboto Mono"/>
                          <a:sym typeface="Roboto Mono"/>
                        </a:rPr>
                        <a:t>Batch</a:t>
                      </a:r>
                      <a:endParaRPr sz="1000" b="1"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2018-2022</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34"/>
          <p:cNvPicPr preferRelativeResize="0"/>
          <p:nvPr/>
        </p:nvPicPr>
        <p:blipFill>
          <a:blip r:embed="rId3">
            <a:alphaModFix/>
          </a:blip>
          <a:stretch>
            <a:fillRect/>
          </a:stretch>
        </p:blipFill>
        <p:spPr>
          <a:xfrm>
            <a:off x="0" y="0"/>
            <a:ext cx="9147578" cy="5143500"/>
          </a:xfrm>
          <a:prstGeom prst="rect">
            <a:avLst/>
          </a:prstGeom>
          <a:noFill/>
          <a:ln>
            <a:noFill/>
          </a:ln>
        </p:spPr>
      </p:pic>
      <p:sp>
        <p:nvSpPr>
          <p:cNvPr id="165" name="Google Shape;165;p34"/>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latin typeface="Roboto Mono"/>
                <a:ea typeface="Roboto Mono"/>
                <a:cs typeface="Roboto Mono"/>
                <a:sym typeface="Roboto Mono"/>
              </a:rPr>
              <a:t>Glossary</a:t>
            </a:r>
            <a:endParaRPr sz="24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2400" b="1">
              <a:latin typeface="Roboto Mono"/>
              <a:ea typeface="Roboto Mono"/>
              <a:cs typeface="Roboto Mono"/>
              <a:sym typeface="Roboto Mono"/>
            </a:endParaRPr>
          </a:p>
          <a:p>
            <a:pPr marL="0" lvl="0" indent="0" algn="l" rtl="0">
              <a:spcBef>
                <a:spcPts val="0"/>
              </a:spcBef>
              <a:spcAft>
                <a:spcPts val="0"/>
              </a:spcAft>
              <a:buNone/>
            </a:pPr>
            <a:endParaRPr sz="2400" b="1">
              <a:latin typeface="Roboto Mono"/>
              <a:ea typeface="Roboto Mono"/>
              <a:cs typeface="Roboto Mono"/>
              <a:sym typeface="Roboto Mono"/>
            </a:endParaRPr>
          </a:p>
        </p:txBody>
      </p:sp>
      <p:sp>
        <p:nvSpPr>
          <p:cNvPr id="166" name="Google Shape;166;p34"/>
          <p:cNvSpPr txBox="1"/>
          <p:nvPr/>
        </p:nvSpPr>
        <p:spPr>
          <a:xfrm>
            <a:off x="143400" y="1010550"/>
            <a:ext cx="8857200" cy="1303500"/>
          </a:xfrm>
          <a:prstGeom prst="rect">
            <a:avLst/>
          </a:prstGeom>
          <a:noFill/>
          <a:ln>
            <a:noFill/>
          </a:ln>
        </p:spPr>
        <p:txBody>
          <a:bodyPr spcFirstLastPara="1" wrap="square" lIns="91425" tIns="91425" rIns="91425" bIns="91425" anchor="ctr" anchorCtr="0">
            <a:noAutofit/>
          </a:bodyPr>
          <a:lstStyle/>
          <a:p>
            <a:pPr marL="457200" lvl="0" indent="-304800">
              <a:buSzPts val="1200"/>
              <a:buFont typeface="Roboto Mono"/>
              <a:buChar char="●"/>
            </a:pPr>
            <a:r>
              <a:rPr lang="en" sz="1200" b="1" dirty="0">
                <a:latin typeface="Roboto Mono"/>
                <a:ea typeface="Roboto Mono"/>
                <a:cs typeface="Roboto Mono"/>
                <a:sym typeface="Roboto Mono"/>
              </a:rPr>
              <a:t>gRPC - </a:t>
            </a:r>
            <a:r>
              <a:rPr lang="en-IN" sz="1200" dirty="0" err="1"/>
              <a:t>gRPC</a:t>
            </a:r>
            <a:r>
              <a:rPr lang="en-IN" sz="1200" dirty="0"/>
              <a:t> (</a:t>
            </a:r>
            <a:r>
              <a:rPr lang="en-IN" sz="1200" b="1" dirty="0" err="1"/>
              <a:t>gRPC</a:t>
            </a:r>
            <a:r>
              <a:rPr lang="en-IN" sz="1200" dirty="0"/>
              <a:t> Remote Procedure Calls) is an open source remote procedure call (RPC) system initially developed at Google in 2015.</a:t>
            </a:r>
          </a:p>
          <a:p>
            <a:pPr marL="457200" lvl="0" indent="-304800">
              <a:buSzPts val="1200"/>
              <a:buFont typeface="Roboto Mono"/>
              <a:buChar char="●"/>
            </a:pPr>
            <a:r>
              <a:rPr lang="en-IN" sz="1200" b="1" dirty="0">
                <a:latin typeface="Roboto Mono"/>
                <a:ea typeface="Roboto Mono"/>
                <a:cs typeface="Roboto Mono"/>
                <a:sym typeface="Roboto Mono"/>
              </a:rPr>
              <a:t>DB - </a:t>
            </a:r>
            <a:r>
              <a:rPr lang="en-IN" sz="1200" dirty="0">
                <a:latin typeface="Roboto Mono"/>
                <a:ea typeface="Roboto Mono"/>
                <a:cs typeface="Roboto Mono"/>
                <a:sym typeface="Roboto Mono"/>
              </a:rPr>
              <a:t>Database</a:t>
            </a:r>
            <a:endParaRPr sz="1200" b="1" dirty="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0" y="0"/>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Use-cases</a:t>
            </a:r>
            <a:endParaRPr sz="2400" b="1">
              <a:latin typeface="Roboto Mono"/>
              <a:ea typeface="Roboto Mono"/>
              <a:cs typeface="Roboto Mono"/>
              <a:sym typeface="Roboto Mono"/>
            </a:endParaRPr>
          </a:p>
        </p:txBody>
      </p:sp>
      <p:sp>
        <p:nvSpPr>
          <p:cNvPr id="180" name="Google Shape;180;p36"/>
          <p:cNvSpPr txBox="1"/>
          <p:nvPr/>
        </p:nvSpPr>
        <p:spPr>
          <a:xfrm>
            <a:off x="185637" y="1300066"/>
            <a:ext cx="5891701" cy="2282890"/>
          </a:xfrm>
          <a:prstGeom prst="rect">
            <a:avLst/>
          </a:prstGeom>
          <a:noFill/>
          <a:ln>
            <a:noFill/>
          </a:ln>
        </p:spPr>
        <p:txBody>
          <a:bodyPr spcFirstLastPara="1" wrap="square" lIns="91425" tIns="91425" rIns="91425" bIns="91425" anchor="ctr" anchorCtr="0">
            <a:noAutofit/>
          </a:bodyPr>
          <a:lstStyle/>
          <a:p>
            <a:pPr marL="152400" lvl="0">
              <a:buSzPts val="1200"/>
            </a:pPr>
            <a:r>
              <a:rPr lang="en-IN" sz="1200" dirty="0">
                <a:latin typeface="Roboto Mono"/>
                <a:ea typeface="Roboto Mono"/>
                <a:cs typeface="Roboto Mono"/>
                <a:sym typeface="Roboto Mono"/>
              </a:rPr>
              <a:t>Some of the specific use cases identified are:-</a:t>
            </a:r>
          </a:p>
          <a:p>
            <a:pPr marL="152400" lvl="0">
              <a:buSzPts val="1200"/>
            </a:pPr>
            <a:endParaRPr lang="en-IN" sz="1200" dirty="0">
              <a:latin typeface="Roboto Mono"/>
              <a:ea typeface="Roboto Mono"/>
              <a:cs typeface="Roboto Mono"/>
              <a:sym typeface="Roboto Mono"/>
            </a:endParaRPr>
          </a:p>
          <a:p>
            <a:pPr marL="381000" lvl="0" indent="-228600">
              <a:buSzPts val="1200"/>
              <a:buFont typeface="+mj-lt"/>
              <a:buAutoNum type="arabicPeriod"/>
            </a:pPr>
            <a:r>
              <a:rPr lang="en-IN" sz="1200" dirty="0">
                <a:latin typeface="Roboto Mono"/>
                <a:ea typeface="Roboto Mono"/>
                <a:cs typeface="Roboto Mono"/>
                <a:sym typeface="Roboto Mono"/>
              </a:rPr>
              <a:t>Helping Retailers identify trending fashion products over a no. of online e-commerce sites &amp; magazines, getting them to a dashboard.</a:t>
            </a:r>
          </a:p>
          <a:p>
            <a:pPr marL="381000" lvl="0" indent="-228600">
              <a:buSzPts val="1200"/>
              <a:buFont typeface="+mj-lt"/>
              <a:buAutoNum type="arabicPeriod"/>
            </a:pPr>
            <a:r>
              <a:rPr lang="en-IN" sz="1200" dirty="0">
                <a:latin typeface="Roboto Mono"/>
                <a:ea typeface="Roboto Mono"/>
                <a:cs typeface="Roboto Mono"/>
                <a:sym typeface="Roboto Mono"/>
              </a:rPr>
              <a:t>Ranking the products based on various parameters.</a:t>
            </a:r>
          </a:p>
          <a:p>
            <a:pPr marL="381000" lvl="0" indent="-228600">
              <a:buSzPts val="1200"/>
              <a:buFont typeface="+mj-lt"/>
              <a:buAutoNum type="arabicPeriod"/>
            </a:pPr>
            <a:r>
              <a:rPr lang="en-IN" sz="1200" dirty="0">
                <a:latin typeface="Roboto Mono"/>
                <a:ea typeface="Roboto Mono"/>
                <a:cs typeface="Roboto Mono"/>
                <a:sym typeface="Roboto Mono"/>
              </a:rPr>
              <a:t>Getting Rid of styles from DB which are already outdated in the market.</a:t>
            </a:r>
          </a:p>
          <a:p>
            <a:pPr marL="381000" lvl="0" indent="-228600">
              <a:buSzPts val="1200"/>
              <a:buFont typeface="+mj-lt"/>
              <a:buAutoNum type="arabicPeriod"/>
            </a:pPr>
            <a:r>
              <a:rPr lang="en-IN" sz="1200" dirty="0">
                <a:latin typeface="Roboto Mono"/>
                <a:ea typeface="Roboto Mono"/>
                <a:cs typeface="Roboto Mono"/>
                <a:sym typeface="Roboto Mono"/>
              </a:rPr>
              <a:t>Ensuring quicker response to a retailer’s request through a multiprocessing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 server.</a:t>
            </a:r>
          </a:p>
          <a:p>
            <a:pPr marL="381000" lvl="0" indent="-228600">
              <a:buSzPts val="1200"/>
              <a:buFont typeface="+mj-lt"/>
              <a:buAutoNum type="arabicPeriod"/>
            </a:pPr>
            <a:endParaRPr lang="en-IN" sz="1200" dirty="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pic>
        <p:nvPicPr>
          <p:cNvPr id="6" name="Picture 5">
            <a:extLst>
              <a:ext uri="{FF2B5EF4-FFF2-40B4-BE49-F238E27FC236}">
                <a16:creationId xmlns:a16="http://schemas.microsoft.com/office/drawing/2014/main" id="{808D8C19-B07A-43D6-84B6-F5F509C95D74}"/>
              </a:ext>
            </a:extLst>
          </p:cNvPr>
          <p:cNvPicPr>
            <a:picLocks noChangeAspect="1"/>
          </p:cNvPicPr>
          <p:nvPr/>
        </p:nvPicPr>
        <p:blipFill>
          <a:blip r:embed="rId4"/>
          <a:stretch>
            <a:fillRect/>
          </a:stretch>
        </p:blipFill>
        <p:spPr>
          <a:xfrm>
            <a:off x="0" y="0"/>
            <a:ext cx="9144000" cy="4914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Handling Client Requests &amp; Processing</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31F4629A-1291-4999-86F3-725121456CA4}"/>
              </a:ext>
            </a:extLst>
          </p:cNvPr>
          <p:cNvPicPr>
            <a:picLocks noChangeAspect="1"/>
          </p:cNvPicPr>
          <p:nvPr/>
        </p:nvPicPr>
        <p:blipFill>
          <a:blip r:embed="rId4"/>
          <a:stretch>
            <a:fillRect/>
          </a:stretch>
        </p:blipFill>
        <p:spPr>
          <a:xfrm>
            <a:off x="518084" y="631024"/>
            <a:ext cx="6527681" cy="4189834"/>
          </a:xfrm>
          <a:prstGeom prst="rect">
            <a:avLst/>
          </a:prstGeom>
        </p:spPr>
      </p:pic>
      <p:sp>
        <p:nvSpPr>
          <p:cNvPr id="2" name="TextBox 1">
            <a:extLst>
              <a:ext uri="{FF2B5EF4-FFF2-40B4-BE49-F238E27FC236}">
                <a16:creationId xmlns:a16="http://schemas.microsoft.com/office/drawing/2014/main" id="{F0AB2301-6FA9-4C18-868F-EDE4B02C86DB}"/>
              </a:ext>
            </a:extLst>
          </p:cNvPr>
          <p:cNvSpPr txBox="1"/>
          <p:nvPr/>
        </p:nvSpPr>
        <p:spPr>
          <a:xfrm>
            <a:off x="6542903" y="982362"/>
            <a:ext cx="2292178" cy="1169551"/>
          </a:xfrm>
          <a:prstGeom prst="rect">
            <a:avLst/>
          </a:prstGeom>
          <a:noFill/>
        </p:spPr>
        <p:txBody>
          <a:bodyPr wrap="square" rtlCol="0">
            <a:spAutoFit/>
          </a:bodyPr>
          <a:lstStyle/>
          <a:p>
            <a:r>
              <a:rPr lang="en-IN" b="1" dirty="0"/>
              <a:t>Important</a:t>
            </a:r>
          </a:p>
          <a:p>
            <a:r>
              <a:rPr lang="en-IN" dirty="0"/>
              <a:t>Link to Detailed Scoring/Ranking Algorithm on Server Side:-</a:t>
            </a:r>
          </a:p>
          <a:p>
            <a:r>
              <a:rPr lang="en-IN" dirty="0" err="1">
                <a:hlinkClick r:id="rId5"/>
              </a:rPr>
              <a:t>Grid_extras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 Storage, Security &amp; Rendering</a:t>
            </a:r>
            <a:endParaRPr sz="2400" b="1" dirty="0">
              <a:latin typeface="Roboto Mono"/>
              <a:ea typeface="Roboto Mono"/>
              <a:cs typeface="Roboto Mono"/>
              <a:sym typeface="Roboto Mono"/>
            </a:endParaRPr>
          </a:p>
        </p:txBody>
      </p:sp>
      <p:pic>
        <p:nvPicPr>
          <p:cNvPr id="4" name="Picture 3">
            <a:extLst>
              <a:ext uri="{FF2B5EF4-FFF2-40B4-BE49-F238E27FC236}">
                <a16:creationId xmlns:a16="http://schemas.microsoft.com/office/drawing/2014/main" id="{7D9837E4-0171-42AB-B7A5-FE0AEC13B566}"/>
              </a:ext>
            </a:extLst>
          </p:cNvPr>
          <p:cNvPicPr>
            <a:picLocks noChangeAspect="1"/>
          </p:cNvPicPr>
          <p:nvPr/>
        </p:nvPicPr>
        <p:blipFill>
          <a:blip r:embed="rId4"/>
          <a:stretch>
            <a:fillRect/>
          </a:stretch>
        </p:blipFill>
        <p:spPr>
          <a:xfrm>
            <a:off x="0" y="696686"/>
            <a:ext cx="9144000" cy="4108676"/>
          </a:xfrm>
          <a:prstGeom prst="rect">
            <a:avLst/>
          </a:prstGeom>
        </p:spPr>
      </p:pic>
    </p:spTree>
    <p:extLst>
      <p:ext uri="{BB962C8B-B14F-4D97-AF65-F5344CB8AC3E}">
        <p14:creationId xmlns:p14="http://schemas.microsoft.com/office/powerpoint/2010/main" val="8624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Expired Cards Deletion</a:t>
            </a:r>
            <a:endParaRPr sz="2400" b="1" dirty="0">
              <a:latin typeface="Roboto Mono"/>
              <a:ea typeface="Roboto Mono"/>
              <a:cs typeface="Roboto Mono"/>
              <a:sym typeface="Roboto Mono"/>
            </a:endParaRPr>
          </a:p>
        </p:txBody>
      </p:sp>
      <p:pic>
        <p:nvPicPr>
          <p:cNvPr id="2" name="Picture 1">
            <a:extLst>
              <a:ext uri="{FF2B5EF4-FFF2-40B4-BE49-F238E27FC236}">
                <a16:creationId xmlns:a16="http://schemas.microsoft.com/office/drawing/2014/main" id="{F3BB9E28-2700-4FB8-A197-D89B46A272EB}"/>
              </a:ext>
            </a:extLst>
          </p:cNvPr>
          <p:cNvPicPr>
            <a:picLocks noChangeAspect="1"/>
          </p:cNvPicPr>
          <p:nvPr/>
        </p:nvPicPr>
        <p:blipFill>
          <a:blip r:embed="rId4"/>
          <a:stretch>
            <a:fillRect/>
          </a:stretch>
        </p:blipFill>
        <p:spPr>
          <a:xfrm>
            <a:off x="0" y="659362"/>
            <a:ext cx="9144000" cy="4247875"/>
          </a:xfrm>
          <a:prstGeom prst="rect">
            <a:avLst/>
          </a:prstGeom>
        </p:spPr>
      </p:pic>
    </p:spTree>
    <p:extLst>
      <p:ext uri="{BB962C8B-B14F-4D97-AF65-F5344CB8AC3E}">
        <p14:creationId xmlns:p14="http://schemas.microsoft.com/office/powerpoint/2010/main" val="129460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Tech Stack Preference</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54742974-E9E7-4BB0-A71E-F3697BF34C64}"/>
              </a:ext>
            </a:extLst>
          </p:cNvPr>
          <p:cNvPicPr>
            <a:picLocks noChangeAspect="1"/>
          </p:cNvPicPr>
          <p:nvPr/>
        </p:nvPicPr>
        <p:blipFill>
          <a:blip r:embed="rId4"/>
          <a:stretch>
            <a:fillRect/>
          </a:stretch>
        </p:blipFill>
        <p:spPr>
          <a:xfrm>
            <a:off x="4986408" y="250315"/>
            <a:ext cx="3496325" cy="4642870"/>
          </a:xfrm>
          <a:prstGeom prst="rect">
            <a:avLst/>
          </a:prstGeom>
        </p:spPr>
      </p:pic>
      <p:sp>
        <p:nvSpPr>
          <p:cNvPr id="2" name="TextBox 1">
            <a:extLst>
              <a:ext uri="{FF2B5EF4-FFF2-40B4-BE49-F238E27FC236}">
                <a16:creationId xmlns:a16="http://schemas.microsoft.com/office/drawing/2014/main" id="{201309C7-1B8F-418E-84C1-DB84ED98E658}"/>
              </a:ext>
            </a:extLst>
          </p:cNvPr>
          <p:cNvSpPr txBox="1"/>
          <p:nvPr/>
        </p:nvSpPr>
        <p:spPr>
          <a:xfrm>
            <a:off x="630772" y="680609"/>
            <a:ext cx="3262003" cy="369332"/>
          </a:xfrm>
          <a:prstGeom prst="rect">
            <a:avLst/>
          </a:prstGeom>
          <a:noFill/>
        </p:spPr>
        <p:txBody>
          <a:bodyPr wrap="square" rtlCol="0">
            <a:spAutoFit/>
          </a:bodyPr>
          <a:lstStyle/>
          <a:p>
            <a:r>
              <a:rPr lang="en-IN" sz="1800" dirty="0"/>
              <a:t>ME(A/R)N Stack V/s FLASK</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1598</TotalTime>
  <Words>362</Words>
  <Application>Microsoft Office PowerPoint</Application>
  <PresentationFormat>On-screen Show (16:9)</PresentationFormat>
  <Paragraphs>54</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Quattrocento Sans</vt:lpstr>
      <vt:lpstr>Calibri</vt:lpstr>
      <vt:lpstr>Proxima Nova</vt:lpstr>
      <vt:lpstr>Roboto Mono</vt:lpstr>
      <vt:lpstr>Roboto</vt:lpstr>
      <vt:lpstr>Cambria</vt:lpstr>
      <vt:lpstr>Arial</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biswajeet nayak</cp:lastModifiedBy>
  <cp:revision>37</cp:revision>
  <dcterms:modified xsi:type="dcterms:W3CDTF">2020-07-10T09:44:18Z</dcterms:modified>
</cp:coreProperties>
</file>