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0.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58" r:id="rId5"/>
    <p:sldId id="260" r:id="rId6"/>
    <p:sldId id="261" r:id="rId7"/>
    <p:sldId id="271" r:id="rId8"/>
    <p:sldId id="266" r:id="rId9"/>
    <p:sldId id="272" r:id="rId10"/>
    <p:sldId id="262" r:id="rId11"/>
    <p:sldId id="267" r:id="rId12"/>
    <p:sldId id="263" r:id="rId13"/>
    <p:sldId id="264" r:id="rId14"/>
    <p:sldId id="27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26D65-AFD3-459A-A69E-42739736CF7F}">
  <a:tblStyle styleId="{F6626D65-AFD3-459A-A69E-42739736CF7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a3b5bb0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1c2df0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1c2df0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538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1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www.aerospike.com/blog/comparing-nosql-databases-aerospike-vs-cassandra/" TargetMode="External"/><Relationship Id="rId3" Type="http://schemas.openxmlformats.org/officeDocument/2006/relationships/image" Target="../media/image7.jpg"/><Relationship Id="rId7" Type="http://schemas.openxmlformats.org/officeDocument/2006/relationships/hyperlink" Target="https://aero-media.aerospike.com/2018/05/C71060_finaleprint.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pages.aerospike.com/rs/229-XUE-318/images/Benchmark_Report__Aerospike-vs-ScyllaDB-Initial-Comparison.pdf" TargetMode="External"/><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hyperlink" Target="https://docs.microsoft.com/en-us/aspnet/core/grpc/comparison?view=aspnetcore-3.1#:~:text=HTTP%20API%20requests%20are%20sent,format%20isn't%20human%20readable.&amp;text=Also%2C%20Protobuf%20messages%20support%20conversion%20to%20and%20from%20JS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hyperlink" Target="https://drive.google.com/drive/folders/1TSuxVrXgomk8F-2LoJcURCQtetgxNN_M?usp=sharing" TargetMode="Externa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Fashion Intelligence Systems</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a:t>
            </a:r>
            <a:r>
              <a:rPr lang="en-IN" sz="1900" b="1" dirty="0">
                <a:solidFill>
                  <a:srgbClr val="FFFFFF"/>
                </a:solidFill>
                <a:latin typeface="Roboto Mono"/>
                <a:ea typeface="Roboto Mono"/>
                <a:cs typeface="Roboto Mono"/>
                <a:sym typeface="Roboto Mono"/>
              </a:rPr>
              <a:t>The Ignitors</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a:t>
            </a:r>
            <a:r>
              <a:rPr lang="en-IN" sz="1900" b="1" dirty="0">
                <a:solidFill>
                  <a:srgbClr val="FFFFFF"/>
                </a:solidFill>
                <a:latin typeface="Roboto Mono"/>
                <a:ea typeface="Roboto Mono"/>
                <a:cs typeface="Roboto Mono"/>
                <a:sym typeface="Roboto Mono"/>
              </a:rPr>
              <a:t>NIT Rourkela</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3578"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Database &amp; Protocol Preference</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8E6D3CE7-5486-4438-BF8A-245EEE61F7BC}"/>
              </a:ext>
            </a:extLst>
          </p:cNvPr>
          <p:cNvPicPr>
            <a:picLocks noChangeAspect="1"/>
          </p:cNvPicPr>
          <p:nvPr/>
        </p:nvPicPr>
        <p:blipFill>
          <a:blip r:embed="rId4"/>
          <a:stretch>
            <a:fillRect/>
          </a:stretch>
        </p:blipFill>
        <p:spPr>
          <a:xfrm>
            <a:off x="80865" y="783771"/>
            <a:ext cx="4385388" cy="4070568"/>
          </a:xfrm>
          <a:prstGeom prst="rect">
            <a:avLst/>
          </a:prstGeom>
        </p:spPr>
      </p:pic>
      <p:pic>
        <p:nvPicPr>
          <p:cNvPr id="1028" name="Picture 4" descr="Aerospike vs Cassandra Latency Comparison">
            <a:extLst>
              <a:ext uri="{FF2B5EF4-FFF2-40B4-BE49-F238E27FC236}">
                <a16:creationId xmlns:a16="http://schemas.microsoft.com/office/drawing/2014/main" id="{9C823F6B-60DC-43F9-995E-19D105B8A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49" y="783771"/>
            <a:ext cx="3796046" cy="2376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9DC1B1-659C-4978-9A4E-A5DEFE57C249}"/>
              </a:ext>
            </a:extLst>
          </p:cNvPr>
          <p:cNvSpPr txBox="1"/>
          <p:nvPr/>
        </p:nvSpPr>
        <p:spPr>
          <a:xfrm>
            <a:off x="4757015" y="3143145"/>
            <a:ext cx="3796046" cy="307777"/>
          </a:xfrm>
          <a:prstGeom prst="rect">
            <a:avLst/>
          </a:prstGeom>
          <a:noFill/>
        </p:spPr>
        <p:txBody>
          <a:bodyPr wrap="square" rtlCol="0">
            <a:spAutoFit/>
          </a:bodyPr>
          <a:lstStyle/>
          <a:p>
            <a:r>
              <a:rPr lang="en-IN" dirty="0"/>
              <a:t>Aerospike</a:t>
            </a:r>
            <a:r>
              <a:rPr lang="en-IN" b="1" dirty="0"/>
              <a:t>(Used By Flipkart)</a:t>
            </a:r>
            <a:r>
              <a:rPr lang="en-IN" dirty="0"/>
              <a:t> vs Cassandra</a:t>
            </a:r>
          </a:p>
        </p:txBody>
      </p:sp>
      <p:sp>
        <p:nvSpPr>
          <p:cNvPr id="7" name="TextBox 6">
            <a:extLst>
              <a:ext uri="{FF2B5EF4-FFF2-40B4-BE49-F238E27FC236}">
                <a16:creationId xmlns:a16="http://schemas.microsoft.com/office/drawing/2014/main" id="{F697A41C-ABEF-488F-ADCF-6A59F53E83FE}"/>
              </a:ext>
            </a:extLst>
          </p:cNvPr>
          <p:cNvSpPr txBox="1"/>
          <p:nvPr/>
        </p:nvSpPr>
        <p:spPr>
          <a:xfrm>
            <a:off x="4626855" y="3484373"/>
            <a:ext cx="2963175" cy="1815882"/>
          </a:xfrm>
          <a:prstGeom prst="rect">
            <a:avLst/>
          </a:prstGeom>
          <a:noFill/>
        </p:spPr>
        <p:txBody>
          <a:bodyPr wrap="square" rtlCol="0">
            <a:spAutoFit/>
          </a:bodyPr>
          <a:lstStyle/>
          <a:p>
            <a:r>
              <a:rPr lang="en-IN" b="1" dirty="0"/>
              <a:t>Aerospike vs No-SQL DB:-</a:t>
            </a:r>
          </a:p>
          <a:p>
            <a:r>
              <a:rPr lang="en-IN" dirty="0">
                <a:hlinkClick r:id="rId6"/>
              </a:rPr>
              <a:t>Aerospike vs </a:t>
            </a:r>
            <a:r>
              <a:rPr lang="en-IN" dirty="0" err="1">
                <a:hlinkClick r:id="rId6"/>
              </a:rPr>
              <a:t>ScyllaDB</a:t>
            </a:r>
            <a:endParaRPr lang="en-IN" dirty="0"/>
          </a:p>
          <a:p>
            <a:r>
              <a:rPr lang="en-IN" dirty="0">
                <a:hlinkClick r:id="rId7"/>
              </a:rPr>
              <a:t>Best No-SQL Standouts</a:t>
            </a:r>
            <a:endParaRPr lang="en-IN" dirty="0"/>
          </a:p>
          <a:p>
            <a:r>
              <a:rPr lang="en-IN" dirty="0">
                <a:hlinkClick r:id="rId8"/>
              </a:rPr>
              <a:t>Aerospike vs Cassandra</a:t>
            </a:r>
            <a:endParaRPr lang="en-IN" dirty="0"/>
          </a:p>
          <a:p>
            <a:r>
              <a:rPr lang="en-IN" b="1" dirty="0" err="1"/>
              <a:t>gRPC</a:t>
            </a:r>
            <a:r>
              <a:rPr lang="en-IN" b="1" dirty="0"/>
              <a:t> vs HTTP:-</a:t>
            </a:r>
          </a:p>
          <a:p>
            <a:r>
              <a:rPr lang="en-IN" dirty="0">
                <a:hlinkClick r:id="rId9"/>
              </a:rPr>
              <a:t>Microsoft Docs - </a:t>
            </a:r>
            <a:r>
              <a:rPr lang="en-IN" dirty="0" err="1">
                <a:hlinkClick r:id="rId9"/>
              </a:rPr>
              <a:t>gRPC</a:t>
            </a:r>
            <a:r>
              <a:rPr lang="en-IN" dirty="0">
                <a:hlinkClick r:id="rId9"/>
              </a:rPr>
              <a:t> vs HTTP</a:t>
            </a:r>
            <a:endParaRPr lang="en-IN" b="1"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Limitations</a:t>
            </a:r>
            <a:endParaRPr sz="2400" b="1">
              <a:latin typeface="Roboto Mono"/>
              <a:ea typeface="Roboto Mono"/>
              <a:cs typeface="Roboto Mono"/>
              <a:sym typeface="Roboto Mono"/>
            </a:endParaRPr>
          </a:p>
        </p:txBody>
      </p:sp>
      <p:sp>
        <p:nvSpPr>
          <p:cNvPr id="201" name="Google Shape;201;p39"/>
          <p:cNvSpPr txBox="1"/>
          <p:nvPr/>
        </p:nvSpPr>
        <p:spPr>
          <a:xfrm>
            <a:off x="135874" y="773645"/>
            <a:ext cx="7513799" cy="3269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For credibility and changing trends, we have to validate the application through designers. So, for this we have also thought of accommodating some extra parameters which would be taken as input from designers and used for training a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14229"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Future Scope</a:t>
            </a:r>
            <a:endParaRPr sz="2400" b="1">
              <a:latin typeface="Roboto Mono"/>
              <a:ea typeface="Roboto Mono"/>
              <a:cs typeface="Roboto Mono"/>
              <a:sym typeface="Roboto Mono"/>
            </a:endParaRPr>
          </a:p>
        </p:txBody>
      </p:sp>
      <p:sp>
        <p:nvSpPr>
          <p:cNvPr id="208" name="Google Shape;208;p40"/>
          <p:cNvSpPr txBox="1"/>
          <p:nvPr/>
        </p:nvSpPr>
        <p:spPr>
          <a:xfrm>
            <a:off x="371529" y="954036"/>
            <a:ext cx="4309796" cy="3138993"/>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Application Developed will be completely scalable, integrated with </a:t>
            </a:r>
            <a:r>
              <a:rPr lang="en-IN" sz="1200" b="1" dirty="0">
                <a:latin typeface="Roboto Mono"/>
                <a:ea typeface="Roboto Mono"/>
                <a:cs typeface="Roboto Mono"/>
                <a:sym typeface="Roboto Mono"/>
              </a:rPr>
              <a:t>Aerospike Database(Hybrid Architecture) used by</a:t>
            </a:r>
            <a:r>
              <a:rPr lang="en-IN" sz="1200" dirty="0">
                <a:latin typeface="Roboto Mono"/>
                <a:ea typeface="Roboto Mono"/>
                <a:cs typeface="Roboto Mono"/>
                <a:sym typeface="Roboto Mono"/>
              </a:rPr>
              <a:t> </a:t>
            </a:r>
            <a:r>
              <a:rPr lang="en-IN" sz="1200" b="1" dirty="0">
                <a:latin typeface="Roboto Mono"/>
                <a:ea typeface="Roboto Mono"/>
                <a:cs typeface="Roboto Mono"/>
                <a:sym typeface="Roboto Mono"/>
              </a:rPr>
              <a:t>Flipkart</a:t>
            </a:r>
            <a:r>
              <a:rPr lang="en-IN" sz="1200" dirty="0">
                <a:latin typeface="Roboto Mono"/>
                <a:ea typeface="Roboto Mono"/>
                <a:cs typeface="Roboto Mono"/>
                <a:sym typeface="Roboto Mono"/>
              </a:rPr>
              <a: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Easy to use application, can handle multiple requests made by different designers through the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New Styles are added and old ones are deleted constantly over a period of time, so that designers have a proper access to the most trending styles in the market.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Faster network transmission &amp; higher level of added security on replacing HTTP protocol by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a:t>
            </a:r>
            <a:endParaRPr sz="1200" dirty="0">
              <a:latin typeface="Roboto Mono"/>
              <a:ea typeface="Roboto Mono"/>
              <a:cs typeface="Roboto Mono"/>
              <a:sym typeface="Roboto Mono"/>
            </a:endParaRPr>
          </a:p>
        </p:txBody>
      </p:sp>
      <p:pic>
        <p:nvPicPr>
          <p:cNvPr id="1028" name="Picture 4" descr="Three Key New Features from Aerospike's Extensive Upgrade - Dataconomy">
            <a:extLst>
              <a:ext uri="{FF2B5EF4-FFF2-40B4-BE49-F238E27FC236}">
                <a16:creationId xmlns:a16="http://schemas.microsoft.com/office/drawing/2014/main" id="{1711EDD5-3AC8-4764-AA97-C51483782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743" y="1010550"/>
            <a:ext cx="2667518" cy="9718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PC – A high-performance, open source universal RPC framework">
            <a:extLst>
              <a:ext uri="{FF2B5EF4-FFF2-40B4-BE49-F238E27FC236}">
                <a16:creationId xmlns:a16="http://schemas.microsoft.com/office/drawing/2014/main" id="{6F678494-8EA7-43B7-B897-3B475D40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383" y="1742130"/>
            <a:ext cx="2998237" cy="2998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6"/>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384631499"/>
              </p:ext>
            </p:extLst>
          </p:nvPr>
        </p:nvGraphicFramePr>
        <p:xfrm>
          <a:off x="195688" y="1144500"/>
          <a:ext cx="8756200" cy="2962800"/>
        </p:xfrm>
        <a:graphic>
          <a:graphicData uri="http://schemas.openxmlformats.org/drawingml/2006/table">
            <a:tbl>
              <a:tblPr>
                <a:noFill/>
                <a:tableStyleId>{F6626D65-AFD3-459A-A69E-42739736CF7F}</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The Ignitors</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Institute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National Institute of Technology, Rourkela</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Members &gt;</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1 (Leader)</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2</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3</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Biswajit Nayak</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Debabrata</a:t>
                      </a:r>
                      <a:r>
                        <a:rPr lang="en-IN" dirty="0"/>
                        <a:t> </a:t>
                      </a:r>
                      <a:r>
                        <a:rPr lang="en-IN" dirty="0" err="1"/>
                        <a:t>Panigrahi</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Pritish</a:t>
                      </a:r>
                      <a:r>
                        <a:rPr lang="en-IN" dirty="0"/>
                        <a:t> Kar</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a:ea typeface="Roboto Mono"/>
                          <a:cs typeface="Roboto Mono"/>
                          <a:sym typeface="Roboto Mono"/>
                        </a:rPr>
                        <a:t>Batch</a:t>
                      </a:r>
                      <a:endParaRPr sz="1000" b="1"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2018-2022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0" y="0"/>
            <a:ext cx="9147578" cy="5143500"/>
          </a:xfrm>
          <a:prstGeom prst="rect">
            <a:avLst/>
          </a:prstGeom>
          <a:noFill/>
          <a:ln>
            <a:noFill/>
          </a:ln>
        </p:spPr>
      </p:pic>
      <p:sp>
        <p:nvSpPr>
          <p:cNvPr id="165" name="Google Shape;165;p3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Glossary</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166" name="Google Shape;166;p34"/>
          <p:cNvSpPr txBox="1"/>
          <p:nvPr/>
        </p:nvSpPr>
        <p:spPr>
          <a:xfrm>
            <a:off x="143400" y="1010550"/>
            <a:ext cx="8857200" cy="1303500"/>
          </a:xfrm>
          <a:prstGeom prst="rect">
            <a:avLst/>
          </a:prstGeom>
          <a:noFill/>
          <a:ln>
            <a:noFill/>
          </a:ln>
        </p:spPr>
        <p:txBody>
          <a:bodyPr spcFirstLastPara="1" wrap="square" lIns="91425" tIns="91425" rIns="91425" bIns="91425" anchor="ctr" anchorCtr="0">
            <a:noAutofit/>
          </a:bodyPr>
          <a:lstStyle/>
          <a:p>
            <a:pPr marL="457200" lvl="0" indent="-304800">
              <a:buSzPts val="1200"/>
              <a:buFont typeface="Roboto Mono"/>
              <a:buChar char="●"/>
            </a:pPr>
            <a:r>
              <a:rPr lang="en" sz="1200" b="1" dirty="0">
                <a:latin typeface="Roboto Mono"/>
                <a:ea typeface="Roboto Mono"/>
                <a:cs typeface="Roboto Mono"/>
                <a:sym typeface="Roboto Mono"/>
              </a:rPr>
              <a:t>gRPC - </a:t>
            </a:r>
            <a:r>
              <a:rPr lang="en-IN" sz="1200" dirty="0" err="1"/>
              <a:t>gRPC</a:t>
            </a:r>
            <a:r>
              <a:rPr lang="en-IN" sz="1200" dirty="0"/>
              <a:t> (</a:t>
            </a:r>
            <a:r>
              <a:rPr lang="en-IN" sz="1200" b="1" dirty="0" err="1"/>
              <a:t>gRPC</a:t>
            </a:r>
            <a:r>
              <a:rPr lang="en-IN" sz="1200" dirty="0"/>
              <a:t> Remote Procedure Calls) is an open source remote procedure call (RPC) system initially developed at Google in 2015.</a:t>
            </a:r>
          </a:p>
          <a:p>
            <a:pPr marL="457200" lvl="0" indent="-304800">
              <a:buSzPts val="1200"/>
              <a:buFont typeface="Roboto Mono"/>
              <a:buChar char="●"/>
            </a:pPr>
            <a:r>
              <a:rPr lang="en-IN" sz="1200" b="1" dirty="0">
                <a:latin typeface="Roboto Mono"/>
                <a:ea typeface="Roboto Mono"/>
                <a:cs typeface="Roboto Mono"/>
                <a:sym typeface="Roboto Mono"/>
              </a:rPr>
              <a:t>DB - </a:t>
            </a:r>
            <a:r>
              <a:rPr lang="en-IN" sz="1200" dirty="0">
                <a:latin typeface="Roboto Mono"/>
                <a:ea typeface="Roboto Mono"/>
                <a:cs typeface="Roboto Mono"/>
                <a:sym typeface="Roboto Mono"/>
              </a:rPr>
              <a:t>Database</a:t>
            </a:r>
            <a:endParaRPr sz="1200" b="1" dirty="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3578" y="-8655"/>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Use-cases</a:t>
            </a:r>
            <a:endParaRPr sz="2400" b="1">
              <a:latin typeface="Roboto Mono"/>
              <a:ea typeface="Roboto Mono"/>
              <a:cs typeface="Roboto Mono"/>
              <a:sym typeface="Roboto Mono"/>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822" y="865275"/>
            <a:ext cx="1131691" cy="1131691"/>
          </a:xfrm>
          <a:prstGeom prst="rect">
            <a:avLst/>
          </a:prstGeom>
        </p:spPr>
      </p:pic>
      <p:sp>
        <p:nvSpPr>
          <p:cNvPr id="3" name="TextBox 2"/>
          <p:cNvSpPr txBox="1"/>
          <p:nvPr/>
        </p:nvSpPr>
        <p:spPr>
          <a:xfrm>
            <a:off x="3097686" y="1006099"/>
            <a:ext cx="2849202" cy="307777"/>
          </a:xfrm>
          <a:prstGeom prst="rect">
            <a:avLst/>
          </a:prstGeom>
          <a:noFill/>
        </p:spPr>
        <p:txBody>
          <a:bodyPr wrap="square" rtlCol="0">
            <a:spAutoFit/>
          </a:bodyPr>
          <a:lstStyle/>
          <a:p>
            <a:r>
              <a:rPr lang="en-US" dirty="0"/>
              <a:t>identify trending fashion products</a:t>
            </a:r>
            <a:endParaRPr lang="en-IN"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692671" y="889956"/>
            <a:ext cx="1107010" cy="110701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140" y="685679"/>
            <a:ext cx="1311287" cy="1311287"/>
          </a:xfrm>
          <a:prstGeom prst="rect">
            <a:avLst/>
          </a:prstGeom>
        </p:spPr>
      </p:pic>
      <p:sp>
        <p:nvSpPr>
          <p:cNvPr id="6" name="Right Arrow 5"/>
          <p:cNvSpPr/>
          <p:nvPr/>
        </p:nvSpPr>
        <p:spPr>
          <a:xfrm>
            <a:off x="3034839" y="1245501"/>
            <a:ext cx="2974897" cy="371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68126" y="1884322"/>
            <a:ext cx="1047082" cy="461665"/>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Ecommerce </a:t>
            </a:r>
          </a:p>
          <a:p>
            <a:pPr algn="ctr"/>
            <a:r>
              <a:rPr lang="en-US" sz="1200" b="0" cap="none" spc="0" dirty="0">
                <a:ln w="0"/>
                <a:solidFill>
                  <a:schemeClr val="tx1"/>
                </a:solidFill>
                <a:effectLst>
                  <a:outerShdw blurRad="38100" dist="19050" dir="2700000" algn="tl" rotWithShape="0">
                    <a:schemeClr val="dk1">
                      <a:alpha val="40000"/>
                    </a:schemeClr>
                  </a:outerShdw>
                </a:effectLst>
              </a:rPr>
              <a:t>sites</a:t>
            </a:r>
          </a:p>
        </p:txBody>
      </p:sp>
      <p:sp>
        <p:nvSpPr>
          <p:cNvPr id="8" name="Rectangle 7"/>
          <p:cNvSpPr/>
          <p:nvPr/>
        </p:nvSpPr>
        <p:spPr>
          <a:xfrm>
            <a:off x="1579166" y="1958561"/>
            <a:ext cx="1334019"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blogs/magazines</a:t>
            </a:r>
          </a:p>
        </p:txBody>
      </p:sp>
      <p:sp>
        <p:nvSpPr>
          <p:cNvPr id="9" name="Rectangle 8"/>
          <p:cNvSpPr/>
          <p:nvPr/>
        </p:nvSpPr>
        <p:spPr>
          <a:xfrm>
            <a:off x="5724143" y="1837299"/>
            <a:ext cx="3013967"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Dashboard display for designers/ retailers</a:t>
            </a:r>
          </a:p>
        </p:txBody>
      </p:sp>
      <p:sp>
        <p:nvSpPr>
          <p:cNvPr id="10" name="Rectangle 9"/>
          <p:cNvSpPr/>
          <p:nvPr/>
        </p:nvSpPr>
        <p:spPr>
          <a:xfrm>
            <a:off x="3247933" y="1553278"/>
            <a:ext cx="2350323" cy="461665"/>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Ranking the products based on </a:t>
            </a:r>
          </a:p>
          <a:p>
            <a:pPr algn="ctr"/>
            <a:r>
              <a:rPr lang="en-US" sz="1200" dirty="0">
                <a:ln w="0"/>
                <a:solidFill>
                  <a:schemeClr val="tx1"/>
                </a:solidFill>
                <a:effectLst>
                  <a:outerShdw blurRad="38100" dist="19050" dir="2700000" algn="tl" rotWithShape="0">
                    <a:schemeClr val="dk1">
                      <a:alpha val="40000"/>
                    </a:schemeClr>
                  </a:outerShdw>
                </a:effectLst>
              </a:rPr>
              <a:t>various parameters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Down Arrow 13"/>
          <p:cNvSpPr/>
          <p:nvPr/>
        </p:nvSpPr>
        <p:spPr>
          <a:xfrm>
            <a:off x="4078014" y="2088700"/>
            <a:ext cx="588579" cy="948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964978" y="4264558"/>
            <a:ext cx="814647"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database</a:t>
            </a:r>
          </a:p>
        </p:txBody>
      </p:sp>
      <p:sp>
        <p:nvSpPr>
          <p:cNvPr id="16" name="Right Arrow 15"/>
          <p:cNvSpPr/>
          <p:nvPr/>
        </p:nvSpPr>
        <p:spPr>
          <a:xfrm>
            <a:off x="5076497" y="3405352"/>
            <a:ext cx="2049517" cy="57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1975" y="3147479"/>
            <a:ext cx="1373571" cy="1373571"/>
          </a:xfrm>
          <a:prstGeom prst="rect">
            <a:avLst/>
          </a:prstGeom>
        </p:spPr>
      </p:pic>
      <p:sp>
        <p:nvSpPr>
          <p:cNvPr id="18" name="Rectangle 17"/>
          <p:cNvSpPr/>
          <p:nvPr/>
        </p:nvSpPr>
        <p:spPr>
          <a:xfrm>
            <a:off x="7050783" y="4467002"/>
            <a:ext cx="1822935" cy="276999"/>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Outdated fashion trends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4914810" y="3837454"/>
            <a:ext cx="1973822" cy="461665"/>
          </a:xfrm>
          <a:prstGeom prst="rect">
            <a:avLst/>
          </a:prstGeom>
          <a:noFill/>
        </p:spPr>
        <p:txBody>
          <a:bodyPr wrap="squar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Getting Rid of outdated styles from DB.</a:t>
            </a: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3539" y="3242011"/>
            <a:ext cx="1001271" cy="1095632"/>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6876" y="3599397"/>
            <a:ext cx="876516" cy="888519"/>
          </a:xfrm>
          <a:prstGeom prst="rect">
            <a:avLst/>
          </a:prstGeom>
        </p:spPr>
      </p:pic>
      <p:sp>
        <p:nvSpPr>
          <p:cNvPr id="22" name="Right Arrow 21"/>
          <p:cNvSpPr/>
          <p:nvPr/>
        </p:nvSpPr>
        <p:spPr>
          <a:xfrm rot="10800000">
            <a:off x="1439474" y="3405352"/>
            <a:ext cx="2385848" cy="603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401" y="3104328"/>
            <a:ext cx="1160230" cy="1160230"/>
          </a:xfrm>
          <a:prstGeom prst="rect">
            <a:avLst/>
          </a:prstGeom>
        </p:spPr>
      </p:pic>
      <p:sp>
        <p:nvSpPr>
          <p:cNvPr id="24" name="Rectangle 23"/>
          <p:cNvSpPr/>
          <p:nvPr/>
        </p:nvSpPr>
        <p:spPr>
          <a:xfrm>
            <a:off x="1659742" y="3102701"/>
            <a:ext cx="2170787" cy="461665"/>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Ensuring quicker response to</a:t>
            </a:r>
          </a:p>
          <a:p>
            <a:pPr algn="ctr"/>
            <a:r>
              <a:rPr lang="en-US" sz="1200" b="0" cap="none" spc="0" dirty="0">
                <a:ln w="0"/>
                <a:solidFill>
                  <a:schemeClr val="tx1"/>
                </a:solidFill>
                <a:effectLst>
                  <a:outerShdw blurRad="38100" dist="19050" dir="2700000" algn="tl" rotWithShape="0">
                    <a:schemeClr val="dk1">
                      <a:alpha val="40000"/>
                    </a:schemeClr>
                  </a:outerShdw>
                </a:effectLst>
              </a:rPr>
              <a:t>request</a:t>
            </a:r>
          </a:p>
        </p:txBody>
      </p:sp>
      <p:sp>
        <p:nvSpPr>
          <p:cNvPr id="25" name="Rectangle 24"/>
          <p:cNvSpPr/>
          <p:nvPr/>
        </p:nvSpPr>
        <p:spPr>
          <a:xfrm>
            <a:off x="1754742" y="4152856"/>
            <a:ext cx="1939954" cy="461665"/>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through a multiprocessing</a:t>
            </a:r>
          </a:p>
          <a:p>
            <a:pPr algn="ctr"/>
            <a:r>
              <a:rPr lang="en-US" sz="1200" dirty="0">
                <a:ln w="0"/>
                <a:solidFill>
                  <a:schemeClr val="tx1"/>
                </a:solidFill>
                <a:effectLst>
                  <a:outerShdw blurRad="38100" dist="19050" dir="2700000" algn="tl" rotWithShape="0">
                    <a:schemeClr val="dk1">
                      <a:alpha val="40000"/>
                    </a:schemeClr>
                  </a:outerShdw>
                </a:effectLst>
              </a:rPr>
              <a:t> server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135875" y="4264558"/>
            <a:ext cx="1367682"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Designer/Retailer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pic>
        <p:nvPicPr>
          <p:cNvPr id="6" name="Picture 5">
            <a:extLst>
              <a:ext uri="{FF2B5EF4-FFF2-40B4-BE49-F238E27FC236}">
                <a16:creationId xmlns:a16="http://schemas.microsoft.com/office/drawing/2014/main" id="{808D8C19-B07A-43D6-84B6-F5F509C95D74}"/>
              </a:ext>
            </a:extLst>
          </p:cNvPr>
          <p:cNvPicPr>
            <a:picLocks noChangeAspect="1"/>
          </p:cNvPicPr>
          <p:nvPr/>
        </p:nvPicPr>
        <p:blipFill>
          <a:blip r:embed="rId4"/>
          <a:stretch>
            <a:fillRect/>
          </a:stretch>
        </p:blipFill>
        <p:spPr>
          <a:xfrm>
            <a:off x="0" y="0"/>
            <a:ext cx="9144000" cy="491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Scoring/Ranking Algorithm</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D94DFD25-4788-4F45-ABF0-FD15A3C2EE7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9173" y="630194"/>
            <a:ext cx="8828952" cy="4158049"/>
          </a:xfrm>
          <a:prstGeom prst="rect">
            <a:avLst/>
          </a:prstGeom>
        </p:spPr>
      </p:pic>
    </p:spTree>
    <p:extLst>
      <p:ext uri="{BB962C8B-B14F-4D97-AF65-F5344CB8AC3E}">
        <p14:creationId xmlns:p14="http://schemas.microsoft.com/office/powerpoint/2010/main" val="129460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Handling Client Requests &amp; Processing</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1F4629A-1291-4999-86F3-725121456CA4}"/>
              </a:ext>
            </a:extLst>
          </p:cNvPr>
          <p:cNvPicPr>
            <a:picLocks noChangeAspect="1"/>
          </p:cNvPicPr>
          <p:nvPr/>
        </p:nvPicPr>
        <p:blipFill>
          <a:blip r:embed="rId4"/>
          <a:stretch>
            <a:fillRect/>
          </a:stretch>
        </p:blipFill>
        <p:spPr>
          <a:xfrm>
            <a:off x="518084" y="631024"/>
            <a:ext cx="6527681" cy="4189834"/>
          </a:xfrm>
          <a:prstGeom prst="rect">
            <a:avLst/>
          </a:prstGeom>
        </p:spPr>
      </p:pic>
      <p:sp>
        <p:nvSpPr>
          <p:cNvPr id="2" name="TextBox 1">
            <a:extLst>
              <a:ext uri="{FF2B5EF4-FFF2-40B4-BE49-F238E27FC236}">
                <a16:creationId xmlns:a16="http://schemas.microsoft.com/office/drawing/2014/main" id="{F0AB2301-6FA9-4C18-868F-EDE4B02C86DB}"/>
              </a:ext>
            </a:extLst>
          </p:cNvPr>
          <p:cNvSpPr txBox="1"/>
          <p:nvPr/>
        </p:nvSpPr>
        <p:spPr>
          <a:xfrm>
            <a:off x="6542903" y="982362"/>
            <a:ext cx="2292178" cy="1384995"/>
          </a:xfrm>
          <a:prstGeom prst="rect">
            <a:avLst/>
          </a:prstGeom>
          <a:noFill/>
        </p:spPr>
        <p:txBody>
          <a:bodyPr wrap="square" rtlCol="0">
            <a:spAutoFit/>
          </a:bodyPr>
          <a:lstStyle/>
          <a:p>
            <a:r>
              <a:rPr lang="en-IN" b="1" dirty="0"/>
              <a:t>Important</a:t>
            </a:r>
          </a:p>
          <a:p>
            <a:r>
              <a:rPr lang="en-IN" dirty="0"/>
              <a:t>Link to Detailed Workflow/UI &amp; Experimentations performed:-</a:t>
            </a:r>
          </a:p>
          <a:p>
            <a:r>
              <a:rPr lang="en-IN" dirty="0" err="1">
                <a:hlinkClick r:id="rId5"/>
              </a:rPr>
              <a:t>FlipKart_Grid_extras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 Storage, Security &amp; Rendering</a:t>
            </a:r>
            <a:endParaRPr sz="2400" b="1"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7D9837E4-0171-42AB-B7A5-FE0AEC13B566}"/>
              </a:ext>
            </a:extLst>
          </p:cNvPr>
          <p:cNvPicPr>
            <a:picLocks noChangeAspect="1"/>
          </p:cNvPicPr>
          <p:nvPr/>
        </p:nvPicPr>
        <p:blipFill>
          <a:blip r:embed="rId4"/>
          <a:stretch>
            <a:fillRect/>
          </a:stretch>
        </p:blipFill>
        <p:spPr>
          <a:xfrm>
            <a:off x="0" y="696686"/>
            <a:ext cx="9144000" cy="4108676"/>
          </a:xfrm>
          <a:prstGeom prst="rect">
            <a:avLst/>
          </a:prstGeom>
        </p:spPr>
      </p:pic>
    </p:spTree>
    <p:extLst>
      <p:ext uri="{BB962C8B-B14F-4D97-AF65-F5344CB8AC3E}">
        <p14:creationId xmlns:p14="http://schemas.microsoft.com/office/powerpoint/2010/main" val="8624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Tech Stack Preference</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54742974-E9E7-4BB0-A71E-F3697BF34C64}"/>
              </a:ext>
            </a:extLst>
          </p:cNvPr>
          <p:cNvPicPr>
            <a:picLocks noChangeAspect="1"/>
          </p:cNvPicPr>
          <p:nvPr/>
        </p:nvPicPr>
        <p:blipFill>
          <a:blip r:embed="rId4"/>
          <a:stretch>
            <a:fillRect/>
          </a:stretch>
        </p:blipFill>
        <p:spPr>
          <a:xfrm>
            <a:off x="4986408" y="250315"/>
            <a:ext cx="3496325" cy="4642870"/>
          </a:xfrm>
          <a:prstGeom prst="rect">
            <a:avLst/>
          </a:prstGeom>
        </p:spPr>
      </p:pic>
      <p:sp>
        <p:nvSpPr>
          <p:cNvPr id="2" name="TextBox 1">
            <a:extLst>
              <a:ext uri="{FF2B5EF4-FFF2-40B4-BE49-F238E27FC236}">
                <a16:creationId xmlns:a16="http://schemas.microsoft.com/office/drawing/2014/main" id="{201309C7-1B8F-418E-84C1-DB84ED98E658}"/>
              </a:ext>
            </a:extLst>
          </p:cNvPr>
          <p:cNvSpPr txBox="1"/>
          <p:nvPr/>
        </p:nvSpPr>
        <p:spPr>
          <a:xfrm>
            <a:off x="630772" y="680609"/>
            <a:ext cx="3262003" cy="369332"/>
          </a:xfrm>
          <a:prstGeom prst="rect">
            <a:avLst/>
          </a:prstGeom>
          <a:noFill/>
        </p:spPr>
        <p:txBody>
          <a:bodyPr wrap="square" rtlCol="0">
            <a:spAutoFit/>
          </a:bodyPr>
          <a:lstStyle/>
          <a:p>
            <a:r>
              <a:rPr lang="en-IN" sz="1800" dirty="0"/>
              <a:t>ME(A/R)N Stack V/s FLASK</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1903</TotalTime>
  <Words>344</Words>
  <Application>Microsoft Office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Calibri</vt:lpstr>
      <vt:lpstr>Proxima Nova</vt:lpstr>
      <vt:lpstr>Roboto Mono</vt:lpstr>
      <vt:lpstr>Cambria</vt:lpstr>
      <vt:lpstr>Arial</vt:lpstr>
      <vt:lpstr>Roboto</vt:lpstr>
      <vt:lpstr>Quattrocento Sans</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biswajeet nayak</cp:lastModifiedBy>
  <cp:revision>46</cp:revision>
  <dcterms:modified xsi:type="dcterms:W3CDTF">2020-07-10T14:27:53Z</dcterms:modified>
</cp:coreProperties>
</file>