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16"/>
  </p:notesMasterIdLst>
  <p:sldIdLst>
    <p:sldId id="256" r:id="rId3"/>
    <p:sldId id="257" r:id="rId4"/>
    <p:sldId id="258" r:id="rId5"/>
    <p:sldId id="260" r:id="rId6"/>
    <p:sldId id="261" r:id="rId7"/>
    <p:sldId id="266" r:id="rId8"/>
    <p:sldId id="272" r:id="rId9"/>
    <p:sldId id="271" r:id="rId10"/>
    <p:sldId id="262" r:id="rId11"/>
    <p:sldId id="267" r:id="rId12"/>
    <p:sldId id="263" r:id="rId13"/>
    <p:sldId id="264" r:id="rId14"/>
    <p:sldId id="270"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ambria" panose="02040503050406030204" pitchFamily="18" charset="0"/>
      <p:regular r:id="rId21"/>
      <p:bold r:id="rId22"/>
      <p:italic r:id="rId23"/>
      <p:boldItalic r:id="rId24"/>
    </p:embeddedFont>
    <p:embeddedFont>
      <p:font typeface="Proxima Nova" panose="020B0604020202020204" charset="0"/>
      <p:regular r:id="rId25"/>
      <p:bold r:id="rId26"/>
      <p:italic r:id="rId27"/>
      <p:boldItalic r:id="rId28"/>
    </p:embeddedFont>
    <p:embeddedFont>
      <p:font typeface="Quattrocento Sans" panose="020B0604020202020204" charset="0"/>
      <p:regular r:id="rId29"/>
      <p:bold r:id="rId30"/>
      <p:italic r:id="rId31"/>
      <p:boldItalic r:id="rId32"/>
    </p:embeddedFont>
    <p:embeddedFont>
      <p:font typeface="Roboto" panose="020B0604020202020204" charset="0"/>
      <p:regular r:id="rId33"/>
      <p:bold r:id="rId34"/>
      <p:italic r:id="rId35"/>
      <p:boldItalic r:id="rId36"/>
    </p:embeddedFont>
    <p:embeddedFont>
      <p:font typeface="Roboto Mono"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626D65-AFD3-459A-A69E-42739736CF7F}">
  <a:tblStyle styleId="{F6626D65-AFD3-459A-A69E-42739736CF7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298"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a3b5bb04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a3b5bb04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21c2df07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21c2df07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b625bbf8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b625bbf8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b625bbf8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b625bbf8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a3b5bb04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a3b5bb04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a3b5bb04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a3b5bb04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a3b5bb04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a3b5bb04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21c2df0a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21c2df0a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b625bbf80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b625bbf8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1c2df0a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21c2df0a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1c2df0a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21c2df0a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912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1c2df0a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21c2df0a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538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b625bbf8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b625bbf8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874F0"/>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 name="Google Shape;12;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5"/>
        <p:cNvGrpSpPr/>
        <p:nvPr/>
      </p:nvGrpSpPr>
      <p:grpSpPr>
        <a:xfrm>
          <a:off x="0" y="0"/>
          <a:ext cx="0" cy="0"/>
          <a:chOff x="0" y="0"/>
          <a:chExt cx="0" cy="0"/>
        </a:xfrm>
      </p:grpSpPr>
      <p:sp>
        <p:nvSpPr>
          <p:cNvPr id="56" name="Google Shape;56;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7" name="Google Shape;57;p11"/>
          <p:cNvSpPr txBox="1">
            <a:spLocks noGrp="1"/>
          </p:cNvSpPr>
          <p:nvPr>
            <p:ph type="body" idx="1"/>
          </p:nvPr>
        </p:nvSpPr>
        <p:spPr>
          <a:xfrm>
            <a:off x="182050" y="3222025"/>
            <a:ext cx="82221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8" name="Google Shape;58;p11"/>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5"/>
        <p:cNvGrpSpPr/>
        <p:nvPr/>
      </p:nvGrpSpPr>
      <p:grpSpPr>
        <a:xfrm>
          <a:off x="0" y="0"/>
          <a:ext cx="0" cy="0"/>
          <a:chOff x="0" y="0"/>
          <a:chExt cx="0" cy="0"/>
        </a:xfrm>
      </p:grpSpPr>
      <p:sp>
        <p:nvSpPr>
          <p:cNvPr id="66" name="Google Shape;66;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8" name="Google Shape;6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 name="Google Shape;86;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7" name="Google Shape;8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8"/>
        <p:cNvGrpSpPr/>
        <p:nvPr/>
      </p:nvGrpSpPr>
      <p:grpSpPr>
        <a:xfrm>
          <a:off x="0" y="0"/>
          <a:ext cx="0" cy="0"/>
          <a:chOff x="0" y="0"/>
          <a:chExt cx="0" cy="0"/>
        </a:xfrm>
      </p:grpSpPr>
      <p:sp>
        <p:nvSpPr>
          <p:cNvPr id="89" name="Google Shape;89;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90" name="Google Shape;9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sp>
        <p:nvSpPr>
          <p:cNvPr id="92" name="Google Shape;92;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4" name="Google Shape;94;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 name="Google Shape;95;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6" name="Google Shape;9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Google Shape;98;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99" name="Google Shape;9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sp>
        <p:nvSpPr>
          <p:cNvPr id="101" name="Google Shape;101;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2" name="Google Shape;102;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3" name="Google Shape;10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p3"/>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Title and Content">
  <p:cSld name="3_Title and Content">
    <p:bg>
      <p:bgPr>
        <a:blipFill>
          <a:blip r:embed="rId2">
            <a:alphaModFix/>
          </a:blip>
          <a:stretch>
            <a:fillRect/>
          </a:stretch>
        </a:blipFill>
        <a:effectLst/>
      </p:bgPr>
    </p:bg>
    <p:spTree>
      <p:nvGrpSpPr>
        <p:cNvPr id="1" name="Shape 106"/>
        <p:cNvGrpSpPr/>
        <p:nvPr/>
      </p:nvGrpSpPr>
      <p:grpSpPr>
        <a:xfrm>
          <a:off x="0" y="0"/>
          <a:ext cx="0" cy="0"/>
          <a:chOff x="0" y="0"/>
          <a:chExt cx="0" cy="0"/>
        </a:xfrm>
      </p:grpSpPr>
      <p:sp>
        <p:nvSpPr>
          <p:cNvPr id="107" name="Google Shape;107;p25"/>
          <p:cNvSpPr txBox="1">
            <a:spLocks noGrp="1"/>
          </p:cNvSpPr>
          <p:nvPr>
            <p:ph type="title"/>
          </p:nvPr>
        </p:nvSpPr>
        <p:spPr>
          <a:xfrm>
            <a:off x="192506" y="106611"/>
            <a:ext cx="7156800" cy="6441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rgbClr val="666666"/>
              </a:buClr>
              <a:buSzPts val="2800"/>
              <a:buFont typeface="Proxima Nova"/>
              <a:buNone/>
              <a:defRPr sz="2400" b="1" i="0" u="none" strike="noStrike" cap="none">
                <a:solidFill>
                  <a:srgbClr val="666666"/>
                </a:solidFill>
                <a:latin typeface="Proxima Nova"/>
                <a:ea typeface="Proxima Nova"/>
                <a:cs typeface="Proxima Nova"/>
                <a:sym typeface="Proxima Nova"/>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08" name="Google Shape;108;p25"/>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09" name="Google Shape;109;p25"/>
          <p:cNvSpPr txBox="1">
            <a:spLocks noGrp="1"/>
          </p:cNvSpPr>
          <p:nvPr>
            <p:ph type="sldNum" idx="12"/>
          </p:nvPr>
        </p:nvSpPr>
        <p:spPr>
          <a:xfrm>
            <a:off x="8662395" y="4958869"/>
            <a:ext cx="443100" cy="184800"/>
          </a:xfrm>
          <a:prstGeom prst="rect">
            <a:avLst/>
          </a:prstGeom>
        </p:spPr>
        <p:txBody>
          <a:bodyPr spcFirstLastPara="1" wrap="square" lIns="91425" tIns="91425" rIns="91425" bIns="91425" anchor="t" anchorCtr="0">
            <a:noAutofit/>
          </a:bodyPr>
          <a:lstStyle>
            <a:lvl1pPr lvl="0" rtl="0">
              <a:buNone/>
              <a:defRPr sz="1300">
                <a:solidFill>
                  <a:srgbClr val="999999"/>
                </a:solidFill>
              </a:defRPr>
            </a:lvl1pPr>
            <a:lvl2pPr lvl="1" rtl="0">
              <a:buNone/>
              <a:defRPr sz="1300">
                <a:solidFill>
                  <a:srgbClr val="999999"/>
                </a:solidFill>
              </a:defRPr>
            </a:lvl2pPr>
            <a:lvl3pPr lvl="2" rtl="0">
              <a:buNone/>
              <a:defRPr sz="1300">
                <a:solidFill>
                  <a:srgbClr val="999999"/>
                </a:solidFill>
              </a:defRPr>
            </a:lvl3pPr>
            <a:lvl4pPr lvl="3" rtl="0">
              <a:buNone/>
              <a:defRPr sz="1300">
                <a:solidFill>
                  <a:srgbClr val="999999"/>
                </a:solidFill>
              </a:defRPr>
            </a:lvl4pPr>
            <a:lvl5pPr lvl="4" rtl="0">
              <a:buNone/>
              <a:defRPr sz="1300">
                <a:solidFill>
                  <a:srgbClr val="999999"/>
                </a:solidFill>
              </a:defRPr>
            </a:lvl5pPr>
            <a:lvl6pPr lvl="5" rtl="0">
              <a:buNone/>
              <a:defRPr sz="1300">
                <a:solidFill>
                  <a:srgbClr val="999999"/>
                </a:solidFill>
              </a:defRPr>
            </a:lvl6pPr>
            <a:lvl7pPr lvl="6" rtl="0">
              <a:buNone/>
              <a:defRPr sz="1300">
                <a:solidFill>
                  <a:srgbClr val="999999"/>
                </a:solidFill>
              </a:defRPr>
            </a:lvl7pPr>
            <a:lvl8pPr lvl="7" rtl="0">
              <a:buNone/>
              <a:defRPr sz="1300">
                <a:solidFill>
                  <a:srgbClr val="999999"/>
                </a:solidFill>
              </a:defRPr>
            </a:lvl8pPr>
            <a:lvl9pPr lvl="8" rtl="0">
              <a:buNone/>
              <a:defRPr sz="1300">
                <a:solidFill>
                  <a:srgbClr val="999999"/>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Title and Content 1">
  <p:cSld name="1_Title and Content_1">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192506" y="13304"/>
            <a:ext cx="7156800" cy="6441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666666"/>
              </a:buClr>
              <a:buSzPts val="2400"/>
              <a:buNone/>
              <a:defRPr sz="2400" b="1" i="0" u="none" strike="noStrike" cap="none">
                <a:solidFill>
                  <a:srgbClr val="666666"/>
                </a:solidFill>
              </a:defRPr>
            </a:lvl1pPr>
            <a:lvl2pPr marL="0" marR="0" lvl="1" indent="0" algn="l" rtl="0">
              <a:spcBef>
                <a:spcPts val="0"/>
              </a:spcBef>
              <a:spcAft>
                <a:spcPts val="0"/>
              </a:spcAft>
              <a:buSzPts val="2400"/>
              <a:buFont typeface="Calibri"/>
              <a:buNone/>
              <a:defRPr sz="2400">
                <a:latin typeface="Calibri"/>
                <a:ea typeface="Calibri"/>
                <a:cs typeface="Calibri"/>
                <a:sym typeface="Calibri"/>
              </a:defRPr>
            </a:lvl2pPr>
            <a:lvl3pPr marL="0" marR="0" lvl="2" indent="0" algn="l" rtl="0">
              <a:spcBef>
                <a:spcPts val="0"/>
              </a:spcBef>
              <a:spcAft>
                <a:spcPts val="0"/>
              </a:spcAft>
              <a:buSzPts val="2400"/>
              <a:buFont typeface="Calibri"/>
              <a:buNone/>
              <a:defRPr sz="2400">
                <a:latin typeface="Calibri"/>
                <a:ea typeface="Calibri"/>
                <a:cs typeface="Calibri"/>
                <a:sym typeface="Calibri"/>
              </a:defRPr>
            </a:lvl3pPr>
            <a:lvl4pPr marL="0" marR="0" lvl="3" indent="0" algn="l" rtl="0">
              <a:spcBef>
                <a:spcPts val="0"/>
              </a:spcBef>
              <a:spcAft>
                <a:spcPts val="0"/>
              </a:spcAft>
              <a:buSzPts val="2400"/>
              <a:buFont typeface="Calibri"/>
              <a:buNone/>
              <a:defRPr sz="2400">
                <a:latin typeface="Calibri"/>
                <a:ea typeface="Calibri"/>
                <a:cs typeface="Calibri"/>
                <a:sym typeface="Calibri"/>
              </a:defRPr>
            </a:lvl4pPr>
            <a:lvl5pPr marL="0" marR="0" lvl="4" indent="0" algn="l" rtl="0">
              <a:spcBef>
                <a:spcPts val="0"/>
              </a:spcBef>
              <a:spcAft>
                <a:spcPts val="0"/>
              </a:spcAft>
              <a:buSzPts val="2400"/>
              <a:buFont typeface="Calibri"/>
              <a:buNone/>
              <a:defRPr sz="2400">
                <a:latin typeface="Calibri"/>
                <a:ea typeface="Calibri"/>
                <a:cs typeface="Calibri"/>
                <a:sym typeface="Calibri"/>
              </a:defRPr>
            </a:lvl5pPr>
            <a:lvl6pPr marL="0" marR="0" lvl="5" indent="0" algn="l" rtl="0">
              <a:spcBef>
                <a:spcPts val="0"/>
              </a:spcBef>
              <a:spcAft>
                <a:spcPts val="0"/>
              </a:spcAft>
              <a:buSzPts val="2400"/>
              <a:buFont typeface="Calibri"/>
              <a:buNone/>
              <a:defRPr sz="2400">
                <a:latin typeface="Calibri"/>
                <a:ea typeface="Calibri"/>
                <a:cs typeface="Calibri"/>
                <a:sym typeface="Calibri"/>
              </a:defRPr>
            </a:lvl6pPr>
            <a:lvl7pPr marL="0" marR="0" lvl="6" indent="0" algn="l" rtl="0">
              <a:spcBef>
                <a:spcPts val="0"/>
              </a:spcBef>
              <a:spcAft>
                <a:spcPts val="0"/>
              </a:spcAft>
              <a:buSzPts val="2400"/>
              <a:buFont typeface="Calibri"/>
              <a:buNone/>
              <a:defRPr sz="2400">
                <a:latin typeface="Calibri"/>
                <a:ea typeface="Calibri"/>
                <a:cs typeface="Calibri"/>
                <a:sym typeface="Calibri"/>
              </a:defRPr>
            </a:lvl7pPr>
            <a:lvl8pPr marL="0" marR="0" lvl="7" indent="0" algn="l" rtl="0">
              <a:spcBef>
                <a:spcPts val="0"/>
              </a:spcBef>
              <a:spcAft>
                <a:spcPts val="0"/>
              </a:spcAft>
              <a:buSzPts val="2400"/>
              <a:buFont typeface="Calibri"/>
              <a:buNone/>
              <a:defRPr sz="2400">
                <a:latin typeface="Calibri"/>
                <a:ea typeface="Calibri"/>
                <a:cs typeface="Calibri"/>
                <a:sym typeface="Calibri"/>
              </a:defRPr>
            </a:lvl8pPr>
            <a:lvl9pPr marL="0" marR="0" lvl="8" indent="0" algn="l" rtl="0">
              <a:spcBef>
                <a:spcPts val="0"/>
              </a:spcBef>
              <a:spcAft>
                <a:spcPts val="0"/>
              </a:spcAft>
              <a:buSzPts val="2400"/>
              <a:buFont typeface="Calibri"/>
              <a:buNone/>
              <a:defRPr sz="2400">
                <a:latin typeface="Calibri"/>
                <a:ea typeface="Calibri"/>
                <a:cs typeface="Calibri"/>
                <a:sym typeface="Calibri"/>
              </a:defRPr>
            </a:lvl9pPr>
          </a:lstStyle>
          <a:p>
            <a:endParaRPr/>
          </a:p>
        </p:txBody>
      </p:sp>
      <p:sp>
        <p:nvSpPr>
          <p:cNvPr id="112" name="Google Shape;112;p26"/>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13" name="Google Shape;113;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Title and Content 1 1 1 1">
  <p:cSld name="1_Title and Content_1_1_1_1">
    <p:bg>
      <p:bgPr>
        <a:blipFill>
          <a:blip r:embed="rId2">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7"/>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16" name="Google Shape;116;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le and Content">
  <p:cSld name="1_Title and Content_2">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192506" y="106611"/>
            <a:ext cx="7156800" cy="644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Cambria"/>
              <a:buNone/>
              <a:defRPr sz="20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119" name="Google Shape;119;p28"/>
          <p:cNvPicPr preferRelativeResize="0"/>
          <p:nvPr/>
        </p:nvPicPr>
        <p:blipFill rotWithShape="1">
          <a:blip r:embed="rId2">
            <a:alphaModFix/>
          </a:blip>
          <a:srcRect/>
          <a:stretch/>
        </p:blipFill>
        <p:spPr>
          <a:xfrm>
            <a:off x="7392763" y="197890"/>
            <a:ext cx="1280764" cy="448816"/>
          </a:xfrm>
          <a:prstGeom prst="rect">
            <a:avLst/>
          </a:prstGeom>
          <a:noFill/>
          <a:ln>
            <a:noFill/>
          </a:ln>
        </p:spPr>
      </p:pic>
      <p:cxnSp>
        <p:nvCxnSpPr>
          <p:cNvPr id="120" name="Google Shape;120;p28"/>
          <p:cNvCxnSpPr/>
          <p:nvPr/>
        </p:nvCxnSpPr>
        <p:spPr>
          <a:xfrm>
            <a:off x="0" y="4912460"/>
            <a:ext cx="9144000" cy="0"/>
          </a:xfrm>
          <a:prstGeom prst="straightConnector1">
            <a:avLst/>
          </a:prstGeom>
          <a:noFill/>
          <a:ln w="19050" cap="flat" cmpd="sng">
            <a:solidFill>
              <a:srgbClr val="4A7DBA"/>
            </a:solidFill>
            <a:prstDash val="solid"/>
            <a:round/>
            <a:headEnd type="none" w="sm" len="sm"/>
            <a:tailEnd type="none" w="sm" len="sm"/>
          </a:ln>
        </p:spPr>
      </p:cxnSp>
      <p:cxnSp>
        <p:nvCxnSpPr>
          <p:cNvPr id="121" name="Google Shape;121;p28"/>
          <p:cNvCxnSpPr/>
          <p:nvPr/>
        </p:nvCxnSpPr>
        <p:spPr>
          <a:xfrm>
            <a:off x="1809093" y="782047"/>
            <a:ext cx="7335000" cy="0"/>
          </a:xfrm>
          <a:prstGeom prst="straightConnector1">
            <a:avLst/>
          </a:prstGeom>
          <a:noFill/>
          <a:ln w="76200" cap="flat" cmpd="sng">
            <a:solidFill>
              <a:srgbClr val="4A7DBA"/>
            </a:solidFill>
            <a:prstDash val="solid"/>
            <a:round/>
            <a:headEnd type="none" w="sm" len="sm"/>
            <a:tailEnd type="none" w="sm" len="sm"/>
          </a:ln>
        </p:spPr>
      </p:cxnSp>
      <p:sp>
        <p:nvSpPr>
          <p:cNvPr id="122" name="Google Shape;122;p28"/>
          <p:cNvSpPr txBox="1"/>
          <p:nvPr/>
        </p:nvSpPr>
        <p:spPr>
          <a:xfrm>
            <a:off x="-76200" y="4914217"/>
            <a:ext cx="464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chemeClr val="dk1"/>
                </a:solidFill>
                <a:latin typeface="Calibri"/>
                <a:ea typeface="Calibri"/>
                <a:cs typeface="Calibri"/>
                <a:sym typeface="Calibri"/>
              </a:rPr>
              <a:t>‹#›</a:t>
            </a:fld>
            <a:endParaRPr sz="1000" b="0" i="0" u="none" strike="noStrike" cap="none">
              <a:solidFill>
                <a:schemeClr val="dk1"/>
              </a:solidFill>
              <a:latin typeface="Calibri"/>
              <a:ea typeface="Calibri"/>
              <a:cs typeface="Calibri"/>
              <a:sym typeface="Calibri"/>
            </a:endParaRPr>
          </a:p>
        </p:txBody>
      </p:sp>
      <p:cxnSp>
        <p:nvCxnSpPr>
          <p:cNvPr id="123" name="Google Shape;123;p28"/>
          <p:cNvCxnSpPr/>
          <p:nvPr/>
        </p:nvCxnSpPr>
        <p:spPr>
          <a:xfrm>
            <a:off x="1" y="782047"/>
            <a:ext cx="1809000" cy="0"/>
          </a:xfrm>
          <a:prstGeom prst="straightConnector1">
            <a:avLst/>
          </a:prstGeom>
          <a:noFill/>
          <a:ln w="76200" cap="flat" cmpd="sng">
            <a:solidFill>
              <a:srgbClr val="FFFF00"/>
            </a:solidFill>
            <a:prstDash val="solid"/>
            <a:round/>
            <a:headEnd type="none" w="sm" len="sm"/>
            <a:tailEnd type="none" w="sm" len="sm"/>
          </a:ln>
        </p:spPr>
      </p:cxnSp>
      <p:sp>
        <p:nvSpPr>
          <p:cNvPr id="124" name="Google Shape;124;p28"/>
          <p:cNvSpPr txBox="1"/>
          <p:nvPr/>
        </p:nvSpPr>
        <p:spPr>
          <a:xfrm>
            <a:off x="7869021" y="4958834"/>
            <a:ext cx="1231500" cy="18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25"/>
        <p:cNvGrpSpPr/>
        <p:nvPr/>
      </p:nvGrpSpPr>
      <p:grpSpPr>
        <a:xfrm>
          <a:off x="0" y="0"/>
          <a:ext cx="0" cy="0"/>
          <a:chOff x="0" y="0"/>
          <a:chExt cx="0" cy="0"/>
        </a:xfrm>
      </p:grpSpPr>
      <p:pic>
        <p:nvPicPr>
          <p:cNvPr id="126" name="Google Shape;126;p2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7" name="Google Shape;127;p29"/>
          <p:cNvSpPr txBox="1">
            <a:spLocks noGrp="1"/>
          </p:cNvSpPr>
          <p:nvPr>
            <p:ph type="title"/>
          </p:nvPr>
        </p:nvSpPr>
        <p:spPr>
          <a:xfrm>
            <a:off x="457200" y="205979"/>
            <a:ext cx="5562600" cy="857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2800"/>
              <a:buFont typeface="Calibri"/>
              <a:buNone/>
              <a:defRPr sz="32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28" name="Google Shape;128;p29"/>
          <p:cNvSpPr txBox="1">
            <a:spLocks noGrp="1"/>
          </p:cNvSpPr>
          <p:nvPr>
            <p:ph type="body" idx="1"/>
          </p:nvPr>
        </p:nvSpPr>
        <p:spPr>
          <a:xfrm>
            <a:off x="457200" y="1200152"/>
            <a:ext cx="8229600" cy="33945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1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9" name="Google Shape;129;p29"/>
          <p:cNvSpPr txBox="1">
            <a:spLocks noGrp="1"/>
          </p:cNvSpPr>
          <p:nvPr>
            <p:ph type="dt" idx="10"/>
          </p:nvPr>
        </p:nvSpPr>
        <p:spPr>
          <a:xfrm>
            <a:off x="457200" y="4767264"/>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29"/>
          <p:cNvSpPr txBox="1">
            <a:spLocks noGrp="1"/>
          </p:cNvSpPr>
          <p:nvPr>
            <p:ph type="ftr" idx="11"/>
          </p:nvPr>
        </p:nvSpPr>
        <p:spPr>
          <a:xfrm>
            <a:off x="3124200" y="4767264"/>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1" name="Google Shape;131;p29"/>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2"/>
        <p:cNvGrpSpPr/>
        <p:nvPr/>
      </p:nvGrpSpPr>
      <p:grpSpPr>
        <a:xfrm>
          <a:off x="0" y="0"/>
          <a:ext cx="0" cy="0"/>
          <a:chOff x="0" y="0"/>
          <a:chExt cx="0" cy="0"/>
        </a:xfrm>
      </p:grpSpPr>
      <p:pic>
        <p:nvPicPr>
          <p:cNvPr id="133" name="Google Shape;133;p3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34" name="Google Shape;134;p30"/>
          <p:cNvSpPr txBox="1">
            <a:spLocks noGrp="1"/>
          </p:cNvSpPr>
          <p:nvPr>
            <p:ph type="title"/>
          </p:nvPr>
        </p:nvSpPr>
        <p:spPr>
          <a:xfrm>
            <a:off x="457203" y="205979"/>
            <a:ext cx="5874900" cy="857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2800"/>
              <a:buFont typeface="Calibri"/>
              <a:buNone/>
              <a:defRPr sz="36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35" name="Google Shape;135;p30"/>
          <p:cNvSpPr txBox="1">
            <a:spLocks noGrp="1"/>
          </p:cNvSpPr>
          <p:nvPr>
            <p:ph type="body" idx="1"/>
          </p:nvPr>
        </p:nvSpPr>
        <p:spPr>
          <a:xfrm>
            <a:off x="457200" y="1200152"/>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1600"/>
              </a:spcBef>
              <a:spcAft>
                <a:spcPts val="16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6" name="Google Shape;136;p30"/>
          <p:cNvSpPr txBox="1">
            <a:spLocks noGrp="1"/>
          </p:cNvSpPr>
          <p:nvPr>
            <p:ph type="body" idx="2"/>
          </p:nvPr>
        </p:nvSpPr>
        <p:spPr>
          <a:xfrm>
            <a:off x="4648200" y="1200152"/>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1600"/>
              </a:spcBef>
              <a:spcAft>
                <a:spcPts val="16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7" name="Google Shape;137;p30"/>
          <p:cNvSpPr txBox="1">
            <a:spLocks noGrp="1"/>
          </p:cNvSpPr>
          <p:nvPr>
            <p:ph type="dt" idx="10"/>
          </p:nvPr>
        </p:nvSpPr>
        <p:spPr>
          <a:xfrm>
            <a:off x="457200" y="4767264"/>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30"/>
          <p:cNvSpPr txBox="1">
            <a:spLocks noGrp="1"/>
          </p:cNvSpPr>
          <p:nvPr>
            <p:ph type="ftr" idx="11"/>
          </p:nvPr>
        </p:nvSpPr>
        <p:spPr>
          <a:xfrm>
            <a:off x="3124200" y="4767264"/>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9" name="Google Shape;139;p30"/>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1" type="obj">
  <p:cSld name="OBJECT">
    <p:spTree>
      <p:nvGrpSpPr>
        <p:cNvPr id="1" name="Shape 140"/>
        <p:cNvGrpSpPr/>
        <p:nvPr/>
      </p:nvGrpSpPr>
      <p:grpSpPr>
        <a:xfrm>
          <a:off x="0" y="0"/>
          <a:ext cx="0" cy="0"/>
          <a:chOff x="0" y="0"/>
          <a:chExt cx="0" cy="0"/>
        </a:xfrm>
      </p:grpSpPr>
      <p:sp>
        <p:nvSpPr>
          <p:cNvPr id="141" name="Google Shape;141;p31"/>
          <p:cNvSpPr txBox="1">
            <a:spLocks noGrp="1"/>
          </p:cNvSpPr>
          <p:nvPr>
            <p:ph type="title"/>
          </p:nvPr>
        </p:nvSpPr>
        <p:spPr>
          <a:xfrm>
            <a:off x="628650" y="273844"/>
            <a:ext cx="7886700" cy="9942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2800"/>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400"/>
            </a:lvl2pPr>
            <a:lvl3pPr lvl="2" indent="0" rtl="0">
              <a:spcBef>
                <a:spcPts val="0"/>
              </a:spcBef>
              <a:spcAft>
                <a:spcPts val="0"/>
              </a:spcAft>
              <a:buSzPts val="2800"/>
              <a:buNone/>
              <a:defRPr sz="1400"/>
            </a:lvl3pPr>
            <a:lvl4pPr lvl="3" indent="0" rtl="0">
              <a:spcBef>
                <a:spcPts val="0"/>
              </a:spcBef>
              <a:spcAft>
                <a:spcPts val="0"/>
              </a:spcAft>
              <a:buSzPts val="2800"/>
              <a:buNone/>
              <a:defRPr sz="1400"/>
            </a:lvl4pPr>
            <a:lvl5pPr lvl="4" indent="0" rtl="0">
              <a:spcBef>
                <a:spcPts val="0"/>
              </a:spcBef>
              <a:spcAft>
                <a:spcPts val="0"/>
              </a:spcAft>
              <a:buSzPts val="2800"/>
              <a:buNone/>
              <a:defRPr sz="1400"/>
            </a:lvl5pPr>
            <a:lvl6pPr lvl="5" indent="0" rtl="0">
              <a:spcBef>
                <a:spcPts val="0"/>
              </a:spcBef>
              <a:spcAft>
                <a:spcPts val="0"/>
              </a:spcAft>
              <a:buSzPts val="2800"/>
              <a:buNone/>
              <a:defRPr sz="1400"/>
            </a:lvl6pPr>
            <a:lvl7pPr lvl="6" indent="0" rtl="0">
              <a:spcBef>
                <a:spcPts val="0"/>
              </a:spcBef>
              <a:spcAft>
                <a:spcPts val="0"/>
              </a:spcAft>
              <a:buSzPts val="2800"/>
              <a:buNone/>
              <a:defRPr sz="1400"/>
            </a:lvl7pPr>
            <a:lvl8pPr lvl="7" indent="0" rtl="0">
              <a:spcBef>
                <a:spcPts val="0"/>
              </a:spcBef>
              <a:spcAft>
                <a:spcPts val="0"/>
              </a:spcAft>
              <a:buSzPts val="2800"/>
              <a:buNone/>
              <a:defRPr sz="1400"/>
            </a:lvl8pPr>
            <a:lvl9pPr lvl="8" indent="0" rtl="0">
              <a:spcBef>
                <a:spcPts val="0"/>
              </a:spcBef>
              <a:spcAft>
                <a:spcPts val="0"/>
              </a:spcAft>
              <a:buSzPts val="2800"/>
              <a:buNone/>
              <a:defRPr sz="1400"/>
            </a:lvl9pPr>
          </a:lstStyle>
          <a:p>
            <a:endParaRPr/>
          </a:p>
        </p:txBody>
      </p:sp>
      <p:sp>
        <p:nvSpPr>
          <p:cNvPr id="142" name="Google Shape;142;p31"/>
          <p:cNvSpPr txBox="1">
            <a:spLocks noGrp="1"/>
          </p:cNvSpPr>
          <p:nvPr>
            <p:ph type="body" idx="1"/>
          </p:nvPr>
        </p:nvSpPr>
        <p:spPr>
          <a:xfrm>
            <a:off x="628650" y="1369219"/>
            <a:ext cx="7886700" cy="3263400"/>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43" name="Google Shape;143;p31"/>
          <p:cNvSpPr txBox="1">
            <a:spLocks noGrp="1"/>
          </p:cNvSpPr>
          <p:nvPr>
            <p:ph type="dt" idx="10"/>
          </p:nvPr>
        </p:nvSpPr>
        <p:spPr>
          <a:xfrm>
            <a:off x="628650" y="4767263"/>
            <a:ext cx="20574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44" name="Google Shape;144;p31"/>
          <p:cNvSpPr txBox="1">
            <a:spLocks noGrp="1"/>
          </p:cNvSpPr>
          <p:nvPr>
            <p:ph type="ftr" idx="11"/>
          </p:nvPr>
        </p:nvSpPr>
        <p:spPr>
          <a:xfrm>
            <a:off x="3028950" y="4767263"/>
            <a:ext cx="30861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45" name="Google Shape;145;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6" name="Google Shape;26;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3" name="Google Shape;33;p6"/>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39" name="Google Shape;39;p7"/>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2" name="Google Shape;42;p8"/>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7" name="Google Shape;47;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8" name="Google Shape;48;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49" name="Google Shape;49;p9"/>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4" name="Google Shape;54;p10"/>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2874F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76200" y="4695623"/>
            <a:ext cx="548700" cy="393600"/>
          </a:xfrm>
          <a:prstGeom prst="rect">
            <a:avLst/>
          </a:prstGeom>
          <a:noFill/>
          <a:ln>
            <a:noFill/>
          </a:ln>
        </p:spPr>
        <p:txBody>
          <a:bodyPr spcFirstLastPara="1" wrap="square" lIns="91425" tIns="91425" rIns="91425" bIns="91425" anchor="ctr" anchorCtr="0">
            <a:noAutofit/>
          </a:bodyPr>
          <a:lstStyle>
            <a:lvl1pPr lvl="0" rtl="0">
              <a:buNone/>
              <a:defRPr sz="1000">
                <a:solidFill>
                  <a:srgbClr val="D9D9D9"/>
                </a:solidFill>
                <a:latin typeface="Roboto"/>
                <a:ea typeface="Roboto"/>
                <a:cs typeface="Roboto"/>
                <a:sym typeface="Roboto"/>
              </a:defRPr>
            </a:lvl1pPr>
            <a:lvl2pPr lvl="1" rtl="0">
              <a:buNone/>
              <a:defRPr sz="1000">
                <a:solidFill>
                  <a:srgbClr val="D9D9D9"/>
                </a:solidFill>
                <a:latin typeface="Roboto"/>
                <a:ea typeface="Roboto"/>
                <a:cs typeface="Roboto"/>
                <a:sym typeface="Roboto"/>
              </a:defRPr>
            </a:lvl2pPr>
            <a:lvl3pPr lvl="2" rtl="0">
              <a:buNone/>
              <a:defRPr sz="1000">
                <a:solidFill>
                  <a:srgbClr val="D9D9D9"/>
                </a:solidFill>
                <a:latin typeface="Roboto"/>
                <a:ea typeface="Roboto"/>
                <a:cs typeface="Roboto"/>
                <a:sym typeface="Roboto"/>
              </a:defRPr>
            </a:lvl3pPr>
            <a:lvl4pPr lvl="3" rtl="0">
              <a:buNone/>
              <a:defRPr sz="1000">
                <a:solidFill>
                  <a:srgbClr val="D9D9D9"/>
                </a:solidFill>
                <a:latin typeface="Roboto"/>
                <a:ea typeface="Roboto"/>
                <a:cs typeface="Roboto"/>
                <a:sym typeface="Roboto"/>
              </a:defRPr>
            </a:lvl4pPr>
            <a:lvl5pPr lvl="4" rtl="0">
              <a:buNone/>
              <a:defRPr sz="1000">
                <a:solidFill>
                  <a:srgbClr val="D9D9D9"/>
                </a:solidFill>
                <a:latin typeface="Roboto"/>
                <a:ea typeface="Roboto"/>
                <a:cs typeface="Roboto"/>
                <a:sym typeface="Roboto"/>
              </a:defRPr>
            </a:lvl5pPr>
            <a:lvl6pPr lvl="5" rtl="0">
              <a:buNone/>
              <a:defRPr sz="1000">
                <a:solidFill>
                  <a:srgbClr val="D9D9D9"/>
                </a:solidFill>
                <a:latin typeface="Roboto"/>
                <a:ea typeface="Roboto"/>
                <a:cs typeface="Roboto"/>
                <a:sym typeface="Roboto"/>
              </a:defRPr>
            </a:lvl6pPr>
            <a:lvl7pPr lvl="6" rtl="0">
              <a:buNone/>
              <a:defRPr sz="1000">
                <a:solidFill>
                  <a:srgbClr val="D9D9D9"/>
                </a:solidFill>
                <a:latin typeface="Roboto"/>
                <a:ea typeface="Roboto"/>
                <a:cs typeface="Roboto"/>
                <a:sym typeface="Roboto"/>
              </a:defRPr>
            </a:lvl7pPr>
            <a:lvl8pPr lvl="7" rtl="0">
              <a:buNone/>
              <a:defRPr sz="1000">
                <a:solidFill>
                  <a:srgbClr val="D9D9D9"/>
                </a:solidFill>
                <a:latin typeface="Roboto"/>
                <a:ea typeface="Roboto"/>
                <a:cs typeface="Roboto"/>
                <a:sym typeface="Roboto"/>
              </a:defRPr>
            </a:lvl8pPr>
            <a:lvl9pPr lvl="8" rtl="0">
              <a:buNone/>
              <a:defRPr sz="1000">
                <a:solidFill>
                  <a:srgbClr val="D9D9D9"/>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8598000" y="4597500"/>
            <a:ext cx="393600"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63" name="Google Shape;6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64" name="Google Shape;6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hyperlink" Target="https://www.aerospike.com/blog/comparing-nosql-databases-aerospike-vs-cassandra/" TargetMode="External"/><Relationship Id="rId3" Type="http://schemas.openxmlformats.org/officeDocument/2006/relationships/image" Target="../media/image7.jpg"/><Relationship Id="rId7" Type="http://schemas.openxmlformats.org/officeDocument/2006/relationships/hyperlink" Target="https://aero-media.aerospike.com/2018/05/C71060_finaleprint.pdf"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pages.aerospike.com/rs/229-XUE-318/images/Benchmark_Report__Aerospike-vs-ScyllaDB-Initial-Comparison.pdf" TargetMode="External"/><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hyperlink" Target="https://docs.microsoft.com/en-us/aspnet/core/grpc/comparison?view=aspnetcore-3.1#:~:text=HTTP%20API%20requests%20are%20sent,format%20isn't%20human%20readable.&amp;text=Also%2C%20Protobuf%20messages%20support%20conversion%20to%20and%20from%20JS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32"/>
          <p:cNvPicPr preferRelativeResize="0"/>
          <p:nvPr/>
        </p:nvPicPr>
        <p:blipFill>
          <a:blip r:embed="rId3">
            <a:alphaModFix/>
          </a:blip>
          <a:stretch>
            <a:fillRect/>
          </a:stretch>
        </p:blipFill>
        <p:spPr>
          <a:xfrm>
            <a:off x="0" y="0"/>
            <a:ext cx="9152710" cy="5143499"/>
          </a:xfrm>
          <a:prstGeom prst="rect">
            <a:avLst/>
          </a:prstGeom>
          <a:noFill/>
          <a:ln>
            <a:noFill/>
          </a:ln>
        </p:spPr>
      </p:pic>
      <p:sp>
        <p:nvSpPr>
          <p:cNvPr id="151" name="Google Shape;151;p32"/>
          <p:cNvSpPr txBox="1"/>
          <p:nvPr/>
        </p:nvSpPr>
        <p:spPr>
          <a:xfrm>
            <a:off x="318525" y="2423600"/>
            <a:ext cx="8060700" cy="72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FFFFFF"/>
                </a:solidFill>
                <a:latin typeface="Roboto Mono"/>
                <a:ea typeface="Roboto Mono"/>
                <a:cs typeface="Roboto Mono"/>
                <a:sym typeface="Roboto Mono"/>
              </a:rPr>
              <a:t>Fashion Intelligence Systems</a:t>
            </a:r>
            <a:endParaRPr sz="3600" b="1">
              <a:solidFill>
                <a:srgbClr val="FFFFFF"/>
              </a:solidFill>
              <a:latin typeface="Roboto Mono"/>
              <a:ea typeface="Roboto Mono"/>
              <a:cs typeface="Roboto Mono"/>
              <a:sym typeface="Roboto Mono"/>
            </a:endParaRPr>
          </a:p>
        </p:txBody>
      </p:sp>
      <p:sp>
        <p:nvSpPr>
          <p:cNvPr id="152" name="Google Shape;152;p32"/>
          <p:cNvSpPr txBox="1"/>
          <p:nvPr/>
        </p:nvSpPr>
        <p:spPr>
          <a:xfrm>
            <a:off x="1475200" y="3653100"/>
            <a:ext cx="6304200" cy="109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900" b="1" dirty="0">
                <a:solidFill>
                  <a:srgbClr val="FFFFFF"/>
                </a:solidFill>
                <a:latin typeface="Roboto Mono"/>
                <a:ea typeface="Roboto Mono"/>
                <a:cs typeface="Roboto Mono"/>
                <a:sym typeface="Roboto Mono"/>
              </a:rPr>
              <a:t>Team Name     : </a:t>
            </a:r>
            <a:r>
              <a:rPr lang="en-IN" sz="1900" b="1">
                <a:solidFill>
                  <a:srgbClr val="FFFFFF"/>
                </a:solidFill>
                <a:latin typeface="Roboto Mono"/>
                <a:ea typeface="Roboto Mono"/>
                <a:cs typeface="Roboto Mono"/>
                <a:sym typeface="Roboto Mono"/>
              </a:rPr>
              <a:t>The Ignitors</a:t>
            </a:r>
            <a:endParaRPr sz="1900" b="1" dirty="0">
              <a:solidFill>
                <a:srgbClr val="FFFFFF"/>
              </a:solidFill>
              <a:latin typeface="Roboto Mono"/>
              <a:ea typeface="Roboto Mono"/>
              <a:cs typeface="Roboto Mono"/>
              <a:sym typeface="Roboto Mono"/>
            </a:endParaRPr>
          </a:p>
          <a:p>
            <a:pPr marL="0" lvl="0" indent="0" algn="l" rtl="0">
              <a:spcBef>
                <a:spcPts val="0"/>
              </a:spcBef>
              <a:spcAft>
                <a:spcPts val="0"/>
              </a:spcAft>
              <a:buNone/>
            </a:pPr>
            <a:endParaRPr sz="1900" b="1" dirty="0">
              <a:solidFill>
                <a:srgbClr val="FFFFFF"/>
              </a:solidFill>
              <a:latin typeface="Roboto Mono"/>
              <a:ea typeface="Roboto Mono"/>
              <a:cs typeface="Roboto Mono"/>
              <a:sym typeface="Roboto Mono"/>
            </a:endParaRPr>
          </a:p>
          <a:p>
            <a:pPr marL="0" lvl="0" indent="0" algn="l" rtl="0">
              <a:spcBef>
                <a:spcPts val="0"/>
              </a:spcBef>
              <a:spcAft>
                <a:spcPts val="0"/>
              </a:spcAft>
              <a:buNone/>
            </a:pPr>
            <a:r>
              <a:rPr lang="en" sz="1900" b="1" dirty="0">
                <a:solidFill>
                  <a:srgbClr val="FFFFFF"/>
                </a:solidFill>
                <a:latin typeface="Roboto Mono"/>
                <a:ea typeface="Roboto Mono"/>
                <a:cs typeface="Roboto Mono"/>
                <a:sym typeface="Roboto Mono"/>
              </a:rPr>
              <a:t>Institute Name: </a:t>
            </a:r>
            <a:r>
              <a:rPr lang="en-IN" sz="1900" b="1" dirty="0">
                <a:solidFill>
                  <a:srgbClr val="FFFFFF"/>
                </a:solidFill>
                <a:latin typeface="Roboto Mono"/>
                <a:ea typeface="Roboto Mono"/>
                <a:cs typeface="Roboto Mono"/>
                <a:sym typeface="Roboto Mono"/>
              </a:rPr>
              <a:t>NIT Rourkela</a:t>
            </a:r>
            <a:endParaRPr sz="1900" b="1" dirty="0">
              <a:solidFill>
                <a:srgbClr val="FFFFFF"/>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43"/>
          <p:cNvPicPr preferRelativeResize="0"/>
          <p:nvPr/>
        </p:nvPicPr>
        <p:blipFill>
          <a:blip r:embed="rId3">
            <a:alphaModFix/>
          </a:blip>
          <a:stretch>
            <a:fillRect/>
          </a:stretch>
        </p:blipFill>
        <p:spPr>
          <a:xfrm>
            <a:off x="-3578" y="0"/>
            <a:ext cx="9147578" cy="5143500"/>
          </a:xfrm>
          <a:prstGeom prst="rect">
            <a:avLst/>
          </a:prstGeom>
          <a:noFill/>
          <a:ln>
            <a:noFill/>
          </a:ln>
        </p:spPr>
      </p:pic>
      <p:sp>
        <p:nvSpPr>
          <p:cNvPr id="228" name="Google Shape;228;p43"/>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Database &amp; Protocol Preference</a:t>
            </a:r>
            <a:endParaRPr sz="2400" b="1" dirty="0">
              <a:latin typeface="Roboto Mono"/>
              <a:ea typeface="Roboto Mono"/>
              <a:cs typeface="Roboto Mono"/>
              <a:sym typeface="Roboto Mono"/>
            </a:endParaRPr>
          </a:p>
        </p:txBody>
      </p:sp>
      <p:pic>
        <p:nvPicPr>
          <p:cNvPr id="5" name="Picture 4">
            <a:extLst>
              <a:ext uri="{FF2B5EF4-FFF2-40B4-BE49-F238E27FC236}">
                <a16:creationId xmlns:a16="http://schemas.microsoft.com/office/drawing/2014/main" id="{8E6D3CE7-5486-4438-BF8A-245EEE61F7BC}"/>
              </a:ext>
            </a:extLst>
          </p:cNvPr>
          <p:cNvPicPr>
            <a:picLocks noChangeAspect="1"/>
          </p:cNvPicPr>
          <p:nvPr/>
        </p:nvPicPr>
        <p:blipFill>
          <a:blip r:embed="rId4"/>
          <a:stretch>
            <a:fillRect/>
          </a:stretch>
        </p:blipFill>
        <p:spPr>
          <a:xfrm>
            <a:off x="80865" y="783771"/>
            <a:ext cx="4385388" cy="4070568"/>
          </a:xfrm>
          <a:prstGeom prst="rect">
            <a:avLst/>
          </a:prstGeom>
        </p:spPr>
      </p:pic>
      <p:pic>
        <p:nvPicPr>
          <p:cNvPr id="1028" name="Picture 4" descr="Aerospike vs Cassandra Latency Comparison">
            <a:extLst>
              <a:ext uri="{FF2B5EF4-FFF2-40B4-BE49-F238E27FC236}">
                <a16:creationId xmlns:a16="http://schemas.microsoft.com/office/drawing/2014/main" id="{9C823F6B-60DC-43F9-995E-19D105B8AE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7749" y="783771"/>
            <a:ext cx="3796046" cy="23761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59DC1B1-659C-4978-9A4E-A5DEFE57C249}"/>
              </a:ext>
            </a:extLst>
          </p:cNvPr>
          <p:cNvSpPr txBox="1"/>
          <p:nvPr/>
        </p:nvSpPr>
        <p:spPr>
          <a:xfrm>
            <a:off x="5467739" y="3143145"/>
            <a:ext cx="3085322" cy="307777"/>
          </a:xfrm>
          <a:prstGeom prst="rect">
            <a:avLst/>
          </a:prstGeom>
          <a:noFill/>
        </p:spPr>
        <p:txBody>
          <a:bodyPr wrap="square" rtlCol="0">
            <a:spAutoFit/>
          </a:bodyPr>
          <a:lstStyle/>
          <a:p>
            <a:r>
              <a:rPr lang="en-IN" dirty="0"/>
              <a:t>Aerospike vs Cassandra</a:t>
            </a:r>
          </a:p>
        </p:txBody>
      </p:sp>
      <p:sp>
        <p:nvSpPr>
          <p:cNvPr id="7" name="TextBox 6">
            <a:extLst>
              <a:ext uri="{FF2B5EF4-FFF2-40B4-BE49-F238E27FC236}">
                <a16:creationId xmlns:a16="http://schemas.microsoft.com/office/drawing/2014/main" id="{F697A41C-ABEF-488F-ADCF-6A59F53E83FE}"/>
              </a:ext>
            </a:extLst>
          </p:cNvPr>
          <p:cNvSpPr txBox="1"/>
          <p:nvPr/>
        </p:nvSpPr>
        <p:spPr>
          <a:xfrm>
            <a:off x="4626855" y="3484373"/>
            <a:ext cx="2963175" cy="1815882"/>
          </a:xfrm>
          <a:prstGeom prst="rect">
            <a:avLst/>
          </a:prstGeom>
          <a:noFill/>
        </p:spPr>
        <p:txBody>
          <a:bodyPr wrap="square" rtlCol="0">
            <a:spAutoFit/>
          </a:bodyPr>
          <a:lstStyle/>
          <a:p>
            <a:r>
              <a:rPr lang="en-IN" b="1" dirty="0"/>
              <a:t>Aerospike vs No-SQL DB:-</a:t>
            </a:r>
          </a:p>
          <a:p>
            <a:r>
              <a:rPr lang="en-IN" dirty="0">
                <a:hlinkClick r:id="rId6"/>
              </a:rPr>
              <a:t>Aerospike vs </a:t>
            </a:r>
            <a:r>
              <a:rPr lang="en-IN" dirty="0" err="1">
                <a:hlinkClick r:id="rId6"/>
              </a:rPr>
              <a:t>ScyllaDB</a:t>
            </a:r>
            <a:endParaRPr lang="en-IN" dirty="0"/>
          </a:p>
          <a:p>
            <a:r>
              <a:rPr lang="en-IN" dirty="0">
                <a:hlinkClick r:id="rId7"/>
              </a:rPr>
              <a:t>Best No-SQL Standouts</a:t>
            </a:r>
            <a:endParaRPr lang="en-IN" dirty="0"/>
          </a:p>
          <a:p>
            <a:r>
              <a:rPr lang="en-IN" dirty="0">
                <a:hlinkClick r:id="rId8"/>
              </a:rPr>
              <a:t>Aerospike vs Cassandra</a:t>
            </a:r>
            <a:endParaRPr lang="en-IN" dirty="0"/>
          </a:p>
          <a:p>
            <a:r>
              <a:rPr lang="en-IN" b="1" dirty="0" err="1"/>
              <a:t>gRPC</a:t>
            </a:r>
            <a:r>
              <a:rPr lang="en-IN" b="1" dirty="0"/>
              <a:t> vs HTTP:-</a:t>
            </a:r>
          </a:p>
          <a:p>
            <a:r>
              <a:rPr lang="en-IN" dirty="0">
                <a:hlinkClick r:id="rId9"/>
              </a:rPr>
              <a:t>Microsoft Docs - </a:t>
            </a:r>
            <a:r>
              <a:rPr lang="en-IN" dirty="0" err="1">
                <a:hlinkClick r:id="rId9"/>
              </a:rPr>
              <a:t>gRPC</a:t>
            </a:r>
            <a:r>
              <a:rPr lang="en-IN" dirty="0">
                <a:hlinkClick r:id="rId9"/>
              </a:rPr>
              <a:t> vs HTTP</a:t>
            </a:r>
            <a:endParaRPr lang="en-IN" b="1" dirty="0"/>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9"/>
          <p:cNvPicPr preferRelativeResize="0"/>
          <p:nvPr/>
        </p:nvPicPr>
        <p:blipFill>
          <a:blip r:embed="rId3">
            <a:alphaModFix/>
          </a:blip>
          <a:stretch>
            <a:fillRect/>
          </a:stretch>
        </p:blipFill>
        <p:spPr>
          <a:xfrm>
            <a:off x="0" y="0"/>
            <a:ext cx="9147578" cy="5143500"/>
          </a:xfrm>
          <a:prstGeom prst="rect">
            <a:avLst/>
          </a:prstGeom>
          <a:noFill/>
          <a:ln>
            <a:noFill/>
          </a:ln>
        </p:spPr>
      </p:pic>
      <p:sp>
        <p:nvSpPr>
          <p:cNvPr id="200" name="Google Shape;200;p39"/>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Limitations</a:t>
            </a:r>
            <a:endParaRPr sz="2400" b="1">
              <a:latin typeface="Roboto Mono"/>
              <a:ea typeface="Roboto Mono"/>
              <a:cs typeface="Roboto Mono"/>
              <a:sym typeface="Roboto Mono"/>
            </a:endParaRPr>
          </a:p>
        </p:txBody>
      </p:sp>
      <p:sp>
        <p:nvSpPr>
          <p:cNvPr id="201" name="Google Shape;201;p39"/>
          <p:cNvSpPr txBox="1"/>
          <p:nvPr/>
        </p:nvSpPr>
        <p:spPr>
          <a:xfrm>
            <a:off x="135874" y="773645"/>
            <a:ext cx="7513799" cy="3269100"/>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For credibility and changing trends, we have to validate the application through designers. So, for this we have also thought of accommodating some extra parameters which would be taken as input from designers.</a:t>
            </a:r>
          </a:p>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The Scrapping code needs to be slightly modified for every new shopping site/article we are using.</a:t>
            </a:r>
            <a:endParaRPr sz="1200" dirty="0">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40"/>
          <p:cNvPicPr preferRelativeResize="0"/>
          <p:nvPr/>
        </p:nvPicPr>
        <p:blipFill>
          <a:blip r:embed="rId3">
            <a:alphaModFix/>
          </a:blip>
          <a:stretch>
            <a:fillRect/>
          </a:stretch>
        </p:blipFill>
        <p:spPr>
          <a:xfrm>
            <a:off x="14229" y="0"/>
            <a:ext cx="9147578" cy="5143500"/>
          </a:xfrm>
          <a:prstGeom prst="rect">
            <a:avLst/>
          </a:prstGeom>
          <a:noFill/>
          <a:ln>
            <a:noFill/>
          </a:ln>
        </p:spPr>
      </p:pic>
      <p:sp>
        <p:nvSpPr>
          <p:cNvPr id="207" name="Google Shape;207;p40"/>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Future Scope</a:t>
            </a:r>
            <a:endParaRPr sz="2400" b="1">
              <a:latin typeface="Roboto Mono"/>
              <a:ea typeface="Roboto Mono"/>
              <a:cs typeface="Roboto Mono"/>
              <a:sym typeface="Roboto Mono"/>
            </a:endParaRPr>
          </a:p>
        </p:txBody>
      </p:sp>
      <p:sp>
        <p:nvSpPr>
          <p:cNvPr id="208" name="Google Shape;208;p40"/>
          <p:cNvSpPr txBox="1"/>
          <p:nvPr/>
        </p:nvSpPr>
        <p:spPr>
          <a:xfrm>
            <a:off x="371529" y="954036"/>
            <a:ext cx="4309796" cy="3138993"/>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The Application Developed will be completely scalable, integrated with Aerospike Database(Hybrid Architecture) used by </a:t>
            </a:r>
            <a:r>
              <a:rPr lang="en-IN" sz="1200" b="1" dirty="0">
                <a:latin typeface="Roboto Mono"/>
                <a:ea typeface="Roboto Mono"/>
                <a:cs typeface="Roboto Mono"/>
                <a:sym typeface="Roboto Mono"/>
              </a:rPr>
              <a:t>Flipkart</a:t>
            </a:r>
            <a:r>
              <a:rPr lang="en-IN" sz="1200" dirty="0">
                <a:latin typeface="Roboto Mono"/>
                <a:ea typeface="Roboto Mono"/>
                <a:cs typeface="Roboto Mono"/>
                <a:sym typeface="Roboto Mono"/>
              </a:rPr>
              <a:t>.</a:t>
            </a:r>
          </a:p>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Easy to use application, can handle multiple requests made by different designers through the multiprocessing </a:t>
            </a:r>
            <a:r>
              <a:rPr lang="en-IN" sz="1200" dirty="0" err="1">
                <a:latin typeface="Roboto Mono"/>
                <a:ea typeface="Roboto Mono"/>
                <a:cs typeface="Roboto Mono"/>
                <a:sym typeface="Roboto Mono"/>
              </a:rPr>
              <a:t>gRPC</a:t>
            </a:r>
            <a:r>
              <a:rPr lang="en-IN" sz="1200" dirty="0">
                <a:latin typeface="Roboto Mono"/>
                <a:ea typeface="Roboto Mono"/>
                <a:cs typeface="Roboto Mono"/>
                <a:sym typeface="Roboto Mono"/>
              </a:rPr>
              <a:t> server.</a:t>
            </a:r>
          </a:p>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New Styles are added and old ones are deleted constantly over a period of time, so that designers have a proper access to the most trending styles in the market.</a:t>
            </a:r>
          </a:p>
          <a:p>
            <a:pPr marL="171450" lvl="0" indent="-171450" algn="l" rtl="0">
              <a:spcBef>
                <a:spcPts val="0"/>
              </a:spcBef>
              <a:spcAft>
                <a:spcPts val="0"/>
              </a:spcAft>
              <a:buFont typeface="Arial" panose="020B0604020202020204" pitchFamily="34" charset="0"/>
              <a:buChar char="•"/>
            </a:pPr>
            <a:r>
              <a:rPr lang="en-IN" sz="1200" dirty="0">
                <a:latin typeface="Roboto Mono"/>
                <a:ea typeface="Roboto Mono"/>
                <a:cs typeface="Roboto Mono"/>
                <a:sym typeface="Roboto Mono"/>
              </a:rPr>
              <a:t>Faster network transmission &amp; higher level of added security on replacing HTTP protocol by </a:t>
            </a:r>
            <a:r>
              <a:rPr lang="en-IN" sz="1200" dirty="0" err="1">
                <a:latin typeface="Roboto Mono"/>
                <a:ea typeface="Roboto Mono"/>
                <a:cs typeface="Roboto Mono"/>
                <a:sym typeface="Roboto Mono"/>
              </a:rPr>
              <a:t>gRPC</a:t>
            </a:r>
            <a:r>
              <a:rPr lang="en-IN" sz="1200" dirty="0">
                <a:latin typeface="Roboto Mono"/>
                <a:ea typeface="Roboto Mono"/>
                <a:cs typeface="Roboto Mono"/>
                <a:sym typeface="Roboto Mono"/>
              </a:rPr>
              <a:t>.</a:t>
            </a:r>
            <a:endParaRPr sz="1200" dirty="0">
              <a:latin typeface="Roboto Mono"/>
              <a:ea typeface="Roboto Mono"/>
              <a:cs typeface="Roboto Mono"/>
              <a:sym typeface="Roboto Mono"/>
            </a:endParaRPr>
          </a:p>
        </p:txBody>
      </p:sp>
      <p:pic>
        <p:nvPicPr>
          <p:cNvPr id="1028" name="Picture 4" descr="Three Key New Features from Aerospike's Extensive Upgrade - Dataconomy">
            <a:extLst>
              <a:ext uri="{FF2B5EF4-FFF2-40B4-BE49-F238E27FC236}">
                <a16:creationId xmlns:a16="http://schemas.microsoft.com/office/drawing/2014/main" id="{1711EDD5-3AC8-4764-AA97-C514837829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4743" y="1010550"/>
            <a:ext cx="2667518" cy="97188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RPC – A high-performance, open source universal RPC framework">
            <a:extLst>
              <a:ext uri="{FF2B5EF4-FFF2-40B4-BE49-F238E27FC236}">
                <a16:creationId xmlns:a16="http://schemas.microsoft.com/office/drawing/2014/main" id="{6F678494-8EA7-43B7-B897-3B475D401C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9383" y="1742130"/>
            <a:ext cx="2998237" cy="2998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46"/>
          <p:cNvPicPr preferRelativeResize="0"/>
          <p:nvPr/>
        </p:nvPicPr>
        <p:blipFill>
          <a:blip r:embed="rId3">
            <a:alphaModFix/>
          </a:blip>
          <a:stretch>
            <a:fillRect/>
          </a:stretch>
        </p:blipFill>
        <p:spPr>
          <a:xfrm>
            <a:off x="0" y="4893"/>
            <a:ext cx="9143999" cy="51386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33"/>
          <p:cNvPicPr preferRelativeResize="0"/>
          <p:nvPr/>
        </p:nvPicPr>
        <p:blipFill>
          <a:blip r:embed="rId3">
            <a:alphaModFix/>
          </a:blip>
          <a:stretch>
            <a:fillRect/>
          </a:stretch>
        </p:blipFill>
        <p:spPr>
          <a:xfrm>
            <a:off x="0" y="0"/>
            <a:ext cx="9147578" cy="5143500"/>
          </a:xfrm>
          <a:prstGeom prst="rect">
            <a:avLst/>
          </a:prstGeom>
          <a:noFill/>
          <a:ln>
            <a:noFill/>
          </a:ln>
        </p:spPr>
      </p:pic>
      <p:sp>
        <p:nvSpPr>
          <p:cNvPr id="158" name="Google Shape;158;p33"/>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Team members details</a:t>
            </a:r>
            <a:endParaRPr sz="2400" b="1">
              <a:latin typeface="Roboto Mono"/>
              <a:ea typeface="Roboto Mono"/>
              <a:cs typeface="Roboto Mono"/>
              <a:sym typeface="Roboto Mono"/>
            </a:endParaRPr>
          </a:p>
        </p:txBody>
      </p:sp>
      <p:graphicFrame>
        <p:nvGraphicFramePr>
          <p:cNvPr id="159" name="Google Shape;159;p33"/>
          <p:cNvGraphicFramePr/>
          <p:nvPr>
            <p:extLst>
              <p:ext uri="{D42A27DB-BD31-4B8C-83A1-F6EECF244321}">
                <p14:modId xmlns:p14="http://schemas.microsoft.com/office/powerpoint/2010/main" val="384631499"/>
              </p:ext>
            </p:extLst>
          </p:nvPr>
        </p:nvGraphicFramePr>
        <p:xfrm>
          <a:off x="195688" y="1144500"/>
          <a:ext cx="8756200" cy="2962800"/>
        </p:xfrm>
        <a:graphic>
          <a:graphicData uri="http://schemas.openxmlformats.org/drawingml/2006/table">
            <a:tbl>
              <a:tblPr>
                <a:noFill/>
                <a:tableStyleId>{F6626D65-AFD3-459A-A69E-42739736CF7F}</a:tableStyleId>
              </a:tblPr>
              <a:tblGrid>
                <a:gridCol w="2531425">
                  <a:extLst>
                    <a:ext uri="{9D8B030D-6E8A-4147-A177-3AD203B41FA5}">
                      <a16:colId xmlns:a16="http://schemas.microsoft.com/office/drawing/2014/main" val="20000"/>
                    </a:ext>
                  </a:extLst>
                </a:gridCol>
                <a:gridCol w="2074925">
                  <a:extLst>
                    <a:ext uri="{9D8B030D-6E8A-4147-A177-3AD203B41FA5}">
                      <a16:colId xmlns:a16="http://schemas.microsoft.com/office/drawing/2014/main" val="20001"/>
                    </a:ext>
                  </a:extLst>
                </a:gridCol>
                <a:gridCol w="2074925">
                  <a:extLst>
                    <a:ext uri="{9D8B030D-6E8A-4147-A177-3AD203B41FA5}">
                      <a16:colId xmlns:a16="http://schemas.microsoft.com/office/drawing/2014/main" val="20002"/>
                    </a:ext>
                  </a:extLst>
                </a:gridCol>
                <a:gridCol w="2074925">
                  <a:extLst>
                    <a:ext uri="{9D8B030D-6E8A-4147-A177-3AD203B41FA5}">
                      <a16:colId xmlns:a16="http://schemas.microsoft.com/office/drawing/2014/main" val="20003"/>
                    </a:ext>
                  </a:extLst>
                </a:gridCol>
              </a:tblGrid>
              <a:tr h="6130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Team Name</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lvl="0" indent="0" algn="l" rtl="0">
                        <a:spcBef>
                          <a:spcPts val="0"/>
                        </a:spcBef>
                        <a:spcAft>
                          <a:spcPts val="0"/>
                        </a:spcAft>
                        <a:buNone/>
                      </a:pPr>
                      <a:r>
                        <a:rPr lang="en-IN" dirty="0"/>
                        <a:t>The Ignitors</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Institute Name</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lvl="0" indent="0" algn="l" rtl="0">
                        <a:spcBef>
                          <a:spcPts val="0"/>
                        </a:spcBef>
                        <a:spcAft>
                          <a:spcPts val="0"/>
                        </a:spcAft>
                        <a:buNone/>
                      </a:pPr>
                      <a:r>
                        <a:rPr lang="en-IN" dirty="0"/>
                        <a:t>National Institute of Technology, Rourkela</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Team Members &gt;</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a:ea typeface="Roboto Mono"/>
                          <a:cs typeface="Roboto Mono"/>
                          <a:sym typeface="Roboto Mono"/>
                        </a:rPr>
                        <a:t>1 (Leader)</a:t>
                      </a:r>
                      <a:endParaRPr sz="1000" b="1">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a:ea typeface="Roboto Mono"/>
                          <a:cs typeface="Roboto Mono"/>
                          <a:sym typeface="Roboto Mono"/>
                        </a:rPr>
                        <a:t>2</a:t>
                      </a:r>
                      <a:endParaRPr sz="1000" b="1">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a:ea typeface="Roboto Mono"/>
                          <a:cs typeface="Roboto Mono"/>
                          <a:sym typeface="Roboto Mono"/>
                        </a:rPr>
                        <a:t>3</a:t>
                      </a:r>
                      <a:endParaRPr sz="1000" b="1">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30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Name</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Biswajit Nayak</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err="1"/>
                        <a:t>Debabrata</a:t>
                      </a:r>
                      <a:r>
                        <a:rPr lang="en-IN" dirty="0"/>
                        <a:t> </a:t>
                      </a:r>
                      <a:r>
                        <a:rPr lang="en-IN" dirty="0" err="1"/>
                        <a:t>Panigrahi</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err="1"/>
                        <a:t>Pritish</a:t>
                      </a:r>
                      <a:r>
                        <a:rPr lang="en-IN" dirty="0"/>
                        <a:t> Kar</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3000">
                <a:tc>
                  <a:txBody>
                    <a:bodyPr/>
                    <a:lstStyle/>
                    <a:p>
                      <a:pPr marL="0" marR="0" lvl="0" indent="0" algn="l" rtl="0">
                        <a:lnSpc>
                          <a:spcPct val="100000"/>
                        </a:lnSpc>
                        <a:spcBef>
                          <a:spcPts val="0"/>
                        </a:spcBef>
                        <a:spcAft>
                          <a:spcPts val="0"/>
                        </a:spcAft>
                        <a:buNone/>
                      </a:pPr>
                      <a:r>
                        <a:rPr lang="en" sz="1000" b="1" dirty="0">
                          <a:latin typeface="Roboto Mono"/>
                          <a:ea typeface="Roboto Mono"/>
                          <a:cs typeface="Roboto Mono"/>
                          <a:sym typeface="Roboto Mono"/>
                        </a:rPr>
                        <a:t>Batch</a:t>
                      </a:r>
                      <a:endParaRPr sz="1000" b="1" dirty="0">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2017-2021</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2018-2022</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lgn="ctr">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2017-2021</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34"/>
          <p:cNvPicPr preferRelativeResize="0"/>
          <p:nvPr/>
        </p:nvPicPr>
        <p:blipFill>
          <a:blip r:embed="rId3">
            <a:alphaModFix/>
          </a:blip>
          <a:stretch>
            <a:fillRect/>
          </a:stretch>
        </p:blipFill>
        <p:spPr>
          <a:xfrm>
            <a:off x="0" y="0"/>
            <a:ext cx="9147578" cy="5143500"/>
          </a:xfrm>
          <a:prstGeom prst="rect">
            <a:avLst/>
          </a:prstGeom>
          <a:noFill/>
          <a:ln>
            <a:noFill/>
          </a:ln>
        </p:spPr>
      </p:pic>
      <p:sp>
        <p:nvSpPr>
          <p:cNvPr id="165" name="Google Shape;165;p34"/>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latin typeface="Roboto Mono"/>
                <a:ea typeface="Roboto Mono"/>
                <a:cs typeface="Roboto Mono"/>
                <a:sym typeface="Roboto Mono"/>
              </a:rPr>
              <a:t>Glossary</a:t>
            </a:r>
            <a:endParaRPr sz="2400" b="1">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2400" b="1">
              <a:latin typeface="Roboto Mono"/>
              <a:ea typeface="Roboto Mono"/>
              <a:cs typeface="Roboto Mono"/>
              <a:sym typeface="Roboto Mono"/>
            </a:endParaRPr>
          </a:p>
          <a:p>
            <a:pPr marL="0" lvl="0" indent="0" algn="l" rtl="0">
              <a:spcBef>
                <a:spcPts val="0"/>
              </a:spcBef>
              <a:spcAft>
                <a:spcPts val="0"/>
              </a:spcAft>
              <a:buNone/>
            </a:pPr>
            <a:endParaRPr sz="2400" b="1">
              <a:latin typeface="Roboto Mono"/>
              <a:ea typeface="Roboto Mono"/>
              <a:cs typeface="Roboto Mono"/>
              <a:sym typeface="Roboto Mono"/>
            </a:endParaRPr>
          </a:p>
        </p:txBody>
      </p:sp>
      <p:sp>
        <p:nvSpPr>
          <p:cNvPr id="166" name="Google Shape;166;p34"/>
          <p:cNvSpPr txBox="1"/>
          <p:nvPr/>
        </p:nvSpPr>
        <p:spPr>
          <a:xfrm>
            <a:off x="143400" y="1010550"/>
            <a:ext cx="8857200" cy="1303500"/>
          </a:xfrm>
          <a:prstGeom prst="rect">
            <a:avLst/>
          </a:prstGeom>
          <a:noFill/>
          <a:ln>
            <a:noFill/>
          </a:ln>
        </p:spPr>
        <p:txBody>
          <a:bodyPr spcFirstLastPara="1" wrap="square" lIns="91425" tIns="91425" rIns="91425" bIns="91425" anchor="ctr" anchorCtr="0">
            <a:noAutofit/>
          </a:bodyPr>
          <a:lstStyle/>
          <a:p>
            <a:pPr marL="457200" lvl="0" indent="-304800">
              <a:buSzPts val="1200"/>
              <a:buFont typeface="Roboto Mono"/>
              <a:buChar char="●"/>
            </a:pPr>
            <a:r>
              <a:rPr lang="en" sz="1200" b="1" dirty="0">
                <a:latin typeface="Roboto Mono"/>
                <a:ea typeface="Roboto Mono"/>
                <a:cs typeface="Roboto Mono"/>
                <a:sym typeface="Roboto Mono"/>
              </a:rPr>
              <a:t>gRPC - </a:t>
            </a:r>
            <a:r>
              <a:rPr lang="en-IN" sz="1200" dirty="0" err="1"/>
              <a:t>gRPC</a:t>
            </a:r>
            <a:r>
              <a:rPr lang="en-IN" sz="1200" dirty="0"/>
              <a:t> (</a:t>
            </a:r>
            <a:r>
              <a:rPr lang="en-IN" sz="1200" b="1" dirty="0" err="1"/>
              <a:t>gRPC</a:t>
            </a:r>
            <a:r>
              <a:rPr lang="en-IN" sz="1200" dirty="0"/>
              <a:t> Remote Procedure Calls) is an open source remote procedure call (RPC) system initially developed at Google in 2015.</a:t>
            </a:r>
          </a:p>
          <a:p>
            <a:pPr marL="457200" lvl="0" indent="-304800">
              <a:buSzPts val="1200"/>
              <a:buFont typeface="Roboto Mono"/>
              <a:buChar char="●"/>
            </a:pPr>
            <a:r>
              <a:rPr lang="en-IN" sz="1200" b="1" dirty="0">
                <a:latin typeface="Roboto Mono"/>
                <a:ea typeface="Roboto Mono"/>
                <a:cs typeface="Roboto Mono"/>
                <a:sym typeface="Roboto Mono"/>
              </a:rPr>
              <a:t>DB - </a:t>
            </a:r>
            <a:r>
              <a:rPr lang="en-IN" sz="1200" dirty="0">
                <a:latin typeface="Roboto Mono"/>
                <a:ea typeface="Roboto Mono"/>
                <a:cs typeface="Roboto Mono"/>
                <a:sym typeface="Roboto Mono"/>
              </a:rPr>
              <a:t>Database</a:t>
            </a:r>
            <a:endParaRPr sz="1200" b="1" dirty="0">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36"/>
          <p:cNvPicPr preferRelativeResize="0"/>
          <p:nvPr/>
        </p:nvPicPr>
        <p:blipFill>
          <a:blip r:embed="rId3">
            <a:alphaModFix/>
          </a:blip>
          <a:stretch>
            <a:fillRect/>
          </a:stretch>
        </p:blipFill>
        <p:spPr>
          <a:xfrm>
            <a:off x="0" y="0"/>
            <a:ext cx="9147578" cy="5143500"/>
          </a:xfrm>
          <a:prstGeom prst="rect">
            <a:avLst/>
          </a:prstGeom>
          <a:noFill/>
          <a:ln>
            <a:noFill/>
          </a:ln>
        </p:spPr>
      </p:pic>
      <p:sp>
        <p:nvSpPr>
          <p:cNvPr id="179" name="Google Shape;179;p36"/>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Use-cases</a:t>
            </a:r>
            <a:endParaRPr sz="2400" b="1">
              <a:latin typeface="Roboto Mono"/>
              <a:ea typeface="Roboto Mono"/>
              <a:cs typeface="Roboto Mono"/>
              <a:sym typeface="Roboto Mono"/>
            </a:endParaRPr>
          </a:p>
        </p:txBody>
      </p:sp>
      <p:sp>
        <p:nvSpPr>
          <p:cNvPr id="180" name="Google Shape;180;p36"/>
          <p:cNvSpPr txBox="1"/>
          <p:nvPr/>
        </p:nvSpPr>
        <p:spPr>
          <a:xfrm>
            <a:off x="185637" y="1300066"/>
            <a:ext cx="5891701" cy="2282890"/>
          </a:xfrm>
          <a:prstGeom prst="rect">
            <a:avLst/>
          </a:prstGeom>
          <a:noFill/>
          <a:ln>
            <a:noFill/>
          </a:ln>
        </p:spPr>
        <p:txBody>
          <a:bodyPr spcFirstLastPara="1" wrap="square" lIns="91425" tIns="91425" rIns="91425" bIns="91425" anchor="ctr" anchorCtr="0">
            <a:noAutofit/>
          </a:bodyPr>
          <a:lstStyle/>
          <a:p>
            <a:pPr marL="152400" lvl="0">
              <a:buSzPts val="1200"/>
            </a:pPr>
            <a:r>
              <a:rPr lang="en-IN" sz="1200" dirty="0">
                <a:latin typeface="Roboto Mono"/>
                <a:ea typeface="Roboto Mono"/>
                <a:cs typeface="Roboto Mono"/>
                <a:sym typeface="Roboto Mono"/>
              </a:rPr>
              <a:t>Some of the specific use cases identified are:-</a:t>
            </a:r>
          </a:p>
          <a:p>
            <a:pPr marL="152400" lvl="0">
              <a:buSzPts val="1200"/>
            </a:pPr>
            <a:endParaRPr lang="en-IN" sz="1200" dirty="0">
              <a:latin typeface="Roboto Mono"/>
              <a:ea typeface="Roboto Mono"/>
              <a:cs typeface="Roboto Mono"/>
              <a:sym typeface="Roboto Mono"/>
            </a:endParaRPr>
          </a:p>
          <a:p>
            <a:pPr marL="381000" lvl="0" indent="-228600">
              <a:buSzPts val="1200"/>
              <a:buFont typeface="+mj-lt"/>
              <a:buAutoNum type="arabicPeriod"/>
            </a:pPr>
            <a:r>
              <a:rPr lang="en-IN" sz="1200" dirty="0">
                <a:latin typeface="Roboto Mono"/>
                <a:ea typeface="Roboto Mono"/>
                <a:cs typeface="Roboto Mono"/>
                <a:sym typeface="Roboto Mono"/>
              </a:rPr>
              <a:t>Helping Retailers identify trending fashion products over a no. of online e-commerce sites &amp; magazines, getting them to a dashboard.</a:t>
            </a:r>
          </a:p>
          <a:p>
            <a:pPr marL="381000" lvl="0" indent="-228600">
              <a:buSzPts val="1200"/>
              <a:buFont typeface="+mj-lt"/>
              <a:buAutoNum type="arabicPeriod"/>
            </a:pPr>
            <a:r>
              <a:rPr lang="en-IN" sz="1200" dirty="0">
                <a:latin typeface="Roboto Mono"/>
                <a:ea typeface="Roboto Mono"/>
                <a:cs typeface="Roboto Mono"/>
                <a:sym typeface="Roboto Mono"/>
              </a:rPr>
              <a:t>Ranking the products based on various parameters.</a:t>
            </a:r>
          </a:p>
          <a:p>
            <a:pPr marL="381000" lvl="0" indent="-228600">
              <a:buSzPts val="1200"/>
              <a:buFont typeface="+mj-lt"/>
              <a:buAutoNum type="arabicPeriod"/>
            </a:pPr>
            <a:r>
              <a:rPr lang="en-IN" sz="1200" dirty="0">
                <a:latin typeface="Roboto Mono"/>
                <a:ea typeface="Roboto Mono"/>
                <a:cs typeface="Roboto Mono"/>
                <a:sym typeface="Roboto Mono"/>
              </a:rPr>
              <a:t>Getting Rid of styles from DB which are already outdated in the market.</a:t>
            </a:r>
          </a:p>
          <a:p>
            <a:pPr marL="381000" lvl="0" indent="-228600">
              <a:buSzPts val="1200"/>
              <a:buFont typeface="+mj-lt"/>
              <a:buAutoNum type="arabicPeriod"/>
            </a:pPr>
            <a:r>
              <a:rPr lang="en-IN" sz="1200" dirty="0">
                <a:latin typeface="Roboto Mono"/>
                <a:ea typeface="Roboto Mono"/>
                <a:cs typeface="Roboto Mono"/>
                <a:sym typeface="Roboto Mono"/>
              </a:rPr>
              <a:t>Ensuring quicker response to a retailer’s request through a multiprocessing </a:t>
            </a:r>
            <a:r>
              <a:rPr lang="en-IN" sz="1200" dirty="0" err="1">
                <a:latin typeface="Roboto Mono"/>
                <a:ea typeface="Roboto Mono"/>
                <a:cs typeface="Roboto Mono"/>
                <a:sym typeface="Roboto Mono"/>
              </a:rPr>
              <a:t>gRPC</a:t>
            </a:r>
            <a:r>
              <a:rPr lang="en-IN" sz="1200" dirty="0">
                <a:latin typeface="Roboto Mono"/>
                <a:ea typeface="Roboto Mono"/>
                <a:cs typeface="Roboto Mono"/>
                <a:sym typeface="Roboto Mono"/>
              </a:rPr>
              <a:t> server.</a:t>
            </a:r>
          </a:p>
          <a:p>
            <a:pPr marL="381000" lvl="0" indent="-228600">
              <a:buSzPts val="1200"/>
              <a:buFont typeface="+mj-lt"/>
              <a:buAutoNum type="arabicPeriod"/>
            </a:pPr>
            <a:endParaRPr lang="en-IN" sz="1200" dirty="0">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37"/>
          <p:cNvPicPr preferRelativeResize="0"/>
          <p:nvPr/>
        </p:nvPicPr>
        <p:blipFill>
          <a:blip r:embed="rId3">
            <a:alphaModFix/>
          </a:blip>
          <a:stretch>
            <a:fillRect/>
          </a:stretch>
        </p:blipFill>
        <p:spPr>
          <a:xfrm>
            <a:off x="0" y="0"/>
            <a:ext cx="9147578" cy="5143500"/>
          </a:xfrm>
          <a:prstGeom prst="rect">
            <a:avLst/>
          </a:prstGeom>
          <a:noFill/>
          <a:ln>
            <a:noFill/>
          </a:ln>
        </p:spPr>
      </p:pic>
      <p:pic>
        <p:nvPicPr>
          <p:cNvPr id="6" name="Picture 5">
            <a:extLst>
              <a:ext uri="{FF2B5EF4-FFF2-40B4-BE49-F238E27FC236}">
                <a16:creationId xmlns:a16="http://schemas.microsoft.com/office/drawing/2014/main" id="{808D8C19-B07A-43D6-84B6-F5F509C95D74}"/>
              </a:ext>
            </a:extLst>
          </p:cNvPr>
          <p:cNvPicPr>
            <a:picLocks noChangeAspect="1"/>
          </p:cNvPicPr>
          <p:nvPr/>
        </p:nvPicPr>
        <p:blipFill>
          <a:blip r:embed="rId4"/>
          <a:stretch>
            <a:fillRect/>
          </a:stretch>
        </p:blipFill>
        <p:spPr>
          <a:xfrm>
            <a:off x="0" y="0"/>
            <a:ext cx="9144000" cy="49141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2"/>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1" name="Google Shape;221;p4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Handling Client Requests &amp; Processing</a:t>
            </a:r>
            <a:endParaRPr sz="2400" b="1" dirty="0">
              <a:latin typeface="Roboto Mono"/>
              <a:ea typeface="Roboto Mono"/>
              <a:cs typeface="Roboto Mono"/>
              <a:sym typeface="Roboto Mono"/>
            </a:endParaRPr>
          </a:p>
        </p:txBody>
      </p:sp>
      <p:pic>
        <p:nvPicPr>
          <p:cNvPr id="3" name="Picture 2">
            <a:extLst>
              <a:ext uri="{FF2B5EF4-FFF2-40B4-BE49-F238E27FC236}">
                <a16:creationId xmlns:a16="http://schemas.microsoft.com/office/drawing/2014/main" id="{31F4629A-1291-4999-86F3-725121456CA4}"/>
              </a:ext>
            </a:extLst>
          </p:cNvPr>
          <p:cNvPicPr>
            <a:picLocks noChangeAspect="1"/>
          </p:cNvPicPr>
          <p:nvPr/>
        </p:nvPicPr>
        <p:blipFill>
          <a:blip r:embed="rId4"/>
          <a:stretch>
            <a:fillRect/>
          </a:stretch>
        </p:blipFill>
        <p:spPr>
          <a:xfrm>
            <a:off x="1465544" y="637203"/>
            <a:ext cx="6527681" cy="41898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2"/>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1" name="Google Shape;221;p4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Data Storage, Security &amp; Rendering</a:t>
            </a:r>
            <a:endParaRPr sz="2400" b="1" dirty="0">
              <a:latin typeface="Roboto Mono"/>
              <a:ea typeface="Roboto Mono"/>
              <a:cs typeface="Roboto Mono"/>
              <a:sym typeface="Roboto Mono"/>
            </a:endParaRPr>
          </a:p>
        </p:txBody>
      </p:sp>
      <p:pic>
        <p:nvPicPr>
          <p:cNvPr id="4" name="Picture 3">
            <a:extLst>
              <a:ext uri="{FF2B5EF4-FFF2-40B4-BE49-F238E27FC236}">
                <a16:creationId xmlns:a16="http://schemas.microsoft.com/office/drawing/2014/main" id="{7D9837E4-0171-42AB-B7A5-FE0AEC13B566}"/>
              </a:ext>
            </a:extLst>
          </p:cNvPr>
          <p:cNvPicPr>
            <a:picLocks noChangeAspect="1"/>
          </p:cNvPicPr>
          <p:nvPr/>
        </p:nvPicPr>
        <p:blipFill>
          <a:blip r:embed="rId4"/>
          <a:stretch>
            <a:fillRect/>
          </a:stretch>
        </p:blipFill>
        <p:spPr>
          <a:xfrm>
            <a:off x="0" y="696686"/>
            <a:ext cx="9144000" cy="4108676"/>
          </a:xfrm>
          <a:prstGeom prst="rect">
            <a:avLst/>
          </a:prstGeom>
        </p:spPr>
      </p:pic>
    </p:spTree>
    <p:extLst>
      <p:ext uri="{BB962C8B-B14F-4D97-AF65-F5344CB8AC3E}">
        <p14:creationId xmlns:p14="http://schemas.microsoft.com/office/powerpoint/2010/main" val="86249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2"/>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1" name="Google Shape;221;p4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Roboto Mono"/>
                <a:ea typeface="Roboto Mono"/>
                <a:cs typeface="Roboto Mono"/>
                <a:sym typeface="Roboto Mono"/>
              </a:rPr>
              <a:t>Expired Cards Deletion</a:t>
            </a:r>
            <a:endParaRPr sz="2400" b="1" dirty="0">
              <a:latin typeface="Roboto Mono"/>
              <a:ea typeface="Roboto Mono"/>
              <a:cs typeface="Roboto Mono"/>
              <a:sym typeface="Roboto Mono"/>
            </a:endParaRPr>
          </a:p>
        </p:txBody>
      </p:sp>
      <p:pic>
        <p:nvPicPr>
          <p:cNvPr id="2" name="Picture 1">
            <a:extLst>
              <a:ext uri="{FF2B5EF4-FFF2-40B4-BE49-F238E27FC236}">
                <a16:creationId xmlns:a16="http://schemas.microsoft.com/office/drawing/2014/main" id="{F3BB9E28-2700-4FB8-A197-D89B46A272EB}"/>
              </a:ext>
            </a:extLst>
          </p:cNvPr>
          <p:cNvPicPr>
            <a:picLocks noChangeAspect="1"/>
          </p:cNvPicPr>
          <p:nvPr/>
        </p:nvPicPr>
        <p:blipFill>
          <a:blip r:embed="rId4"/>
          <a:stretch>
            <a:fillRect/>
          </a:stretch>
        </p:blipFill>
        <p:spPr>
          <a:xfrm>
            <a:off x="0" y="659362"/>
            <a:ext cx="9144000" cy="4247875"/>
          </a:xfrm>
          <a:prstGeom prst="rect">
            <a:avLst/>
          </a:prstGeom>
        </p:spPr>
      </p:pic>
    </p:spTree>
    <p:extLst>
      <p:ext uri="{BB962C8B-B14F-4D97-AF65-F5344CB8AC3E}">
        <p14:creationId xmlns:p14="http://schemas.microsoft.com/office/powerpoint/2010/main" val="1294608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38"/>
          <p:cNvPicPr preferRelativeResize="0"/>
          <p:nvPr/>
        </p:nvPicPr>
        <p:blipFill>
          <a:blip r:embed="rId3">
            <a:alphaModFix/>
          </a:blip>
          <a:stretch>
            <a:fillRect/>
          </a:stretch>
        </p:blipFill>
        <p:spPr>
          <a:xfrm>
            <a:off x="0" y="0"/>
            <a:ext cx="9147578" cy="5143500"/>
          </a:xfrm>
          <a:prstGeom prst="rect">
            <a:avLst/>
          </a:prstGeom>
          <a:noFill/>
          <a:ln>
            <a:noFill/>
          </a:ln>
        </p:spPr>
      </p:pic>
      <p:sp>
        <p:nvSpPr>
          <p:cNvPr id="193" name="Google Shape;193;p38"/>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Design/ solution choices</a:t>
            </a:r>
            <a:endParaRPr sz="2400" b="1">
              <a:latin typeface="Roboto Mono"/>
              <a:ea typeface="Roboto Mono"/>
              <a:cs typeface="Roboto Mono"/>
              <a:sym typeface="Roboto Mono"/>
            </a:endParaRPr>
          </a:p>
        </p:txBody>
      </p:sp>
      <p:sp>
        <p:nvSpPr>
          <p:cNvPr id="194" name="Google Shape;194;p38"/>
          <p:cNvSpPr txBox="1"/>
          <p:nvPr/>
        </p:nvSpPr>
        <p:spPr>
          <a:xfrm>
            <a:off x="75200" y="1082351"/>
            <a:ext cx="8547000" cy="325887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IN" sz="1200" dirty="0">
                <a:latin typeface="Roboto Mono"/>
                <a:ea typeface="Roboto Mono"/>
                <a:cs typeface="Roboto Mono"/>
                <a:sym typeface="Roboto Mono"/>
              </a:rPr>
              <a:t>Capture design/ solution decisions (like tech stack choices) at a high level. Add a basic pro/con list which you have used to come to a conclusion. Link additional reading material, if applicable.</a:t>
            </a:r>
          </a:p>
          <a:p>
            <a:pPr marL="0" lvl="0" indent="0" algn="l" rtl="0">
              <a:spcBef>
                <a:spcPts val="0"/>
              </a:spcBef>
              <a:spcAft>
                <a:spcPts val="0"/>
              </a:spcAft>
              <a:buClr>
                <a:schemeClr val="dk1"/>
              </a:buClr>
              <a:buSzPts val="1100"/>
              <a:buFont typeface="Arial"/>
              <a:buNone/>
            </a:pPr>
            <a:endParaRPr lang="en-IN" sz="1200" dirty="0">
              <a:latin typeface="Roboto Mono"/>
              <a:ea typeface="Roboto Mono"/>
              <a:cs typeface="Roboto Mono"/>
              <a:sym typeface="Roboto Mono"/>
            </a:endParaRPr>
          </a:p>
          <a:p>
            <a:pPr marL="0" lvl="0" indent="0" algn="l" rtl="0">
              <a:spcBef>
                <a:spcPts val="0"/>
              </a:spcBef>
              <a:spcAft>
                <a:spcPts val="0"/>
              </a:spcAft>
              <a:buNone/>
            </a:pPr>
            <a:endParaRPr lang="en-IN" sz="1200" dirty="0">
              <a:latin typeface="Roboto Mono"/>
              <a:ea typeface="Roboto Mono"/>
              <a:cs typeface="Roboto Mono"/>
              <a:sym typeface="Roboto Mono"/>
            </a:endParaRPr>
          </a:p>
          <a:p>
            <a:pPr marL="0" lvl="0" indent="0" algn="l" rtl="0">
              <a:spcBef>
                <a:spcPts val="0"/>
              </a:spcBef>
              <a:spcAft>
                <a:spcPts val="0"/>
              </a:spcAft>
              <a:buNone/>
            </a:pPr>
            <a:endParaRPr lang="en-IN" sz="1200" dirty="0">
              <a:latin typeface="Roboto Mono"/>
              <a:ea typeface="Roboto Mono"/>
              <a:cs typeface="Roboto Mono"/>
              <a:sym typeface="Roboto Mono"/>
            </a:endParaRPr>
          </a:p>
          <a:p>
            <a:pPr marL="0" lvl="0" indent="0" algn="l" rtl="0">
              <a:spcBef>
                <a:spcPts val="0"/>
              </a:spcBef>
              <a:spcAft>
                <a:spcPts val="0"/>
              </a:spcAft>
              <a:buNone/>
            </a:pPr>
            <a:endParaRPr lang="en-IN" sz="1200" dirty="0">
              <a:latin typeface="Roboto Mono"/>
              <a:ea typeface="Roboto Mono"/>
              <a:cs typeface="Roboto Mono"/>
              <a:sym typeface="Roboto Mono"/>
            </a:endParaRPr>
          </a:p>
          <a:p>
            <a:pPr marL="0" lvl="0" indent="0" algn="l" rtl="0">
              <a:spcBef>
                <a:spcPts val="0"/>
              </a:spcBef>
              <a:spcAft>
                <a:spcPts val="0"/>
              </a:spcAft>
              <a:buNone/>
            </a:pPr>
            <a:endParaRPr lang="en-IN" sz="1200" dirty="0">
              <a:latin typeface="Roboto Mono"/>
              <a:ea typeface="Roboto Mono"/>
              <a:cs typeface="Roboto Mono"/>
              <a:sym typeface="Roboto Mono"/>
            </a:endParaRPr>
          </a:p>
          <a:p>
            <a:pPr marL="0" lvl="0" indent="0" algn="l" rtl="0">
              <a:spcBef>
                <a:spcPts val="0"/>
              </a:spcBef>
              <a:spcAft>
                <a:spcPts val="0"/>
              </a:spcAft>
              <a:buNone/>
            </a:pPr>
            <a:endParaRPr lang="en-IN" sz="1200" dirty="0">
              <a:latin typeface="Roboto Mono"/>
              <a:ea typeface="Roboto Mono"/>
              <a:cs typeface="Roboto Mono"/>
              <a:sym typeface="Roboto Mono"/>
            </a:endParaRPr>
          </a:p>
          <a:p>
            <a:pPr marL="0" lvl="0" indent="0" algn="l" rtl="0">
              <a:spcBef>
                <a:spcPts val="0"/>
              </a:spcBef>
              <a:spcAft>
                <a:spcPts val="0"/>
              </a:spcAft>
              <a:buNone/>
            </a:pPr>
            <a:endParaRPr lang="en-IN" sz="1200" dirty="0">
              <a:latin typeface="Roboto Mono"/>
              <a:ea typeface="Roboto Mono"/>
              <a:cs typeface="Roboto Mono"/>
              <a:sym typeface="Roboto Mono"/>
            </a:endParaRPr>
          </a:p>
          <a:p>
            <a:pPr marL="0" lvl="0" indent="0" algn="l" rtl="0">
              <a:spcBef>
                <a:spcPts val="0"/>
              </a:spcBef>
              <a:spcAft>
                <a:spcPts val="0"/>
              </a:spcAft>
              <a:buNone/>
            </a:pPr>
            <a:endParaRPr lang="en-IN" sz="1200" dirty="0">
              <a:latin typeface="Roboto Mono"/>
              <a:ea typeface="Roboto Mono"/>
              <a:cs typeface="Roboto Mono"/>
              <a:sym typeface="Roboto Mono"/>
            </a:endParaRPr>
          </a:p>
          <a:p>
            <a:pPr marL="0" lvl="0" indent="0" algn="l" rtl="0">
              <a:spcBef>
                <a:spcPts val="0"/>
              </a:spcBef>
              <a:spcAft>
                <a:spcPts val="0"/>
              </a:spcAft>
              <a:buNone/>
            </a:pPr>
            <a:endParaRPr lang="en-IN" sz="1200" dirty="0">
              <a:latin typeface="Roboto Mono"/>
              <a:ea typeface="Roboto Mono"/>
              <a:cs typeface="Roboto Mono"/>
              <a:sym typeface="Roboto Mono"/>
            </a:endParaRPr>
          </a:p>
          <a:p>
            <a:pPr marL="0" lvl="0" indent="0" algn="l" rtl="0">
              <a:spcBef>
                <a:spcPts val="0"/>
              </a:spcBef>
              <a:spcAft>
                <a:spcPts val="0"/>
              </a:spcAft>
              <a:buNone/>
            </a:pPr>
            <a:endParaRPr lang="en-IN" sz="1200" dirty="0">
              <a:latin typeface="Roboto Mono"/>
              <a:ea typeface="Roboto Mono"/>
              <a:cs typeface="Roboto Mono"/>
              <a:sym typeface="Roboto Mono"/>
            </a:endParaRPr>
          </a:p>
          <a:p>
            <a:pPr marL="0" lvl="0" indent="0" algn="l" rtl="0">
              <a:spcBef>
                <a:spcPts val="0"/>
              </a:spcBef>
              <a:spcAft>
                <a:spcPts val="0"/>
              </a:spcAft>
              <a:buNone/>
            </a:pPr>
            <a:endParaRPr lang="en-IN" sz="1200" dirty="0">
              <a:latin typeface="Roboto Mono"/>
              <a:ea typeface="Roboto Mono"/>
              <a:cs typeface="Roboto Mono"/>
              <a:sym typeface="Roboto Mono"/>
            </a:endParaRPr>
          </a:p>
          <a:p>
            <a:pPr marL="0" lvl="0" indent="0" algn="l" rtl="0">
              <a:spcBef>
                <a:spcPts val="0"/>
              </a:spcBef>
              <a:spcAft>
                <a:spcPts val="0"/>
              </a:spcAft>
              <a:buNone/>
            </a:pPr>
            <a:endParaRPr lang="en-IN" sz="1200" dirty="0">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1002</TotalTime>
  <Words>383</Words>
  <Application>Microsoft Office PowerPoint</Application>
  <PresentationFormat>On-screen Show (16:9)</PresentationFormat>
  <Paragraphs>62</Paragraphs>
  <Slides>13</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Quattrocento Sans</vt:lpstr>
      <vt:lpstr>Arial</vt:lpstr>
      <vt:lpstr>Cambria</vt:lpstr>
      <vt:lpstr>Proxima Nova</vt:lpstr>
      <vt:lpstr>Roboto Mono</vt:lpstr>
      <vt:lpstr>Calibri</vt:lpstr>
      <vt:lpstr>Roboto</vt:lpstr>
      <vt:lpstr>Material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biswajeet nayak</cp:lastModifiedBy>
  <cp:revision>32</cp:revision>
  <dcterms:modified xsi:type="dcterms:W3CDTF">2020-07-05T14:51:35Z</dcterms:modified>
</cp:coreProperties>
</file>