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EE3C83-00C7-4202-9C3C-7B33635E7866}" type="datetimeFigureOut">
              <a:rPr lang="en-US" smtClean="0"/>
              <a:t>10/10/2019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5BED2-EA13-415D-BD95-B2433DD9614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35BED2-EA13-415D-BD95-B2433DD9614B}"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F1E43F8-95A0-4DCF-80EE-AEEDCF09D8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E43F8-95A0-4DCF-80EE-AEEDCF09D8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E43F8-95A0-4DCF-80EE-AEEDCF09D832}"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FD53-124C-43CA-896B-CFC17707BAF8}"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F1E43F8-95A0-4DCF-80EE-AEEDCF09D83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FEFD53-124C-43CA-896B-CFC17707BAF8}" type="datetimeFigureOut">
              <a:rPr lang="en-US" smtClean="0"/>
              <a:pPr/>
              <a:t>10/10/2019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1E43F8-95A0-4DCF-80EE-AEEDCF09D83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28670"/>
            <a:ext cx="7851648" cy="785818"/>
          </a:xfrm>
        </p:spPr>
        <p:txBody>
          <a:bodyPr>
            <a:normAutofit fontScale="90000"/>
          </a:bodyPr>
          <a:lstStyle/>
          <a:p>
            <a:pPr algn="ctr"/>
            <a:r>
              <a:rPr lang="en-US" dirty="0" smtClean="0"/>
              <a:t>T-CUP</a:t>
            </a:r>
            <a:endParaRPr lang="en-US" dirty="0"/>
          </a:p>
        </p:txBody>
      </p:sp>
      <p:sp>
        <p:nvSpPr>
          <p:cNvPr id="3" name="Subtitle 2"/>
          <p:cNvSpPr>
            <a:spLocks noGrp="1"/>
          </p:cNvSpPr>
          <p:nvPr>
            <p:ph type="subTitle" idx="1"/>
          </p:nvPr>
        </p:nvSpPr>
        <p:spPr>
          <a:xfrm>
            <a:off x="533400" y="1857364"/>
            <a:ext cx="8110566" cy="4786346"/>
          </a:xfrm>
        </p:spPr>
        <p:txBody>
          <a:bodyPr/>
          <a:lstStyle/>
          <a:p>
            <a:pPr algn="just">
              <a:buFont typeface="Arial" pitchFamily="34" charset="0"/>
              <a:buChar char="•"/>
            </a:pPr>
            <a:r>
              <a:rPr lang="en-US" dirty="0" smtClean="0"/>
              <a:t> Components used in making T-CUP (Compressed        ultrafast photography) are given below:</a:t>
            </a:r>
          </a:p>
          <a:p>
            <a:pPr algn="just"/>
            <a:endParaRPr lang="en-US" dirty="0" smtClean="0"/>
          </a:p>
          <a:p>
            <a:pPr algn="just">
              <a:buFont typeface="Arial" pitchFamily="34" charset="0"/>
              <a:buChar char="•"/>
            </a:pPr>
            <a:r>
              <a:rPr lang="en-US" sz="2000" dirty="0" smtClean="0"/>
              <a:t> Streak Camera</a:t>
            </a:r>
          </a:p>
          <a:p>
            <a:pPr algn="just">
              <a:buFont typeface="Arial" pitchFamily="34" charset="0"/>
              <a:buChar char="•"/>
            </a:pPr>
            <a:r>
              <a:rPr lang="en-US" sz="2000" dirty="0" smtClean="0"/>
              <a:t> Charged Coupled Device (CCD)</a:t>
            </a:r>
          </a:p>
          <a:p>
            <a:pPr algn="just">
              <a:buFont typeface="Arial" pitchFamily="34" charset="0"/>
              <a:buChar char="•"/>
            </a:pPr>
            <a:r>
              <a:rPr lang="en-US" sz="2000" dirty="0" smtClean="0"/>
              <a:t> Digital Micromirror Device (DMD)</a:t>
            </a:r>
          </a:p>
          <a:p>
            <a:pPr algn="just">
              <a:buFont typeface="Arial" pitchFamily="34" charset="0"/>
              <a:buChar char="•"/>
            </a:pPr>
            <a:r>
              <a:rPr lang="en-US" sz="2000" dirty="0" smtClean="0"/>
              <a:t> Objective</a:t>
            </a:r>
          </a:p>
          <a:p>
            <a:pPr algn="just">
              <a:buFont typeface="Arial" pitchFamily="34" charset="0"/>
              <a:buChar char="•"/>
            </a:pPr>
            <a:r>
              <a:rPr lang="en-US" sz="2000" dirty="0" smtClean="0"/>
              <a:t> Tube Lens</a:t>
            </a:r>
          </a:p>
          <a:p>
            <a:pPr algn="just">
              <a:buFont typeface="Arial" pitchFamily="34" charset="0"/>
              <a:buChar char="•"/>
            </a:pPr>
            <a:r>
              <a:rPr lang="en-US" sz="2000" dirty="0" smtClean="0"/>
              <a:t> Beam Splitter</a:t>
            </a:r>
          </a:p>
          <a:p>
            <a:pPr algn="just">
              <a:buFont typeface="Arial" pitchFamily="34" charset="0"/>
              <a:buChar char="•"/>
            </a:pPr>
            <a:r>
              <a:rPr lang="en-US" sz="2000" dirty="0" smtClean="0"/>
              <a:t> Camera Lens</a:t>
            </a:r>
          </a:p>
          <a:p>
            <a:pPr algn="just">
              <a:buFont typeface="Arial" pitchFamily="34" charset="0"/>
              <a:buChar char="•"/>
            </a:pPr>
            <a:r>
              <a:rPr lang="en-US" sz="2000" dirty="0" smtClean="0"/>
              <a:t> Object</a:t>
            </a:r>
            <a:endParaRPr lang="en-US" sz="2000" dirty="0"/>
          </a:p>
        </p:txBody>
      </p:sp>
      <p:pic>
        <p:nvPicPr>
          <p:cNvPr id="1027" name="Picture 3" descr="C:\Users\Debanjan Saha\Desktop\Web Dev\29.jpg"/>
          <p:cNvPicPr>
            <a:picLocks noChangeAspect="1" noChangeArrowheads="1"/>
          </p:cNvPicPr>
          <p:nvPr/>
        </p:nvPicPr>
        <p:blipFill>
          <a:blip r:embed="rId2"/>
          <a:srcRect/>
          <a:stretch>
            <a:fillRect/>
          </a:stretch>
        </p:blipFill>
        <p:spPr bwMode="auto">
          <a:xfrm>
            <a:off x="4643438" y="3071810"/>
            <a:ext cx="3881419" cy="3065471"/>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785794"/>
            <a:ext cx="5895988" cy="5857916"/>
          </a:xfrm>
        </p:spPr>
        <p:txBody>
          <a:bodyPr>
            <a:normAutofit fontScale="92500" lnSpcReduction="10000"/>
          </a:bodyPr>
          <a:lstStyle/>
          <a:p>
            <a:pPr algn="l">
              <a:buFont typeface="Arial" pitchFamily="34" charset="0"/>
              <a:buChar char="•"/>
            </a:pPr>
            <a:r>
              <a:rPr lang="en-US" dirty="0" smtClean="0"/>
              <a:t> </a:t>
            </a:r>
            <a:r>
              <a:rPr lang="en-US" sz="2800" dirty="0" smtClean="0"/>
              <a:t>Streak Camera:</a:t>
            </a:r>
          </a:p>
          <a:p>
            <a:pPr algn="l"/>
            <a:r>
              <a:rPr lang="en-US" sz="1800" dirty="0" smtClean="0"/>
              <a:t> Typically the T-CUP splits the image of the laser into two devices a motion  recorder  and a camera that makes single exposure of the scene. By using only femtosecond streak camera, the image quality would be limited explained by Lihong Wang, Director of Caltech Optical Imaging Laboratory (COIL).</a:t>
            </a:r>
          </a:p>
          <a:p>
            <a:pPr algn="l">
              <a:buFont typeface="Arial" pitchFamily="34" charset="0"/>
              <a:buChar char="•"/>
            </a:pPr>
            <a:r>
              <a:rPr lang="en-US" sz="2800" dirty="0" smtClean="0"/>
              <a:t> Charged Coupled Device:</a:t>
            </a:r>
          </a:p>
          <a:p>
            <a:pPr algn="l"/>
            <a:r>
              <a:rPr lang="en-US" sz="1800" dirty="0" smtClean="0"/>
              <a:t> A charged coupled device (CCD) is a highly sensitive photon detector. CCD is divided up into a large number of light sensitive small areas (known as Pixels) which can be used to build up an image of the scene of interest.</a:t>
            </a:r>
          </a:p>
          <a:p>
            <a:pPr algn="l">
              <a:buFont typeface="Arial" pitchFamily="34" charset="0"/>
              <a:buChar char="•"/>
            </a:pPr>
            <a:r>
              <a:rPr lang="en-US" sz="2800" dirty="0" smtClean="0"/>
              <a:t> Digital Micromirror Device:</a:t>
            </a:r>
          </a:p>
          <a:p>
            <a:pPr algn="l"/>
            <a:r>
              <a:rPr lang="en-US" sz="1800" dirty="0" smtClean="0"/>
              <a:t> DMD is an micro- opto electromechanical system which is the trademark for DLP (Digital Light Processing) projection technology and this goes back to use of millions of microscopically small moving mirrors to create a video display of the type now found in digital projectors.</a:t>
            </a:r>
          </a:p>
          <a:p>
            <a:pPr algn="l"/>
            <a:r>
              <a:rPr lang="en-US" sz="1800" dirty="0" smtClean="0"/>
              <a:t>   </a:t>
            </a:r>
            <a:r>
              <a:rPr lang="en-US" sz="2800" dirty="0" smtClean="0"/>
              <a:t> </a:t>
            </a:r>
            <a:endParaRPr lang="en-US" sz="1800" dirty="0" smtClean="0"/>
          </a:p>
          <a:p>
            <a:pPr algn="l"/>
            <a:r>
              <a:rPr lang="en-US" sz="2000" dirty="0" smtClean="0"/>
              <a:t>  </a:t>
            </a:r>
            <a:endParaRPr lang="en-US" sz="2000" dirty="0"/>
          </a:p>
        </p:txBody>
      </p:sp>
      <p:pic>
        <p:nvPicPr>
          <p:cNvPr id="2050" name="Picture 2" descr="C:\Users\Debanjan Saha\Desktop\Web Dev\31.jpg"/>
          <p:cNvPicPr>
            <a:picLocks noChangeAspect="1" noChangeArrowheads="1"/>
          </p:cNvPicPr>
          <p:nvPr/>
        </p:nvPicPr>
        <p:blipFill>
          <a:blip r:embed="rId2"/>
          <a:srcRect/>
          <a:stretch>
            <a:fillRect/>
          </a:stretch>
        </p:blipFill>
        <p:spPr bwMode="auto">
          <a:xfrm>
            <a:off x="6572264" y="928670"/>
            <a:ext cx="2043508" cy="1357322"/>
          </a:xfrm>
          <a:prstGeom prst="rect">
            <a:avLst/>
          </a:prstGeom>
          <a:noFill/>
        </p:spPr>
      </p:pic>
      <p:pic>
        <p:nvPicPr>
          <p:cNvPr id="2051" name="Picture 3" descr="C:\Users\Debanjan Saha\Desktop\Web Dev\30.jpg"/>
          <p:cNvPicPr>
            <a:picLocks noChangeAspect="1" noChangeArrowheads="1"/>
          </p:cNvPicPr>
          <p:nvPr/>
        </p:nvPicPr>
        <p:blipFill>
          <a:blip r:embed="rId3"/>
          <a:srcRect/>
          <a:stretch>
            <a:fillRect/>
          </a:stretch>
        </p:blipFill>
        <p:spPr bwMode="auto">
          <a:xfrm>
            <a:off x="6572264" y="2697064"/>
            <a:ext cx="2071702" cy="1517754"/>
          </a:xfrm>
          <a:prstGeom prst="rect">
            <a:avLst/>
          </a:prstGeom>
          <a:noFill/>
        </p:spPr>
      </p:pic>
      <p:pic>
        <p:nvPicPr>
          <p:cNvPr id="2052" name="Picture 4" descr="C:\Users\Debanjan Saha\Desktop\Web Dev\32.jpg"/>
          <p:cNvPicPr>
            <a:picLocks noChangeAspect="1" noChangeArrowheads="1"/>
          </p:cNvPicPr>
          <p:nvPr/>
        </p:nvPicPr>
        <p:blipFill>
          <a:blip r:embed="rId4"/>
          <a:srcRect/>
          <a:stretch>
            <a:fillRect/>
          </a:stretch>
        </p:blipFill>
        <p:spPr bwMode="auto">
          <a:xfrm>
            <a:off x="6572264" y="4500570"/>
            <a:ext cx="2095493" cy="1571620"/>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1"/>
                                        </p:tgtEl>
                                        <p:attrNameLst>
                                          <p:attrName>style.visibility</p:attrName>
                                        </p:attrNameLst>
                                      </p:cBhvr>
                                      <p:to>
                                        <p:strVal val="visible"/>
                                      </p:to>
                                    </p:set>
                                    <p:anim calcmode="lin" valueType="num">
                                      <p:cBhvr additive="base">
                                        <p:cTn id="37" dur="500" fill="hold"/>
                                        <p:tgtEl>
                                          <p:spTgt spid="2051"/>
                                        </p:tgtEl>
                                        <p:attrNameLst>
                                          <p:attrName>ppt_x</p:attrName>
                                        </p:attrNameLst>
                                      </p:cBhvr>
                                      <p:tavLst>
                                        <p:tav tm="0">
                                          <p:val>
                                            <p:strVal val="#ppt_x"/>
                                          </p:val>
                                        </p:tav>
                                        <p:tav tm="100000">
                                          <p:val>
                                            <p:strVal val="#ppt_x"/>
                                          </p:val>
                                        </p:tav>
                                      </p:tavLst>
                                    </p:anim>
                                    <p:anim calcmode="lin" valueType="num">
                                      <p:cBhvr additive="base">
                                        <p:cTn id="3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52"/>
                                        </p:tgtEl>
                                        <p:attrNameLst>
                                          <p:attrName>style.visibility</p:attrName>
                                        </p:attrNameLst>
                                      </p:cBhvr>
                                      <p:to>
                                        <p:strVal val="visible"/>
                                      </p:to>
                                    </p:set>
                                    <p:anim calcmode="lin" valueType="num">
                                      <p:cBhvr additive="base">
                                        <p:cTn id="55" dur="500" fill="hold"/>
                                        <p:tgtEl>
                                          <p:spTgt spid="2052"/>
                                        </p:tgtEl>
                                        <p:attrNameLst>
                                          <p:attrName>ppt_x</p:attrName>
                                        </p:attrNameLst>
                                      </p:cBhvr>
                                      <p:tavLst>
                                        <p:tav tm="0">
                                          <p:val>
                                            <p:strVal val="#ppt_x"/>
                                          </p:val>
                                        </p:tav>
                                        <p:tav tm="100000">
                                          <p:val>
                                            <p:strVal val="#ppt_x"/>
                                          </p:val>
                                        </p:tav>
                                      </p:tavLst>
                                    </p:anim>
                                    <p:anim calcmode="lin" valueType="num">
                                      <p:cBhvr additive="base">
                                        <p:cTn id="5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000108"/>
            <a:ext cx="5753112" cy="5500726"/>
          </a:xfrm>
        </p:spPr>
        <p:txBody>
          <a:bodyPr/>
          <a:lstStyle/>
          <a:p>
            <a:pPr algn="l">
              <a:buFont typeface="Arial" pitchFamily="34" charset="0"/>
              <a:buChar char="•"/>
            </a:pPr>
            <a:r>
              <a:rPr lang="en-US" dirty="0" smtClean="0"/>
              <a:t> Objective:</a:t>
            </a:r>
          </a:p>
          <a:p>
            <a:pPr algn="l"/>
            <a:r>
              <a:rPr lang="en-US" sz="1700" dirty="0" smtClean="0"/>
              <a:t> It is an optical instrument used to view the object.</a:t>
            </a:r>
          </a:p>
          <a:p>
            <a:pPr algn="l">
              <a:buFont typeface="Arial" pitchFamily="34" charset="0"/>
              <a:buChar char="•"/>
            </a:pPr>
            <a:r>
              <a:rPr lang="en-US" dirty="0" smtClean="0"/>
              <a:t> Tube Lens:</a:t>
            </a:r>
          </a:p>
          <a:p>
            <a:pPr algn="l"/>
            <a:r>
              <a:rPr lang="en-US" sz="1700" dirty="0" smtClean="0"/>
              <a:t> Tube lens is placed between objective and eyepiece to produce the intermediate image.</a:t>
            </a:r>
          </a:p>
          <a:p>
            <a:pPr algn="l">
              <a:buFont typeface="Arial" pitchFamily="34" charset="0"/>
              <a:buChar char="•"/>
            </a:pPr>
            <a:r>
              <a:rPr lang="en-US" dirty="0" smtClean="0"/>
              <a:t> Beam Splitter:</a:t>
            </a:r>
          </a:p>
          <a:p>
            <a:pPr algn="l"/>
            <a:r>
              <a:rPr lang="en-US" sz="1700" dirty="0" smtClean="0"/>
              <a:t> A Beam Splitter is an optical device that splits the incident light at a designated ratio into two separate beams.</a:t>
            </a:r>
          </a:p>
          <a:p>
            <a:pPr algn="l">
              <a:buFont typeface="Arial" pitchFamily="34" charset="0"/>
              <a:buChar char="•"/>
            </a:pPr>
            <a:r>
              <a:rPr lang="en-US" dirty="0" smtClean="0"/>
              <a:t> Camera Lens:</a:t>
            </a:r>
          </a:p>
          <a:p>
            <a:pPr algn="l"/>
            <a:r>
              <a:rPr lang="en-US" sz="1700" dirty="0" smtClean="0"/>
              <a:t> It takes all the light rays bouncing around and uses glass to redirect them to a single point and creating a sharp image. </a:t>
            </a:r>
          </a:p>
          <a:p>
            <a:pPr algn="l">
              <a:buFont typeface="Arial" pitchFamily="34" charset="0"/>
              <a:buChar char="•"/>
            </a:pPr>
            <a:r>
              <a:rPr lang="en-US" dirty="0" smtClean="0"/>
              <a:t> Object:</a:t>
            </a:r>
          </a:p>
          <a:p>
            <a:pPr algn="l"/>
            <a:r>
              <a:rPr lang="en-US" sz="1700" dirty="0" smtClean="0"/>
              <a:t> The material which can be seen by the observer.</a:t>
            </a:r>
          </a:p>
        </p:txBody>
      </p:sp>
      <p:pic>
        <p:nvPicPr>
          <p:cNvPr id="3074" name="Picture 2" descr="C:\Users\Debanjan Saha\Desktop\Web Dev\33.jpg"/>
          <p:cNvPicPr>
            <a:picLocks noChangeAspect="1" noChangeArrowheads="1"/>
          </p:cNvPicPr>
          <p:nvPr/>
        </p:nvPicPr>
        <p:blipFill>
          <a:blip r:embed="rId3"/>
          <a:srcRect/>
          <a:stretch>
            <a:fillRect/>
          </a:stretch>
        </p:blipFill>
        <p:spPr bwMode="auto">
          <a:xfrm>
            <a:off x="6786578" y="3143248"/>
            <a:ext cx="1500198" cy="928694"/>
          </a:xfrm>
          <a:prstGeom prst="rect">
            <a:avLst/>
          </a:prstGeom>
          <a:noFill/>
        </p:spPr>
      </p:pic>
      <p:pic>
        <p:nvPicPr>
          <p:cNvPr id="3075" name="Picture 3" descr="C:\Users\Debanjan Saha\Desktop\Web Dev\34.jpg"/>
          <p:cNvPicPr>
            <a:picLocks noChangeAspect="1" noChangeArrowheads="1"/>
          </p:cNvPicPr>
          <p:nvPr/>
        </p:nvPicPr>
        <p:blipFill>
          <a:blip r:embed="rId4"/>
          <a:srcRect/>
          <a:stretch>
            <a:fillRect/>
          </a:stretch>
        </p:blipFill>
        <p:spPr bwMode="auto">
          <a:xfrm>
            <a:off x="6786578" y="4214818"/>
            <a:ext cx="1500190" cy="928694"/>
          </a:xfrm>
          <a:prstGeom prst="rect">
            <a:avLst/>
          </a:prstGeom>
          <a:noFill/>
        </p:spPr>
      </p:pic>
      <p:pic>
        <p:nvPicPr>
          <p:cNvPr id="3076" name="Picture 4" descr="C:\Users\Debanjan Saha\Desktop\Web Dev\35.jpg"/>
          <p:cNvPicPr>
            <a:picLocks noChangeAspect="1" noChangeArrowheads="1"/>
          </p:cNvPicPr>
          <p:nvPr/>
        </p:nvPicPr>
        <p:blipFill>
          <a:blip r:embed="rId5"/>
          <a:srcRect/>
          <a:stretch>
            <a:fillRect/>
          </a:stretch>
        </p:blipFill>
        <p:spPr bwMode="auto">
          <a:xfrm>
            <a:off x="6786578" y="928670"/>
            <a:ext cx="1500198" cy="1000124"/>
          </a:xfrm>
          <a:prstGeom prst="rect">
            <a:avLst/>
          </a:prstGeom>
          <a:noFill/>
        </p:spPr>
      </p:pic>
      <p:pic>
        <p:nvPicPr>
          <p:cNvPr id="3077" name="Picture 5" descr="C:\Users\Debanjan Saha\Desktop\Web Dev\36.jpg"/>
          <p:cNvPicPr>
            <a:picLocks noChangeAspect="1" noChangeArrowheads="1"/>
          </p:cNvPicPr>
          <p:nvPr/>
        </p:nvPicPr>
        <p:blipFill>
          <a:blip r:embed="rId6"/>
          <a:srcRect/>
          <a:stretch>
            <a:fillRect/>
          </a:stretch>
        </p:blipFill>
        <p:spPr bwMode="auto">
          <a:xfrm>
            <a:off x="6786578" y="2071678"/>
            <a:ext cx="1500198" cy="950619"/>
          </a:xfrm>
          <a:prstGeom prst="rect">
            <a:avLst/>
          </a:prstGeom>
          <a:noFill/>
        </p:spPr>
      </p:pic>
      <p:pic>
        <p:nvPicPr>
          <p:cNvPr id="3079" name="Picture 7" descr="C:\Users\Debanjan Saha\Desktop\Web Dev\37.jpg"/>
          <p:cNvPicPr>
            <a:picLocks noChangeAspect="1" noChangeArrowheads="1"/>
          </p:cNvPicPr>
          <p:nvPr/>
        </p:nvPicPr>
        <p:blipFill>
          <a:blip r:embed="rId7" cstate="print"/>
          <a:srcRect/>
          <a:stretch>
            <a:fillRect/>
          </a:stretch>
        </p:blipFill>
        <p:spPr bwMode="auto">
          <a:xfrm>
            <a:off x="6786578" y="5286388"/>
            <a:ext cx="1500198" cy="928694"/>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7"/>
                                        </p:tgtEl>
                                        <p:attrNameLst>
                                          <p:attrName>style.visibility</p:attrName>
                                        </p:attrNameLst>
                                      </p:cBhvr>
                                      <p:to>
                                        <p:strVal val="visible"/>
                                      </p:to>
                                    </p:set>
                                    <p:anim calcmode="lin" valueType="num">
                                      <p:cBhvr additive="base">
                                        <p:cTn id="37" dur="500" fill="hold"/>
                                        <p:tgtEl>
                                          <p:spTgt spid="3077"/>
                                        </p:tgtEl>
                                        <p:attrNameLst>
                                          <p:attrName>ppt_x</p:attrName>
                                        </p:attrNameLst>
                                      </p:cBhvr>
                                      <p:tavLst>
                                        <p:tav tm="0">
                                          <p:val>
                                            <p:strVal val="#ppt_x"/>
                                          </p:val>
                                        </p:tav>
                                        <p:tav tm="100000">
                                          <p:val>
                                            <p:strVal val="#ppt_x"/>
                                          </p:val>
                                        </p:tav>
                                      </p:tavLst>
                                    </p:anim>
                                    <p:anim calcmode="lin" valueType="num">
                                      <p:cBhvr additive="base">
                                        <p:cTn id="38"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74"/>
                                        </p:tgtEl>
                                        <p:attrNameLst>
                                          <p:attrName>style.visibility</p:attrName>
                                        </p:attrNameLst>
                                      </p:cBhvr>
                                      <p:to>
                                        <p:strVal val="visible"/>
                                      </p:to>
                                    </p:set>
                                    <p:anim calcmode="lin" valueType="num">
                                      <p:cBhvr additive="base">
                                        <p:cTn id="55" dur="500" fill="hold"/>
                                        <p:tgtEl>
                                          <p:spTgt spid="3074"/>
                                        </p:tgtEl>
                                        <p:attrNameLst>
                                          <p:attrName>ppt_x</p:attrName>
                                        </p:attrNameLst>
                                      </p:cBhvr>
                                      <p:tavLst>
                                        <p:tav tm="0">
                                          <p:val>
                                            <p:strVal val="#ppt_x"/>
                                          </p:val>
                                        </p:tav>
                                        <p:tav tm="100000">
                                          <p:val>
                                            <p:strVal val="#ppt_x"/>
                                          </p:val>
                                        </p:tav>
                                      </p:tavLst>
                                    </p:anim>
                                    <p:anim calcmode="lin" valueType="num">
                                      <p:cBhvr additive="base">
                                        <p:cTn id="5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additive="base">
                                        <p:cTn id="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075"/>
                                        </p:tgtEl>
                                        <p:attrNameLst>
                                          <p:attrName>style.visibility</p:attrName>
                                        </p:attrNameLst>
                                      </p:cBhvr>
                                      <p:to>
                                        <p:strVal val="visible"/>
                                      </p:to>
                                    </p:set>
                                    <p:anim calcmode="lin" valueType="num">
                                      <p:cBhvr additive="base">
                                        <p:cTn id="73" dur="500" fill="hold"/>
                                        <p:tgtEl>
                                          <p:spTgt spid="3075"/>
                                        </p:tgtEl>
                                        <p:attrNameLst>
                                          <p:attrName>ppt_x</p:attrName>
                                        </p:attrNameLst>
                                      </p:cBhvr>
                                      <p:tavLst>
                                        <p:tav tm="0">
                                          <p:val>
                                            <p:strVal val="#ppt_x"/>
                                          </p:val>
                                        </p:tav>
                                        <p:tav tm="100000">
                                          <p:val>
                                            <p:strVal val="#ppt_x"/>
                                          </p:val>
                                        </p:tav>
                                      </p:tavLst>
                                    </p:anim>
                                    <p:anim calcmode="lin" valueType="num">
                                      <p:cBhvr additive="base">
                                        <p:cTn id="7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additive="base">
                                        <p:cTn id="8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079"/>
                                        </p:tgtEl>
                                        <p:attrNameLst>
                                          <p:attrName>style.visibility</p:attrName>
                                        </p:attrNameLst>
                                      </p:cBhvr>
                                      <p:to>
                                        <p:strVal val="visible"/>
                                      </p:to>
                                    </p:set>
                                    <p:anim calcmode="lin" valueType="num">
                                      <p:cBhvr additive="base">
                                        <p:cTn id="91" dur="500" fill="hold"/>
                                        <p:tgtEl>
                                          <p:spTgt spid="3079"/>
                                        </p:tgtEl>
                                        <p:attrNameLst>
                                          <p:attrName>ppt_x</p:attrName>
                                        </p:attrNameLst>
                                      </p:cBhvr>
                                      <p:tavLst>
                                        <p:tav tm="0">
                                          <p:val>
                                            <p:strVal val="#ppt_x"/>
                                          </p:val>
                                        </p:tav>
                                        <p:tav tm="100000">
                                          <p:val>
                                            <p:strVal val="#ppt_x"/>
                                          </p:val>
                                        </p:tav>
                                      </p:tavLst>
                                    </p:anim>
                                    <p:anim calcmode="lin" valueType="num">
                                      <p:cBhvr additive="base">
                                        <p:cTn id="92"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316</Words>
  <Application>Microsoft Office PowerPoint</Application>
  <PresentationFormat>On-screen Show (4:3)</PresentationFormat>
  <Paragraphs>30</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T-CUP</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T-CUP</dc:title>
  <dc:creator>Debanjan Saha</dc:creator>
  <cp:lastModifiedBy>Debanjan Saha</cp:lastModifiedBy>
  <cp:revision>28</cp:revision>
  <dcterms:created xsi:type="dcterms:W3CDTF">2019-10-09T17:28:47Z</dcterms:created>
  <dcterms:modified xsi:type="dcterms:W3CDTF">2019-10-10T06:12:40Z</dcterms:modified>
</cp:coreProperties>
</file>