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7"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4"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4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18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61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45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06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55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53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8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34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10/13/2020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82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10/13/2020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5426104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uciml/german-credit" TargetMode="External"/><Relationship Id="rId2" Type="http://schemas.openxmlformats.org/officeDocument/2006/relationships/hyperlink" Target="https://www.kaggle.com/kabure/german-credit-data-with-risk" TargetMode="External"/><Relationship Id="rId1" Type="http://schemas.openxmlformats.org/officeDocument/2006/relationships/slideLayout" Target="../slideLayouts/slideLayout2.xml"/><Relationship Id="rId6" Type="http://schemas.openxmlformats.org/officeDocument/2006/relationships/hyperlink" Target="https://render.githubusercontent.com/view/s%2C%20and%20homeowner" TargetMode="External"/><Relationship Id="rId5" Type="http://schemas.openxmlformats.org/officeDocument/2006/relationships/hyperlink" Target="https://www.cnbc.com/2019/01/04/about-4-in-10-americans-have-no-idea-how-credit-scores-are-determined.html" TargetMode="External"/><Relationship Id="rId4" Type="http://schemas.openxmlformats.org/officeDocument/2006/relationships/hyperlink" Target="https://archive.ics.uci.edu/ml/datasets/Statlog+%28German+Credit+Data%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uciml/german-credit" TargetMode="External"/><Relationship Id="rId2" Type="http://schemas.openxmlformats.org/officeDocument/2006/relationships/hyperlink" Target="https://www.kaggle.com/kabure/german-credit-data-with-risk" TargetMode="External"/><Relationship Id="rId1" Type="http://schemas.openxmlformats.org/officeDocument/2006/relationships/slideLayout" Target="../slideLayouts/slideLayout2.xml"/><Relationship Id="rId4" Type="http://schemas.openxmlformats.org/officeDocument/2006/relationships/hyperlink" Target="https://archive.ics.uci.edu/ml/datasets/Statlog+%28German+Credit+Data%2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CB52B9-B2F0-478F-A833-301032D38431}"/>
              </a:ext>
            </a:extLst>
          </p:cNvPr>
          <p:cNvPicPr>
            <a:picLocks noChangeAspect="1"/>
          </p:cNvPicPr>
          <p:nvPr/>
        </p:nvPicPr>
        <p:blipFill rotWithShape="1">
          <a:blip r:embed="rId2"/>
          <a:srcRect t="6297" r="-1" b="-1"/>
          <a:stretch/>
        </p:blipFill>
        <p:spPr>
          <a:xfrm>
            <a:off x="-6076" y="-138544"/>
            <a:ext cx="12198076" cy="6857998"/>
          </a:xfrm>
          <a:prstGeom prst="rect">
            <a:avLst/>
          </a:prstGeom>
        </p:spPr>
      </p:pic>
      <p:sp>
        <p:nvSpPr>
          <p:cNvPr id="11" name="Rectangle 10">
            <a:extLst>
              <a:ext uri="{FF2B5EF4-FFF2-40B4-BE49-F238E27FC236}">
                <a16:creationId xmlns:a16="http://schemas.microsoft.com/office/drawing/2014/main" id="{66FE6C92-1731-4FD3-9F27-3D29161BB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735"/>
            <a:ext cx="12192000" cy="2844264"/>
          </a:xfrm>
          <a:prstGeom prst="rect">
            <a:avLst/>
          </a:prstGeom>
          <a:gradFill flip="none" rotWithShape="1">
            <a:gsLst>
              <a:gs pos="100000">
                <a:schemeClr val="accent4">
                  <a:alpha val="60000"/>
                </a:schemeClr>
              </a:gs>
              <a:gs pos="0">
                <a:schemeClr val="accent2">
                  <a:alpha val="6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7F714-7966-4748-A989-B1502226ED1E}"/>
              </a:ext>
            </a:extLst>
          </p:cNvPr>
          <p:cNvSpPr>
            <a:spLocks noGrp="1"/>
          </p:cNvSpPr>
          <p:nvPr>
            <p:ph type="ctrTitle"/>
          </p:nvPr>
        </p:nvSpPr>
        <p:spPr>
          <a:xfrm>
            <a:off x="1186542" y="4386047"/>
            <a:ext cx="9403713" cy="1133825"/>
          </a:xfrm>
        </p:spPr>
        <p:txBody>
          <a:bodyPr anchor="b">
            <a:noAutofit/>
          </a:bodyPr>
          <a:lstStyle/>
          <a:p>
            <a:br>
              <a:rPr lang="en-US" sz="3200" b="1" i="0" dirty="0">
                <a:solidFill>
                  <a:schemeClr val="bg1"/>
                </a:solidFill>
                <a:effectLst/>
                <a:latin typeface="Arial Black" panose="020B0A04020102020204" pitchFamily="34" charset="0"/>
              </a:rPr>
            </a:br>
            <a:br>
              <a:rPr lang="en-US" sz="3200" b="1" i="0" dirty="0">
                <a:solidFill>
                  <a:schemeClr val="bg1"/>
                </a:solidFill>
                <a:effectLst/>
                <a:latin typeface="Arial Black" panose="020B0A04020102020204" pitchFamily="34" charset="0"/>
              </a:rPr>
            </a:br>
            <a:r>
              <a:rPr lang="en-US" sz="3200" b="1" i="0" dirty="0">
                <a:solidFill>
                  <a:schemeClr val="bg1"/>
                </a:solidFill>
                <a:effectLst/>
                <a:latin typeface="Arial Black" panose="020B0A04020102020204" pitchFamily="34" charset="0"/>
              </a:rPr>
              <a:t>German Credit Risk Classification: Are you at Risk?</a:t>
            </a:r>
            <a:br>
              <a:rPr lang="en-US" sz="3200" b="1" i="0" dirty="0">
                <a:solidFill>
                  <a:schemeClr val="bg1"/>
                </a:solidFill>
                <a:effectLst/>
                <a:latin typeface="Arial Black" panose="020B0A04020102020204" pitchFamily="34" charset="0"/>
              </a:rPr>
            </a:br>
            <a:endParaRPr lang="en-US" sz="3200"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F303B49C-D2F2-43F2-B0C7-93443F57C586}"/>
              </a:ext>
            </a:extLst>
          </p:cNvPr>
          <p:cNvSpPr>
            <a:spLocks noGrp="1"/>
          </p:cNvSpPr>
          <p:nvPr>
            <p:ph type="subTitle" idx="1"/>
          </p:nvPr>
        </p:nvSpPr>
        <p:spPr>
          <a:xfrm>
            <a:off x="1256275" y="5404965"/>
            <a:ext cx="9679449" cy="654610"/>
          </a:xfrm>
        </p:spPr>
        <p:txBody>
          <a:bodyPr anchor="ctr">
            <a:normAutofit fontScale="92500" lnSpcReduction="20000"/>
          </a:bodyPr>
          <a:lstStyle/>
          <a:p>
            <a:r>
              <a:rPr lang="en-US" sz="2000" b="1" dirty="0">
                <a:solidFill>
                  <a:schemeClr val="bg1"/>
                </a:solidFill>
                <a:latin typeface="Arial Black" panose="020B0A04020102020204" pitchFamily="34" charset="0"/>
              </a:rPr>
              <a:t>Data 602</a:t>
            </a:r>
          </a:p>
          <a:p>
            <a:r>
              <a:rPr lang="en-US" sz="2000" b="1" dirty="0">
                <a:solidFill>
                  <a:schemeClr val="bg1"/>
                </a:solidFill>
                <a:latin typeface="Arial Black" panose="020B0A04020102020204" pitchFamily="34" charset="0"/>
              </a:rPr>
              <a:t>Debanjan Chowdhury</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452171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475100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526615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83211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1F0C-EE9B-416F-B194-22FAB0390CB5}"/>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9D3F1DED-3CCA-4D53-9F07-0F05A6F52F3B}"/>
              </a:ext>
            </a:extLst>
          </p:cNvPr>
          <p:cNvSpPr>
            <a:spLocks noGrp="1"/>
          </p:cNvSpPr>
          <p:nvPr>
            <p:ph idx="1"/>
          </p:nvPr>
        </p:nvSpPr>
        <p:spPr/>
        <p:txBody>
          <a:bodyPr>
            <a:normAutofit/>
          </a:bodyPr>
          <a:lstStyle/>
          <a:p>
            <a:pPr algn="l">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Dataset: </a:t>
            </a:r>
            <a:r>
              <a:rPr lang="en-US" sz="1800" b="0" i="0" u="sng" dirty="0">
                <a:solidFill>
                  <a:srgbClr val="0088CC"/>
                </a:solidFill>
                <a:effectLst/>
                <a:latin typeface="Arial" panose="020B0604020202020204" pitchFamily="34" charset="0"/>
                <a:cs typeface="Arial" panose="020B0604020202020204" pitchFamily="34" charset="0"/>
                <a:hlinkClick r:id="rId2"/>
              </a:rPr>
              <a:t>https://www.kaggle.com/kabure/german-credit-data-with-risk</a:t>
            </a:r>
            <a:r>
              <a:rPr lang="en-US" sz="18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Referred to: </a:t>
            </a:r>
            <a:r>
              <a:rPr lang="en-US" sz="1800" b="0" i="0" u="sng" dirty="0">
                <a:solidFill>
                  <a:srgbClr val="0088CC"/>
                </a:solidFill>
                <a:effectLst/>
                <a:latin typeface="Arial" panose="020B0604020202020204" pitchFamily="34" charset="0"/>
                <a:cs typeface="Arial" panose="020B0604020202020204" pitchFamily="34" charset="0"/>
                <a:hlinkClick r:id="rId3"/>
              </a:rPr>
              <a:t>https://www.kaggle.com/uciml/german-credit</a:t>
            </a:r>
            <a:endParaRPr lang="en-US" sz="18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Dataset inspired by: </a:t>
            </a:r>
            <a:r>
              <a:rPr lang="en-US" sz="1800" b="0" i="0" u="sng" dirty="0">
                <a:solidFill>
                  <a:srgbClr val="0088CC"/>
                </a:solidFill>
                <a:effectLst/>
                <a:latin typeface="Arial" panose="020B0604020202020204" pitchFamily="34" charset="0"/>
                <a:cs typeface="Arial" panose="020B0604020202020204" pitchFamily="34" charset="0"/>
                <a:hlinkClick r:id="rId4"/>
              </a:rPr>
              <a:t>https://archive.ics.uci.edu/ml/datasets/Statlog+%28German+Credit+Data%29</a:t>
            </a:r>
            <a:r>
              <a:rPr lang="en-US" sz="18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1800" b="0" i="0" u="sng" dirty="0">
                <a:solidFill>
                  <a:srgbClr val="0088CC"/>
                </a:solidFill>
                <a:effectLst/>
                <a:latin typeface="Arial" panose="020B0604020202020204" pitchFamily="34" charset="0"/>
                <a:cs typeface="Arial" panose="020B0604020202020204" pitchFamily="34" charset="0"/>
                <a:hlinkClick r:id="rId5"/>
              </a:rPr>
              <a:t>https://www.cnbc.com/2019/01/04/about-4-in-10-americans-have-no-idea-how-credit-scores-are-determined.html</a:t>
            </a:r>
            <a:endParaRPr lang="en-US" sz="18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800" b="0" i="0" u="sng" dirty="0">
                <a:solidFill>
                  <a:srgbClr val="0088CC"/>
                </a:solidFill>
                <a:effectLst/>
                <a:latin typeface="Arial" panose="020B0604020202020204" pitchFamily="34" charset="0"/>
                <a:cs typeface="Arial" panose="020B0604020202020204" pitchFamily="34" charset="0"/>
                <a:hlinkClick r:id="rId6" action="ppaction://hlinkfile"/>
              </a:rPr>
              <a:t>https://www.investopedia.com/the-side-effects-of-bad-credit-4769783#:~:text=Poor%20credit%20can%20make%20it,%2C%20renter's%2C%20and%20homeowner's%20insurance</a:t>
            </a:r>
            <a:r>
              <a:rPr lang="en-US" sz="1800" b="0" i="0" dirty="0">
                <a:solidFill>
                  <a:srgbClr val="000000"/>
                </a:solidFill>
                <a:effectLst/>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29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7064-73C7-4AE7-AC34-033D54B976D2}"/>
              </a:ext>
            </a:extLst>
          </p:cNvPr>
          <p:cNvSpPr>
            <a:spLocks noGrp="1"/>
          </p:cNvSpPr>
          <p:nvPr>
            <p:ph type="title"/>
          </p:nvPr>
        </p:nvSpPr>
        <p:spPr>
          <a:xfrm>
            <a:off x="838200" y="189116"/>
            <a:ext cx="10515600" cy="102033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A787C535-8A1F-4ED1-9754-3F2A44D71E92}"/>
              </a:ext>
            </a:extLst>
          </p:cNvPr>
          <p:cNvSpPr>
            <a:spLocks noGrp="1"/>
          </p:cNvSpPr>
          <p:nvPr>
            <p:ph idx="1"/>
          </p:nvPr>
        </p:nvSpPr>
        <p:spPr>
          <a:xfrm>
            <a:off x="838200" y="1209446"/>
            <a:ext cx="10515600" cy="5320144"/>
          </a:xfrm>
        </p:spPr>
        <p:txBody>
          <a:bodyPr>
            <a:normAutofit lnSpcReduction="10000"/>
          </a:bodyPr>
          <a:lstStyle/>
          <a:p>
            <a:r>
              <a:rPr lang="en-US" sz="1600" b="1" dirty="0">
                <a:latin typeface="Arial" panose="020B0604020202020204" pitchFamily="34" charset="0"/>
                <a:cs typeface="Arial" panose="020B0604020202020204" pitchFamily="34" charset="0"/>
              </a:rPr>
              <a:t>Overview</a:t>
            </a:r>
            <a:r>
              <a:rPr lang="en-US" sz="1600" dirty="0">
                <a:latin typeface="Arial" panose="020B0604020202020204" pitchFamily="34" charset="0"/>
                <a:cs typeface="Arial" panose="020B0604020202020204" pitchFamily="34" charset="0"/>
              </a:rPr>
              <a:t>: For this project, we are taking a dataset that has the credit details of individuals in Germany by considering important factors like bank (savings and checking) account details, age, job, purpose of credit (purchase), etc. The dataset also has a risk column as the target where the credit risk is evaluated considering all features. My role is to evaluate if the risks are accurate or not by using logistic regression and comparing it with decision tree models. I am also evaluating if removing the null values or outliers has an impact on the logistics regression model results. </a:t>
            </a:r>
          </a:p>
          <a:p>
            <a:pPr marL="0"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Motivation</a:t>
            </a:r>
            <a:r>
              <a:rPr lang="en-US" sz="1600" dirty="0">
                <a:latin typeface="Arial" panose="020B0604020202020204" pitchFamily="34" charset="0"/>
                <a:cs typeface="Arial" panose="020B0604020202020204" pitchFamily="34" charset="0"/>
              </a:rPr>
              <a:t>: A CNBC article mentions an interview where they understood that 37% of the 1,000 people they interviewed do not have any idea on how their credit scores are calculated. When I was young, I was also unsure as I got a credit card which showed FICO score, but only for that card not overall. I wondered if many individuals have different credit cards, then how would they know the overall .</a:t>
            </a:r>
          </a:p>
          <a:p>
            <a:pPr marL="0"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Goals</a:t>
            </a:r>
            <a:r>
              <a:rPr lang="en-US" sz="1600" dirty="0">
                <a:latin typeface="Arial" panose="020B0604020202020204" pitchFamily="34" charset="0"/>
                <a:cs typeface="Arial" panose="020B0604020202020204" pitchFamily="34" charset="0"/>
              </a:rPr>
              <a:t>: For this project, I am a Data Scientist in Frankfurt Germany for a financial company where they take provided information from customers and analyze their credit risk by considering many factors like checking account, savings account, income, etc. My role is to verify whether the risk analysis was accurate or not. In order to do that I use logistic regression models to test the validity of the risks and also use decision tree for a comparison and do feature engineering where I remove the null values and some outliers to test if they have any impact on the logistic regression.</a:t>
            </a:r>
          </a:p>
          <a:p>
            <a:pPr marL="0"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Research Question</a:t>
            </a:r>
            <a:r>
              <a:rPr lang="en-US" sz="1600" dirty="0">
                <a:latin typeface="Arial" panose="020B0604020202020204" pitchFamily="34" charset="0"/>
                <a:cs typeface="Arial" panose="020B0604020202020204" pitchFamily="34" charset="0"/>
              </a:rPr>
              <a:t>: </a:t>
            </a:r>
            <a:r>
              <a:rPr lang="en-US" sz="1600" b="0" i="0" dirty="0">
                <a:solidFill>
                  <a:srgbClr val="000000"/>
                </a:solidFill>
                <a:effectLst/>
                <a:latin typeface="Arial" panose="020B0604020202020204" pitchFamily="34" charset="0"/>
                <a:cs typeface="Arial" panose="020B0604020202020204" pitchFamily="34" charset="0"/>
              </a:rPr>
              <a:t>When we use logistic regression, will the accuracy and overall scores of credit risk evaluation be larger or will it be larger when we use other classification models and will it play a role when we modify the dataset like remove outliers?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667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04E6-C54E-4A4E-A85B-E3AC4F39250B}"/>
              </a:ext>
            </a:extLst>
          </p:cNvPr>
          <p:cNvSpPr>
            <a:spLocks noGrp="1"/>
          </p:cNvSpPr>
          <p:nvPr>
            <p:ph type="title"/>
          </p:nvPr>
        </p:nvSpPr>
        <p:spPr>
          <a:xfrm>
            <a:off x="838200" y="365125"/>
            <a:ext cx="10515600" cy="1061893"/>
          </a:xfrm>
        </p:spPr>
        <p:txBody>
          <a:bodyPr/>
          <a:lstStyle/>
          <a:p>
            <a:r>
              <a:rPr lang="en-US" dirty="0"/>
              <a:t>Dataset</a:t>
            </a:r>
          </a:p>
        </p:txBody>
      </p:sp>
      <p:sp>
        <p:nvSpPr>
          <p:cNvPr id="3" name="Content Placeholder 2">
            <a:extLst>
              <a:ext uri="{FF2B5EF4-FFF2-40B4-BE49-F238E27FC236}">
                <a16:creationId xmlns:a16="http://schemas.microsoft.com/office/drawing/2014/main" id="{1A4D47D2-2A87-4F15-8D1C-A064E02A5935}"/>
              </a:ext>
            </a:extLst>
          </p:cNvPr>
          <p:cNvSpPr>
            <a:spLocks noGrp="1"/>
          </p:cNvSpPr>
          <p:nvPr>
            <p:ph idx="1"/>
          </p:nvPr>
        </p:nvSpPr>
        <p:spPr>
          <a:xfrm>
            <a:off x="838199" y="1427018"/>
            <a:ext cx="10827327" cy="4916199"/>
          </a:xfrm>
        </p:spPr>
        <p:txBody>
          <a:bodyPr>
            <a:normAutofit/>
          </a:bodyPr>
          <a:lstStyle/>
          <a:p>
            <a:pPr algn="l">
              <a:buFont typeface="Arial" panose="020B0604020202020204" pitchFamily="34" charset="0"/>
              <a:buChar char="•"/>
            </a:pPr>
            <a:r>
              <a:rPr lang="en-US" sz="1600" b="0" i="0" dirty="0">
                <a:solidFill>
                  <a:srgbClr val="24292E"/>
                </a:solidFill>
                <a:effectLst/>
                <a:latin typeface="Arial" panose="020B0604020202020204" pitchFamily="34" charset="0"/>
                <a:cs typeface="Arial" panose="020B0604020202020204" pitchFamily="34" charset="0"/>
              </a:rPr>
              <a:t>Dataset: </a:t>
            </a:r>
            <a:r>
              <a:rPr lang="en-US" sz="1600" b="0" i="0" u="none" strike="noStrike" dirty="0">
                <a:solidFill>
                  <a:srgbClr val="0366D6"/>
                </a:solidFill>
                <a:effectLst/>
                <a:latin typeface="Arial" panose="020B0604020202020204" pitchFamily="34" charset="0"/>
                <a:cs typeface="Arial" panose="020B0604020202020204" pitchFamily="34" charset="0"/>
                <a:hlinkClick r:id="rId2"/>
              </a:rPr>
              <a:t>https://www.kaggle.com/kabure/german-credit-data-with-risk</a:t>
            </a:r>
            <a:r>
              <a:rPr lang="en-US" sz="1600" b="0" i="0" dirty="0">
                <a:solidFill>
                  <a:srgbClr val="24292E"/>
                </a:solidFill>
                <a:effectLst/>
                <a:latin typeface="Arial" panose="020B0604020202020204" pitchFamily="34" charset="0"/>
                <a:cs typeface="Arial" panose="020B0604020202020204" pitchFamily="34" charset="0"/>
              </a:rPr>
              <a:t> This dataset is in Kaggle where it contains all the features with targets to evaluate the credit risk</a:t>
            </a:r>
          </a:p>
          <a:p>
            <a:pPr marL="0" indent="0" algn="l">
              <a:buNone/>
            </a:pPr>
            <a:endParaRPr lang="en-US" sz="16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0" i="0" dirty="0">
                <a:solidFill>
                  <a:srgbClr val="24292E"/>
                </a:solidFill>
                <a:effectLst/>
                <a:latin typeface="Arial" panose="020B0604020202020204" pitchFamily="34" charset="0"/>
                <a:cs typeface="Arial" panose="020B0604020202020204" pitchFamily="34" charset="0"/>
              </a:rPr>
              <a:t>We referred to this following dataset to gain an understanding of the features in more details: </a:t>
            </a:r>
            <a:r>
              <a:rPr lang="en-US" sz="1600" b="0" i="0" u="none" strike="noStrike" dirty="0">
                <a:solidFill>
                  <a:srgbClr val="0366D6"/>
                </a:solidFill>
                <a:effectLst/>
                <a:latin typeface="Arial" panose="020B0604020202020204" pitchFamily="34" charset="0"/>
                <a:cs typeface="Arial" panose="020B0604020202020204" pitchFamily="34" charset="0"/>
                <a:hlinkClick r:id="rId3"/>
              </a:rPr>
              <a:t>https://www.kaggle.com/uciml/german-credit</a:t>
            </a:r>
            <a:r>
              <a:rPr lang="en-US" sz="1600" b="0" i="0" dirty="0">
                <a:solidFill>
                  <a:srgbClr val="24292E"/>
                </a:solidFill>
                <a:effectLst/>
                <a:latin typeface="Arial" panose="020B0604020202020204" pitchFamily="34" charset="0"/>
                <a:cs typeface="Arial" panose="020B0604020202020204" pitchFamily="34" charset="0"/>
              </a:rPr>
              <a:t> The overall dataset was inspired by a dataset in the UCI repo: </a:t>
            </a:r>
            <a:r>
              <a:rPr lang="en-US" sz="1600" b="0" i="0" u="none" strike="noStrike" dirty="0">
                <a:solidFill>
                  <a:srgbClr val="0366D6"/>
                </a:solidFill>
                <a:effectLst/>
                <a:latin typeface="Arial" panose="020B0604020202020204" pitchFamily="34" charset="0"/>
                <a:cs typeface="Arial" panose="020B0604020202020204" pitchFamily="34" charset="0"/>
                <a:hlinkClick r:id="rId4"/>
              </a:rPr>
              <a:t>https://archive.ics.uci.edu/ml/datasets/Statlog+%28German+Credit+Data%29</a:t>
            </a:r>
            <a:r>
              <a:rPr lang="en-US" sz="1600" b="0" i="0" dirty="0">
                <a:solidFill>
                  <a:srgbClr val="24292E"/>
                </a:solidFill>
                <a:effectLst/>
                <a:latin typeface="Arial" panose="020B0604020202020204" pitchFamily="34" charset="0"/>
                <a:cs typeface="Arial" panose="020B0604020202020204" pitchFamily="34" charset="0"/>
              </a:rPr>
              <a:t>.</a:t>
            </a:r>
          </a:p>
          <a:p>
            <a:pPr marL="0" indent="0" algn="l">
              <a:buNone/>
            </a:pPr>
            <a:endParaRPr lang="en-US" sz="16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0" i="0" dirty="0">
                <a:solidFill>
                  <a:srgbClr val="24292E"/>
                </a:solidFill>
                <a:effectLst/>
                <a:latin typeface="Arial" panose="020B0604020202020204" pitchFamily="34" charset="0"/>
                <a:cs typeface="Arial" panose="020B0604020202020204" pitchFamily="34" charset="0"/>
              </a:rPr>
              <a:t>This dataset contains information about individuals in Germany who provided information about their bank account details, jobs, </a:t>
            </a:r>
            <a:r>
              <a:rPr lang="en-US" sz="1600" b="0" i="0" dirty="0" err="1">
                <a:solidFill>
                  <a:srgbClr val="24292E"/>
                </a:solidFill>
                <a:effectLst/>
                <a:latin typeface="Arial" panose="020B0604020202020204" pitchFamily="34" charset="0"/>
                <a:cs typeface="Arial" panose="020B0604020202020204" pitchFamily="34" charset="0"/>
              </a:rPr>
              <a:t>etc</a:t>
            </a:r>
            <a:r>
              <a:rPr lang="en-US" sz="1600" b="0" i="0" dirty="0">
                <a:solidFill>
                  <a:srgbClr val="24292E"/>
                </a:solidFill>
                <a:effectLst/>
                <a:latin typeface="Arial" panose="020B0604020202020204" pitchFamily="34" charset="0"/>
                <a:cs typeface="Arial" panose="020B0604020202020204" pitchFamily="34" charset="0"/>
              </a:rPr>
              <a:t> and according to UCI, the initial dataset was published by Professor Hoffman in the University of Hamburg.</a:t>
            </a:r>
          </a:p>
          <a:p>
            <a:pPr marL="0" indent="0" algn="l">
              <a:buNone/>
            </a:pPr>
            <a:endParaRPr lang="en-US" sz="16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0" i="0" dirty="0">
                <a:solidFill>
                  <a:srgbClr val="24292E"/>
                </a:solidFill>
                <a:effectLst/>
                <a:latin typeface="Arial" panose="020B0604020202020204" pitchFamily="34" charset="0"/>
                <a:cs typeface="Arial" panose="020B0604020202020204" pitchFamily="34" charset="0"/>
              </a:rPr>
              <a:t>Columns: Age, Sex, Job, Housing, Saving accounts, Checking account, Credit amount, Duration, Purpose, Risk</a:t>
            </a:r>
          </a:p>
          <a:p>
            <a:pPr lvl="1"/>
            <a:r>
              <a:rPr lang="en-US" sz="1600" dirty="0">
                <a:solidFill>
                  <a:srgbClr val="24292E"/>
                </a:solidFill>
                <a:latin typeface="Arial" panose="020B0604020202020204" pitchFamily="34" charset="0"/>
                <a:cs typeface="Arial" panose="020B0604020202020204" pitchFamily="34" charset="0"/>
              </a:rPr>
              <a:t>Target column is Risk.</a:t>
            </a:r>
          </a:p>
          <a:p>
            <a:pPr marL="457200" lvl="1" indent="0">
              <a:buNone/>
            </a:pPr>
            <a:endParaRPr lang="en-US" sz="16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0" i="0" dirty="0">
                <a:solidFill>
                  <a:srgbClr val="24292E"/>
                </a:solidFill>
                <a:effectLst/>
                <a:latin typeface="Arial" panose="020B0604020202020204" pitchFamily="34" charset="0"/>
                <a:cs typeface="Arial" panose="020B0604020202020204" pitchFamily="34" charset="0"/>
              </a:rPr>
              <a:t>The dataset has: </a:t>
            </a:r>
            <a:r>
              <a:rPr lang="en-US" sz="1600" b="1" i="0" dirty="0">
                <a:solidFill>
                  <a:srgbClr val="24292E"/>
                </a:solidFill>
                <a:effectLst/>
                <a:latin typeface="Arial" panose="020B0604020202020204" pitchFamily="34" charset="0"/>
                <a:cs typeface="Arial" panose="020B0604020202020204" pitchFamily="34" charset="0"/>
              </a:rPr>
              <a:t>"100 rows and 10 columns.“</a:t>
            </a:r>
          </a:p>
          <a:p>
            <a:pPr algn="l">
              <a:buFont typeface="Arial" panose="020B0604020202020204" pitchFamily="34" charset="0"/>
              <a:buChar char="•"/>
            </a:pPr>
            <a:endParaRPr lang="en-US" sz="1600" b="0" i="0" dirty="0">
              <a:solidFill>
                <a:srgbClr val="24292E"/>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64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8AF3-EAA4-4420-957A-B61C96D5D29A}"/>
              </a:ext>
            </a:extLst>
          </p:cNvPr>
          <p:cNvSpPr>
            <a:spLocks noGrp="1"/>
          </p:cNvSpPr>
          <p:nvPr>
            <p:ph type="title"/>
          </p:nvPr>
        </p:nvSpPr>
        <p:spPr/>
        <p:txBody>
          <a:bodyPr/>
          <a:lstStyle/>
          <a:p>
            <a:r>
              <a:rPr lang="en-US" dirty="0"/>
              <a:t>Techniques used and steps</a:t>
            </a:r>
          </a:p>
        </p:txBody>
      </p:sp>
      <p:sp>
        <p:nvSpPr>
          <p:cNvPr id="3" name="Content Placeholder 2">
            <a:extLst>
              <a:ext uri="{FF2B5EF4-FFF2-40B4-BE49-F238E27FC236}">
                <a16:creationId xmlns:a16="http://schemas.microsoft.com/office/drawing/2014/main" id="{3C99A485-2A06-4715-AC05-95DDC9045F83}"/>
              </a:ext>
            </a:extLst>
          </p:cNvPr>
          <p:cNvSpPr>
            <a:spLocks noGrp="1"/>
          </p:cNvSpPr>
          <p:nvPr>
            <p:ph idx="1"/>
          </p:nvPr>
        </p:nvSpPr>
        <p:spPr>
          <a:xfrm>
            <a:off x="838200" y="1527463"/>
            <a:ext cx="10515600" cy="5153892"/>
          </a:xfrm>
        </p:spPr>
        <p:txBody>
          <a:bodyPr>
            <a:normAutofit/>
          </a:bodyPr>
          <a:lstStyle/>
          <a:p>
            <a:r>
              <a:rPr lang="en-US" sz="1600" dirty="0">
                <a:latin typeface="Arial" panose="020B0604020202020204" pitchFamily="34" charset="0"/>
                <a:cs typeface="Arial" panose="020B0604020202020204" pitchFamily="34" charset="0"/>
              </a:rPr>
              <a:t>We used logistic regression and decision tree as the target is a classification column and I also tested the logistic regression after removing the outliers from dataset and tested with removing null values.</a:t>
            </a:r>
          </a:p>
          <a:p>
            <a:pPr marL="0" indent="0">
              <a:buNone/>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First, we divided the dataset into training and testing datasets.</a:t>
            </a:r>
          </a:p>
          <a:p>
            <a:pPr marL="0" indent="0">
              <a:buNone/>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Next, I used scikit learn to develop a prediction using logistic regression model for the training datasets and testing datasets.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 developed a confusion matrix for the training and testing model that would show us the correlation between how many predictions vs accurate data matched and did not match.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Following that step, I found the accuracy, precision and the recall scores.</a:t>
            </a:r>
            <a:endParaRPr lang="en-US" sz="1200" b="1" dirty="0">
              <a:latin typeface="Arial" panose="020B0604020202020204" pitchFamily="34" charset="0"/>
              <a:cs typeface="Arial" panose="020B0604020202020204" pitchFamily="34" charset="0"/>
            </a:endParaRP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Formulas below:</a:t>
            </a:r>
          </a:p>
          <a:p>
            <a:pPr lvl="1"/>
            <a:r>
              <a:rPr lang="en-US" sz="1200" dirty="0">
                <a:latin typeface="Arial" panose="020B0604020202020204" pitchFamily="34" charset="0"/>
                <a:cs typeface="Arial" panose="020B0604020202020204" pitchFamily="34" charset="0"/>
              </a:rPr>
              <a:t>Accuracy = </a:t>
            </a:r>
            <a:r>
              <a:rPr lang="en-US" sz="1200" i="0" dirty="0">
                <a:solidFill>
                  <a:srgbClr val="000000"/>
                </a:solidFill>
                <a:effectLst/>
                <a:latin typeface="Arial" panose="020B0604020202020204" pitchFamily="34" charset="0"/>
                <a:cs typeface="Arial" panose="020B0604020202020204" pitchFamily="34" charset="0"/>
              </a:rPr>
              <a:t>correct prediction amount / number of the total cases</a:t>
            </a:r>
          </a:p>
          <a:p>
            <a:pPr lvl="1"/>
            <a:r>
              <a:rPr lang="en-US" sz="1200" dirty="0">
                <a:solidFill>
                  <a:srgbClr val="000000"/>
                </a:solidFill>
                <a:latin typeface="Arial" panose="020B0604020202020204" pitchFamily="34" charset="0"/>
                <a:cs typeface="Arial" panose="020B0604020202020204" pitchFamily="34" charset="0"/>
              </a:rPr>
              <a:t>Precision = </a:t>
            </a:r>
            <a:r>
              <a:rPr lang="en-US" sz="1200" i="0" dirty="0">
                <a:solidFill>
                  <a:srgbClr val="000000"/>
                </a:solidFill>
                <a:effectLst/>
                <a:latin typeface="Arial" panose="020B0604020202020204" pitchFamily="34" charset="0"/>
                <a:cs typeface="Arial" panose="020B0604020202020204" pitchFamily="34" charset="0"/>
              </a:rPr>
              <a:t> number of true positives / (true positive + false negative) or actual positives</a:t>
            </a:r>
          </a:p>
          <a:p>
            <a:pPr lvl="1"/>
            <a:r>
              <a:rPr lang="en-US" sz="1200" dirty="0">
                <a:solidFill>
                  <a:srgbClr val="000000"/>
                </a:solidFill>
                <a:latin typeface="Arial" panose="020B0604020202020204" pitchFamily="34" charset="0"/>
                <a:cs typeface="Arial" panose="020B0604020202020204" pitchFamily="34" charset="0"/>
              </a:rPr>
              <a:t>Recall = number of true positives / ( true positive + false positive) or predicted positives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810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DE56-1491-4319-B862-279EF10E381C}"/>
              </a:ext>
            </a:extLst>
          </p:cNvPr>
          <p:cNvSpPr>
            <a:spLocks noGrp="1"/>
          </p:cNvSpPr>
          <p:nvPr>
            <p:ph type="title"/>
          </p:nvPr>
        </p:nvSpPr>
        <p:spPr>
          <a:xfrm>
            <a:off x="838200" y="74181"/>
            <a:ext cx="10515600" cy="939891"/>
          </a:xfrm>
        </p:spPr>
        <p:txBody>
          <a:bodyPr/>
          <a:lstStyle/>
          <a:p>
            <a:r>
              <a:rPr lang="en-US" dirty="0"/>
              <a:t>Visualizations to understand the data</a:t>
            </a:r>
          </a:p>
        </p:txBody>
      </p:sp>
      <p:pic>
        <p:nvPicPr>
          <p:cNvPr id="6" name="Picture 5">
            <a:extLst>
              <a:ext uri="{FF2B5EF4-FFF2-40B4-BE49-F238E27FC236}">
                <a16:creationId xmlns:a16="http://schemas.microsoft.com/office/drawing/2014/main" id="{9784C3A4-7136-4C0E-829A-FAE228C3BFA2}"/>
              </a:ext>
            </a:extLst>
          </p:cNvPr>
          <p:cNvPicPr>
            <a:picLocks noChangeAspect="1"/>
          </p:cNvPicPr>
          <p:nvPr/>
        </p:nvPicPr>
        <p:blipFill>
          <a:blip r:embed="rId2"/>
          <a:stretch>
            <a:fillRect/>
          </a:stretch>
        </p:blipFill>
        <p:spPr>
          <a:xfrm>
            <a:off x="838200" y="961593"/>
            <a:ext cx="5469084" cy="2996819"/>
          </a:xfrm>
          <a:prstGeom prst="rect">
            <a:avLst/>
          </a:prstGeom>
        </p:spPr>
      </p:pic>
      <p:pic>
        <p:nvPicPr>
          <p:cNvPr id="8" name="Picture 7">
            <a:extLst>
              <a:ext uri="{FF2B5EF4-FFF2-40B4-BE49-F238E27FC236}">
                <a16:creationId xmlns:a16="http://schemas.microsoft.com/office/drawing/2014/main" id="{C666F5E9-118C-418C-B7FE-F8B6274D28D5}"/>
              </a:ext>
            </a:extLst>
          </p:cNvPr>
          <p:cNvPicPr>
            <a:picLocks noChangeAspect="1"/>
          </p:cNvPicPr>
          <p:nvPr/>
        </p:nvPicPr>
        <p:blipFill>
          <a:blip r:embed="rId3"/>
          <a:stretch>
            <a:fillRect/>
          </a:stretch>
        </p:blipFill>
        <p:spPr>
          <a:xfrm>
            <a:off x="6560992" y="1051569"/>
            <a:ext cx="5048682" cy="2960409"/>
          </a:xfrm>
          <a:prstGeom prst="rect">
            <a:avLst/>
          </a:prstGeom>
        </p:spPr>
      </p:pic>
      <p:pic>
        <p:nvPicPr>
          <p:cNvPr id="10" name="Picture 9">
            <a:extLst>
              <a:ext uri="{FF2B5EF4-FFF2-40B4-BE49-F238E27FC236}">
                <a16:creationId xmlns:a16="http://schemas.microsoft.com/office/drawing/2014/main" id="{E7B6F5DB-D483-4410-B30D-D3CD62A50A43}"/>
              </a:ext>
            </a:extLst>
          </p:cNvPr>
          <p:cNvPicPr>
            <a:picLocks noChangeAspect="1"/>
          </p:cNvPicPr>
          <p:nvPr/>
        </p:nvPicPr>
        <p:blipFill>
          <a:blip r:embed="rId4"/>
          <a:stretch>
            <a:fillRect/>
          </a:stretch>
        </p:blipFill>
        <p:spPr>
          <a:xfrm>
            <a:off x="1174173" y="4085885"/>
            <a:ext cx="4921827" cy="2772115"/>
          </a:xfrm>
          <a:prstGeom prst="rect">
            <a:avLst/>
          </a:prstGeom>
        </p:spPr>
      </p:pic>
      <p:pic>
        <p:nvPicPr>
          <p:cNvPr id="12" name="Picture 11">
            <a:extLst>
              <a:ext uri="{FF2B5EF4-FFF2-40B4-BE49-F238E27FC236}">
                <a16:creationId xmlns:a16="http://schemas.microsoft.com/office/drawing/2014/main" id="{AEBE145F-201D-42F4-8B6D-A36D7A7C737F}"/>
              </a:ext>
            </a:extLst>
          </p:cNvPr>
          <p:cNvPicPr>
            <a:picLocks noChangeAspect="1"/>
          </p:cNvPicPr>
          <p:nvPr/>
        </p:nvPicPr>
        <p:blipFill>
          <a:blip r:embed="rId5"/>
          <a:stretch>
            <a:fillRect/>
          </a:stretch>
        </p:blipFill>
        <p:spPr>
          <a:xfrm>
            <a:off x="6560992" y="4003399"/>
            <a:ext cx="4957329" cy="2817534"/>
          </a:xfrm>
          <a:prstGeom prst="rect">
            <a:avLst/>
          </a:prstGeom>
        </p:spPr>
      </p:pic>
    </p:spTree>
    <p:extLst>
      <p:ext uri="{BB962C8B-B14F-4D97-AF65-F5344CB8AC3E}">
        <p14:creationId xmlns:p14="http://schemas.microsoft.com/office/powerpoint/2010/main" val="177275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5140-ADA7-4798-920D-6A404C005563}"/>
              </a:ext>
            </a:extLst>
          </p:cNvPr>
          <p:cNvSpPr>
            <a:spLocks noGrp="1"/>
          </p:cNvSpPr>
          <p:nvPr>
            <p:ph type="title"/>
          </p:nvPr>
        </p:nvSpPr>
        <p:spPr>
          <a:xfrm>
            <a:off x="838200" y="146916"/>
            <a:ext cx="10515600" cy="1060447"/>
          </a:xfrm>
        </p:spPr>
        <p:txBody>
          <a:bodyPr/>
          <a:lstStyle/>
          <a:p>
            <a:r>
              <a:rPr lang="en-US" dirty="0"/>
              <a:t>Logistic Regression vs Decision Trees</a:t>
            </a:r>
          </a:p>
        </p:txBody>
      </p:sp>
      <p:pic>
        <p:nvPicPr>
          <p:cNvPr id="5" name="Picture 4">
            <a:extLst>
              <a:ext uri="{FF2B5EF4-FFF2-40B4-BE49-F238E27FC236}">
                <a16:creationId xmlns:a16="http://schemas.microsoft.com/office/drawing/2014/main" id="{F7EA30A6-8000-45F2-B315-710E38B68437}"/>
              </a:ext>
            </a:extLst>
          </p:cNvPr>
          <p:cNvPicPr>
            <a:picLocks noChangeAspect="1"/>
          </p:cNvPicPr>
          <p:nvPr/>
        </p:nvPicPr>
        <p:blipFill>
          <a:blip r:embed="rId2"/>
          <a:stretch>
            <a:fillRect/>
          </a:stretch>
        </p:blipFill>
        <p:spPr>
          <a:xfrm>
            <a:off x="727363" y="1142999"/>
            <a:ext cx="5368637" cy="4283431"/>
          </a:xfrm>
          <a:prstGeom prst="rect">
            <a:avLst/>
          </a:prstGeom>
        </p:spPr>
      </p:pic>
      <p:pic>
        <p:nvPicPr>
          <p:cNvPr id="7" name="Picture 6">
            <a:extLst>
              <a:ext uri="{FF2B5EF4-FFF2-40B4-BE49-F238E27FC236}">
                <a16:creationId xmlns:a16="http://schemas.microsoft.com/office/drawing/2014/main" id="{53454EBC-31C7-41AF-9FE6-DA64260FF35A}"/>
              </a:ext>
            </a:extLst>
          </p:cNvPr>
          <p:cNvPicPr>
            <a:picLocks noChangeAspect="1"/>
          </p:cNvPicPr>
          <p:nvPr/>
        </p:nvPicPr>
        <p:blipFill>
          <a:blip r:embed="rId3"/>
          <a:stretch>
            <a:fillRect/>
          </a:stretch>
        </p:blipFill>
        <p:spPr>
          <a:xfrm>
            <a:off x="6206837" y="1129729"/>
            <a:ext cx="5186362" cy="4283431"/>
          </a:xfrm>
          <a:prstGeom prst="rect">
            <a:avLst/>
          </a:prstGeom>
        </p:spPr>
      </p:pic>
      <p:pic>
        <p:nvPicPr>
          <p:cNvPr id="9" name="Picture 8">
            <a:extLst>
              <a:ext uri="{FF2B5EF4-FFF2-40B4-BE49-F238E27FC236}">
                <a16:creationId xmlns:a16="http://schemas.microsoft.com/office/drawing/2014/main" id="{CE40EB88-2F5B-48ED-8CAF-C675C08C3AC5}"/>
              </a:ext>
            </a:extLst>
          </p:cNvPr>
          <p:cNvPicPr>
            <a:picLocks noChangeAspect="1"/>
          </p:cNvPicPr>
          <p:nvPr/>
        </p:nvPicPr>
        <p:blipFill>
          <a:blip r:embed="rId4"/>
          <a:stretch>
            <a:fillRect/>
          </a:stretch>
        </p:blipFill>
        <p:spPr>
          <a:xfrm>
            <a:off x="6719887" y="5793863"/>
            <a:ext cx="4467225" cy="628650"/>
          </a:xfrm>
          <a:prstGeom prst="rect">
            <a:avLst/>
          </a:prstGeom>
        </p:spPr>
      </p:pic>
      <p:pic>
        <p:nvPicPr>
          <p:cNvPr id="11" name="Picture 10">
            <a:extLst>
              <a:ext uri="{FF2B5EF4-FFF2-40B4-BE49-F238E27FC236}">
                <a16:creationId xmlns:a16="http://schemas.microsoft.com/office/drawing/2014/main" id="{C06B3ABD-2896-4333-AD29-DB0ADDF74574}"/>
              </a:ext>
            </a:extLst>
          </p:cNvPr>
          <p:cNvPicPr>
            <a:picLocks noChangeAspect="1"/>
          </p:cNvPicPr>
          <p:nvPr/>
        </p:nvPicPr>
        <p:blipFill>
          <a:blip r:embed="rId5"/>
          <a:stretch>
            <a:fillRect/>
          </a:stretch>
        </p:blipFill>
        <p:spPr>
          <a:xfrm>
            <a:off x="1294966" y="5823842"/>
            <a:ext cx="4448175" cy="666750"/>
          </a:xfrm>
          <a:prstGeom prst="rect">
            <a:avLst/>
          </a:prstGeom>
        </p:spPr>
      </p:pic>
      <p:sp>
        <p:nvSpPr>
          <p:cNvPr id="12" name="TextBox 11">
            <a:extLst>
              <a:ext uri="{FF2B5EF4-FFF2-40B4-BE49-F238E27FC236}">
                <a16:creationId xmlns:a16="http://schemas.microsoft.com/office/drawing/2014/main" id="{AB46AC2C-57A2-4E4E-A356-93404E721CB4}"/>
              </a:ext>
            </a:extLst>
          </p:cNvPr>
          <p:cNvSpPr txBox="1"/>
          <p:nvPr/>
        </p:nvSpPr>
        <p:spPr>
          <a:xfrm>
            <a:off x="2140231" y="1022697"/>
            <a:ext cx="2503503" cy="369332"/>
          </a:xfrm>
          <a:prstGeom prst="rect">
            <a:avLst/>
          </a:prstGeom>
          <a:noFill/>
        </p:spPr>
        <p:txBody>
          <a:bodyPr wrap="square" rtlCol="0">
            <a:spAutoFit/>
          </a:bodyPr>
          <a:lstStyle/>
          <a:p>
            <a:r>
              <a:rPr lang="en-US" dirty="0"/>
              <a:t>Logistic Regression</a:t>
            </a:r>
          </a:p>
        </p:txBody>
      </p:sp>
      <p:sp>
        <p:nvSpPr>
          <p:cNvPr id="14" name="TextBox 13">
            <a:extLst>
              <a:ext uri="{FF2B5EF4-FFF2-40B4-BE49-F238E27FC236}">
                <a16:creationId xmlns:a16="http://schemas.microsoft.com/office/drawing/2014/main" id="{CAE26CD5-9E29-4A19-B19A-7DF0F157F36A}"/>
              </a:ext>
            </a:extLst>
          </p:cNvPr>
          <p:cNvSpPr txBox="1"/>
          <p:nvPr/>
        </p:nvSpPr>
        <p:spPr>
          <a:xfrm>
            <a:off x="7548266" y="958333"/>
            <a:ext cx="2503503" cy="369332"/>
          </a:xfrm>
          <a:prstGeom prst="rect">
            <a:avLst/>
          </a:prstGeom>
          <a:noFill/>
        </p:spPr>
        <p:txBody>
          <a:bodyPr wrap="square" rtlCol="0">
            <a:spAutoFit/>
          </a:bodyPr>
          <a:lstStyle/>
          <a:p>
            <a:r>
              <a:rPr lang="en-US" dirty="0"/>
              <a:t>Decision Tree</a:t>
            </a:r>
          </a:p>
        </p:txBody>
      </p:sp>
    </p:spTree>
    <p:extLst>
      <p:ext uri="{BB962C8B-B14F-4D97-AF65-F5344CB8AC3E}">
        <p14:creationId xmlns:p14="http://schemas.microsoft.com/office/powerpoint/2010/main" val="284328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F575-6645-499C-B164-1B0FDF46FF36}"/>
              </a:ext>
            </a:extLst>
          </p:cNvPr>
          <p:cNvSpPr>
            <a:spLocks noGrp="1"/>
          </p:cNvSpPr>
          <p:nvPr>
            <p:ph type="title"/>
          </p:nvPr>
        </p:nvSpPr>
        <p:spPr>
          <a:xfrm>
            <a:off x="838200" y="81943"/>
            <a:ext cx="10515600" cy="1325563"/>
          </a:xfrm>
        </p:spPr>
        <p:txBody>
          <a:bodyPr/>
          <a:lstStyle/>
          <a:p>
            <a:r>
              <a:rPr lang="en-US" dirty="0"/>
              <a:t>Logistic Regression – after removing null values</a:t>
            </a:r>
          </a:p>
        </p:txBody>
      </p:sp>
      <p:pic>
        <p:nvPicPr>
          <p:cNvPr id="5" name="Picture 4">
            <a:extLst>
              <a:ext uri="{FF2B5EF4-FFF2-40B4-BE49-F238E27FC236}">
                <a16:creationId xmlns:a16="http://schemas.microsoft.com/office/drawing/2014/main" id="{18FC0452-EC53-475C-9BCC-C85B12E11544}"/>
              </a:ext>
            </a:extLst>
          </p:cNvPr>
          <p:cNvPicPr>
            <a:picLocks noChangeAspect="1"/>
          </p:cNvPicPr>
          <p:nvPr/>
        </p:nvPicPr>
        <p:blipFill>
          <a:blip r:embed="rId2"/>
          <a:stretch>
            <a:fillRect/>
          </a:stretch>
        </p:blipFill>
        <p:spPr>
          <a:xfrm>
            <a:off x="838200" y="1574475"/>
            <a:ext cx="5593773" cy="4283431"/>
          </a:xfrm>
          <a:prstGeom prst="rect">
            <a:avLst/>
          </a:prstGeom>
        </p:spPr>
      </p:pic>
      <p:pic>
        <p:nvPicPr>
          <p:cNvPr id="7" name="Picture 6">
            <a:extLst>
              <a:ext uri="{FF2B5EF4-FFF2-40B4-BE49-F238E27FC236}">
                <a16:creationId xmlns:a16="http://schemas.microsoft.com/office/drawing/2014/main" id="{84104638-66FE-41C2-ACDC-A36FB9A6B9B0}"/>
              </a:ext>
            </a:extLst>
          </p:cNvPr>
          <p:cNvPicPr>
            <a:picLocks noChangeAspect="1"/>
          </p:cNvPicPr>
          <p:nvPr/>
        </p:nvPicPr>
        <p:blipFill>
          <a:blip r:embed="rId3"/>
          <a:stretch>
            <a:fillRect/>
          </a:stretch>
        </p:blipFill>
        <p:spPr>
          <a:xfrm>
            <a:off x="1294966" y="5974765"/>
            <a:ext cx="4448175" cy="666750"/>
          </a:xfrm>
          <a:prstGeom prst="rect">
            <a:avLst/>
          </a:prstGeom>
        </p:spPr>
      </p:pic>
      <p:pic>
        <p:nvPicPr>
          <p:cNvPr id="9" name="Picture 8">
            <a:extLst>
              <a:ext uri="{FF2B5EF4-FFF2-40B4-BE49-F238E27FC236}">
                <a16:creationId xmlns:a16="http://schemas.microsoft.com/office/drawing/2014/main" id="{1179E0FA-1599-4C78-9161-C7973D1747D5}"/>
              </a:ext>
            </a:extLst>
          </p:cNvPr>
          <p:cNvPicPr>
            <a:picLocks noChangeAspect="1"/>
          </p:cNvPicPr>
          <p:nvPr/>
        </p:nvPicPr>
        <p:blipFill>
          <a:blip r:embed="rId4"/>
          <a:stretch>
            <a:fillRect/>
          </a:stretch>
        </p:blipFill>
        <p:spPr>
          <a:xfrm>
            <a:off x="6532417" y="1481587"/>
            <a:ext cx="5178137" cy="4469208"/>
          </a:xfrm>
          <a:prstGeom prst="rect">
            <a:avLst/>
          </a:prstGeom>
        </p:spPr>
      </p:pic>
      <p:pic>
        <p:nvPicPr>
          <p:cNvPr id="11" name="Picture 10">
            <a:extLst>
              <a:ext uri="{FF2B5EF4-FFF2-40B4-BE49-F238E27FC236}">
                <a16:creationId xmlns:a16="http://schemas.microsoft.com/office/drawing/2014/main" id="{F64EA391-7249-44C0-87C6-3CFF626AFB19}"/>
              </a:ext>
            </a:extLst>
          </p:cNvPr>
          <p:cNvPicPr>
            <a:picLocks noChangeAspect="1"/>
          </p:cNvPicPr>
          <p:nvPr/>
        </p:nvPicPr>
        <p:blipFill>
          <a:blip r:embed="rId5"/>
          <a:stretch>
            <a:fillRect/>
          </a:stretch>
        </p:blipFill>
        <p:spPr>
          <a:xfrm>
            <a:off x="7077075" y="6111841"/>
            <a:ext cx="4438650" cy="609600"/>
          </a:xfrm>
          <a:prstGeom prst="rect">
            <a:avLst/>
          </a:prstGeom>
        </p:spPr>
      </p:pic>
      <p:sp>
        <p:nvSpPr>
          <p:cNvPr id="12" name="TextBox 11">
            <a:extLst>
              <a:ext uri="{FF2B5EF4-FFF2-40B4-BE49-F238E27FC236}">
                <a16:creationId xmlns:a16="http://schemas.microsoft.com/office/drawing/2014/main" id="{F745F1E1-C6AF-46C1-9D21-88A03C1164F1}"/>
              </a:ext>
            </a:extLst>
          </p:cNvPr>
          <p:cNvSpPr txBox="1"/>
          <p:nvPr/>
        </p:nvSpPr>
        <p:spPr>
          <a:xfrm>
            <a:off x="6651548" y="1296921"/>
            <a:ext cx="5289703" cy="369332"/>
          </a:xfrm>
          <a:prstGeom prst="rect">
            <a:avLst/>
          </a:prstGeom>
          <a:noFill/>
        </p:spPr>
        <p:txBody>
          <a:bodyPr wrap="square" rtlCol="0">
            <a:spAutoFit/>
          </a:bodyPr>
          <a:lstStyle/>
          <a:p>
            <a:r>
              <a:rPr lang="en-US" dirty="0"/>
              <a:t>Logistic Regression after removing </a:t>
            </a:r>
            <a:r>
              <a:rPr lang="en-US" dirty="0" err="1"/>
              <a:t>NaN</a:t>
            </a:r>
            <a:r>
              <a:rPr lang="en-US" dirty="0"/>
              <a:t> values</a:t>
            </a:r>
          </a:p>
        </p:txBody>
      </p:sp>
      <p:sp>
        <p:nvSpPr>
          <p:cNvPr id="14" name="TextBox 13">
            <a:extLst>
              <a:ext uri="{FF2B5EF4-FFF2-40B4-BE49-F238E27FC236}">
                <a16:creationId xmlns:a16="http://schemas.microsoft.com/office/drawing/2014/main" id="{DA53CAE4-C7FC-4C2F-8029-151A7B956563}"/>
              </a:ext>
            </a:extLst>
          </p:cNvPr>
          <p:cNvSpPr txBox="1"/>
          <p:nvPr/>
        </p:nvSpPr>
        <p:spPr>
          <a:xfrm>
            <a:off x="2120820" y="1389809"/>
            <a:ext cx="2796466" cy="369332"/>
          </a:xfrm>
          <a:prstGeom prst="rect">
            <a:avLst/>
          </a:prstGeom>
          <a:noFill/>
        </p:spPr>
        <p:txBody>
          <a:bodyPr wrap="square" rtlCol="0">
            <a:spAutoFit/>
          </a:bodyPr>
          <a:lstStyle/>
          <a:p>
            <a:r>
              <a:rPr lang="en-US" dirty="0"/>
              <a:t>Logistic Regression </a:t>
            </a:r>
          </a:p>
        </p:txBody>
      </p:sp>
    </p:spTree>
    <p:extLst>
      <p:ext uri="{BB962C8B-B14F-4D97-AF65-F5344CB8AC3E}">
        <p14:creationId xmlns:p14="http://schemas.microsoft.com/office/powerpoint/2010/main" val="8458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52CD-FC3F-4458-A4F3-F2E710E12059}"/>
              </a:ext>
            </a:extLst>
          </p:cNvPr>
          <p:cNvSpPr>
            <a:spLocks noGrp="1"/>
          </p:cNvSpPr>
          <p:nvPr>
            <p:ph type="title"/>
          </p:nvPr>
        </p:nvSpPr>
        <p:spPr>
          <a:xfrm>
            <a:off x="838200" y="365125"/>
            <a:ext cx="10515600" cy="836801"/>
          </a:xfrm>
        </p:spPr>
        <p:txBody>
          <a:bodyPr/>
          <a:lstStyle/>
          <a:p>
            <a:r>
              <a:rPr lang="en-US" dirty="0"/>
              <a:t>Logistic Regression – without outliers</a:t>
            </a:r>
          </a:p>
        </p:txBody>
      </p:sp>
      <p:pic>
        <p:nvPicPr>
          <p:cNvPr id="5" name="Picture 4">
            <a:extLst>
              <a:ext uri="{FF2B5EF4-FFF2-40B4-BE49-F238E27FC236}">
                <a16:creationId xmlns:a16="http://schemas.microsoft.com/office/drawing/2014/main" id="{B82B7DD1-1BD5-45E2-B39A-2EB16CE7CE5E}"/>
              </a:ext>
            </a:extLst>
          </p:cNvPr>
          <p:cNvPicPr>
            <a:picLocks noChangeAspect="1"/>
          </p:cNvPicPr>
          <p:nvPr/>
        </p:nvPicPr>
        <p:blipFill>
          <a:blip r:embed="rId2"/>
          <a:stretch>
            <a:fillRect/>
          </a:stretch>
        </p:blipFill>
        <p:spPr>
          <a:xfrm>
            <a:off x="838200" y="1423552"/>
            <a:ext cx="5593773" cy="4283431"/>
          </a:xfrm>
          <a:prstGeom prst="rect">
            <a:avLst/>
          </a:prstGeom>
        </p:spPr>
      </p:pic>
      <p:pic>
        <p:nvPicPr>
          <p:cNvPr id="7" name="Picture 6">
            <a:extLst>
              <a:ext uri="{FF2B5EF4-FFF2-40B4-BE49-F238E27FC236}">
                <a16:creationId xmlns:a16="http://schemas.microsoft.com/office/drawing/2014/main" id="{5E70CBE9-D5BA-4C8B-B34A-BB5457EBE547}"/>
              </a:ext>
            </a:extLst>
          </p:cNvPr>
          <p:cNvPicPr>
            <a:picLocks noChangeAspect="1"/>
          </p:cNvPicPr>
          <p:nvPr/>
        </p:nvPicPr>
        <p:blipFill>
          <a:blip r:embed="rId3"/>
          <a:stretch>
            <a:fillRect/>
          </a:stretch>
        </p:blipFill>
        <p:spPr>
          <a:xfrm>
            <a:off x="1294966" y="5823842"/>
            <a:ext cx="4448175" cy="666750"/>
          </a:xfrm>
          <a:prstGeom prst="rect">
            <a:avLst/>
          </a:prstGeom>
        </p:spPr>
      </p:pic>
      <p:pic>
        <p:nvPicPr>
          <p:cNvPr id="9" name="Picture 8">
            <a:extLst>
              <a:ext uri="{FF2B5EF4-FFF2-40B4-BE49-F238E27FC236}">
                <a16:creationId xmlns:a16="http://schemas.microsoft.com/office/drawing/2014/main" id="{37B7329C-50DC-4458-986D-A0C48FD0904B}"/>
              </a:ext>
            </a:extLst>
          </p:cNvPr>
          <p:cNvPicPr>
            <a:picLocks noChangeAspect="1"/>
          </p:cNvPicPr>
          <p:nvPr/>
        </p:nvPicPr>
        <p:blipFill>
          <a:blip r:embed="rId4"/>
          <a:stretch>
            <a:fillRect/>
          </a:stretch>
        </p:blipFill>
        <p:spPr>
          <a:xfrm>
            <a:off x="6783316" y="1423552"/>
            <a:ext cx="4687598" cy="4400290"/>
          </a:xfrm>
          <a:prstGeom prst="rect">
            <a:avLst/>
          </a:prstGeom>
        </p:spPr>
      </p:pic>
      <p:pic>
        <p:nvPicPr>
          <p:cNvPr id="11" name="Picture 10">
            <a:extLst>
              <a:ext uri="{FF2B5EF4-FFF2-40B4-BE49-F238E27FC236}">
                <a16:creationId xmlns:a16="http://schemas.microsoft.com/office/drawing/2014/main" id="{E0A1F49E-DA47-47B2-A69A-D8C7DA1A53C2}"/>
              </a:ext>
            </a:extLst>
          </p:cNvPr>
          <p:cNvPicPr>
            <a:picLocks noChangeAspect="1"/>
          </p:cNvPicPr>
          <p:nvPr/>
        </p:nvPicPr>
        <p:blipFill>
          <a:blip r:embed="rId5"/>
          <a:stretch>
            <a:fillRect/>
          </a:stretch>
        </p:blipFill>
        <p:spPr>
          <a:xfrm>
            <a:off x="6783316" y="5727765"/>
            <a:ext cx="4287573" cy="666750"/>
          </a:xfrm>
          <a:prstGeom prst="rect">
            <a:avLst/>
          </a:prstGeom>
        </p:spPr>
      </p:pic>
      <p:sp>
        <p:nvSpPr>
          <p:cNvPr id="13" name="TextBox 12">
            <a:extLst>
              <a:ext uri="{FF2B5EF4-FFF2-40B4-BE49-F238E27FC236}">
                <a16:creationId xmlns:a16="http://schemas.microsoft.com/office/drawing/2014/main" id="{C99998FB-385B-4426-8361-368884849F44}"/>
              </a:ext>
            </a:extLst>
          </p:cNvPr>
          <p:cNvSpPr txBox="1"/>
          <p:nvPr/>
        </p:nvSpPr>
        <p:spPr>
          <a:xfrm>
            <a:off x="2120820" y="1201926"/>
            <a:ext cx="2796466" cy="369332"/>
          </a:xfrm>
          <a:prstGeom prst="rect">
            <a:avLst/>
          </a:prstGeom>
          <a:noFill/>
        </p:spPr>
        <p:txBody>
          <a:bodyPr wrap="square" rtlCol="0">
            <a:spAutoFit/>
          </a:bodyPr>
          <a:lstStyle/>
          <a:p>
            <a:r>
              <a:rPr lang="en-US" dirty="0"/>
              <a:t>Logistic Regression </a:t>
            </a:r>
          </a:p>
        </p:txBody>
      </p:sp>
      <p:sp>
        <p:nvSpPr>
          <p:cNvPr id="15" name="TextBox 14">
            <a:extLst>
              <a:ext uri="{FF2B5EF4-FFF2-40B4-BE49-F238E27FC236}">
                <a16:creationId xmlns:a16="http://schemas.microsoft.com/office/drawing/2014/main" id="{E7783C6D-ADD3-478C-A4E3-F380FA1C2D36}"/>
              </a:ext>
            </a:extLst>
          </p:cNvPr>
          <p:cNvSpPr txBox="1"/>
          <p:nvPr/>
        </p:nvSpPr>
        <p:spPr>
          <a:xfrm>
            <a:off x="7057749" y="1171600"/>
            <a:ext cx="5134251" cy="369332"/>
          </a:xfrm>
          <a:prstGeom prst="rect">
            <a:avLst/>
          </a:prstGeom>
          <a:noFill/>
        </p:spPr>
        <p:txBody>
          <a:bodyPr wrap="square" rtlCol="0">
            <a:spAutoFit/>
          </a:bodyPr>
          <a:lstStyle/>
          <a:p>
            <a:r>
              <a:rPr lang="en-US" dirty="0"/>
              <a:t>Logistic Regression after removing outliers</a:t>
            </a:r>
          </a:p>
        </p:txBody>
      </p:sp>
    </p:spTree>
    <p:extLst>
      <p:ext uri="{BB962C8B-B14F-4D97-AF65-F5344CB8AC3E}">
        <p14:creationId xmlns:p14="http://schemas.microsoft.com/office/powerpoint/2010/main" val="316370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2AA4-BD2F-4B4A-AA82-39CC01A34EDD}"/>
              </a:ext>
            </a:extLst>
          </p:cNvPr>
          <p:cNvSpPr>
            <a:spLocks noGrp="1"/>
          </p:cNvSpPr>
          <p:nvPr>
            <p:ph type="title"/>
          </p:nvPr>
        </p:nvSpPr>
        <p:spPr/>
        <p:txBody>
          <a:bodyPr/>
          <a:lstStyle/>
          <a:p>
            <a:r>
              <a:rPr lang="en-US" dirty="0"/>
              <a:t>Evaluation and Conclusions</a:t>
            </a:r>
          </a:p>
        </p:txBody>
      </p:sp>
      <p:sp>
        <p:nvSpPr>
          <p:cNvPr id="3" name="Content Placeholder 2">
            <a:extLst>
              <a:ext uri="{FF2B5EF4-FFF2-40B4-BE49-F238E27FC236}">
                <a16:creationId xmlns:a16="http://schemas.microsoft.com/office/drawing/2014/main" id="{D12F961D-981C-4599-8B52-A1C1806C8FA3}"/>
              </a:ext>
            </a:extLst>
          </p:cNvPr>
          <p:cNvSpPr>
            <a:spLocks noGrp="1"/>
          </p:cNvSpPr>
          <p:nvPr>
            <p:ph idx="1"/>
          </p:nvPr>
        </p:nvSpPr>
        <p:spPr>
          <a:xfrm>
            <a:off x="838200" y="1558635"/>
            <a:ext cx="10515600" cy="4852555"/>
          </a:xfrm>
        </p:spPr>
        <p:txBody>
          <a:bodyPr>
            <a:normAutofit lnSpcReduction="10000"/>
          </a:bodyPr>
          <a:lstStyle/>
          <a:p>
            <a:r>
              <a:rPr lang="en-US" sz="1600" dirty="0">
                <a:latin typeface="Arial" panose="020B0604020202020204" pitchFamily="34" charset="0"/>
                <a:cs typeface="Arial" panose="020B0604020202020204" pitchFamily="34" charset="0"/>
              </a:rPr>
              <a:t>While we noticed that removing the outliers from two columns helped improve the accuracy scores, in a busines setting removing outliers may not always be the solution to verifying the accuracy as each customer would matter. </a:t>
            </a:r>
          </a:p>
          <a:p>
            <a:pPr marL="0" indent="0">
              <a:buNone/>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 noticed that removing the rows with null values also did not help us as we had a lower dataset and the overall scores were lower in that case.</a:t>
            </a:r>
          </a:p>
          <a:p>
            <a:pPr marL="0" indent="0">
              <a:buNone/>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We noticed that when we used decision tree matrix, we get relatively higher scores in terms of accuracy, precision and recall. However, I also tried testing the test variables that we had split in the beginning and it seemed that logistic regression seemed to work better there. I feel that maybe the test size we took played a role and if we took a larger test size we could possibly see different results. Also, I set max leaf nodes in decision trees to 10 and a higher node may have shown different results as well.</a:t>
            </a:r>
          </a:p>
          <a:p>
            <a:pPr marL="0" indent="0">
              <a:buNone/>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 feel that in terms of performance the Decision Tree model is a better option for classification models and as a Data Scientist in the financial company, I would like to recommend that model.</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the future, I would like to try increasing the max leaf node in the decision tree model and possibly try to remove the main outliers from the entire dataset instead of just of a few. I would also like to see if an individuals job title or position also plays a role in the classification of the credit risks.</a:t>
            </a:r>
          </a:p>
        </p:txBody>
      </p:sp>
    </p:spTree>
    <p:extLst>
      <p:ext uri="{BB962C8B-B14F-4D97-AF65-F5344CB8AC3E}">
        <p14:creationId xmlns:p14="http://schemas.microsoft.com/office/powerpoint/2010/main" val="377526090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627</TotalTime>
  <Words>1124</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Univers</vt:lpstr>
      <vt:lpstr>GradientVTI</vt:lpstr>
      <vt:lpstr>  German Credit Risk Classification: Are you at Risk? </vt:lpstr>
      <vt:lpstr>Introduction</vt:lpstr>
      <vt:lpstr>Dataset</vt:lpstr>
      <vt:lpstr>Techniques used and steps</vt:lpstr>
      <vt:lpstr>Visualizations to understand the data</vt:lpstr>
      <vt:lpstr>Logistic Regression vs Decision Trees</vt:lpstr>
      <vt:lpstr>Logistic Regression – after removing null values</vt:lpstr>
      <vt:lpstr>Logistic Regression – without outliers</vt:lpstr>
      <vt:lpstr>Evaluation and Conclusions</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Credit Risk Classification: Are you at Risk?</dc:title>
  <dc:creator>Debanjan Chowdhury</dc:creator>
  <cp:lastModifiedBy>Debanjan Chowdhury</cp:lastModifiedBy>
  <cp:revision>24</cp:revision>
  <dcterms:created xsi:type="dcterms:W3CDTF">2020-10-13T05:02:16Z</dcterms:created>
  <dcterms:modified xsi:type="dcterms:W3CDTF">2020-10-13T15:30:17Z</dcterms:modified>
</cp:coreProperties>
</file>