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60" r:id="rId4"/>
    <p:sldId id="261"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81DD83-47EF-4D8C-9FD2-B3B94C89D91F}"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F72CD-BFA6-4DC3-8AA9-17305D8C5A85}" type="slidenum">
              <a:rPr lang="en-IN" smtClean="0"/>
              <a:t>‹#›</a:t>
            </a:fld>
            <a:endParaRPr lang="en-IN"/>
          </a:p>
        </p:txBody>
      </p:sp>
    </p:spTree>
    <p:extLst>
      <p:ext uri="{BB962C8B-B14F-4D97-AF65-F5344CB8AC3E}">
        <p14:creationId xmlns:p14="http://schemas.microsoft.com/office/powerpoint/2010/main" val="261683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81DD83-47EF-4D8C-9FD2-B3B94C89D91F}"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2F72CD-BFA6-4DC3-8AA9-17305D8C5A85}" type="slidenum">
              <a:rPr lang="en-IN" smtClean="0"/>
              <a:t>‹#›</a:t>
            </a:fld>
            <a:endParaRPr lang="en-IN"/>
          </a:p>
        </p:txBody>
      </p:sp>
    </p:spTree>
    <p:extLst>
      <p:ext uri="{BB962C8B-B14F-4D97-AF65-F5344CB8AC3E}">
        <p14:creationId xmlns:p14="http://schemas.microsoft.com/office/powerpoint/2010/main" val="186101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81DD83-47EF-4D8C-9FD2-B3B94C89D91F}"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F72CD-BFA6-4DC3-8AA9-17305D8C5A85}" type="slidenum">
              <a:rPr lang="en-IN" smtClean="0"/>
              <a:t>‹#›</a:t>
            </a:fld>
            <a:endParaRPr lang="en-IN"/>
          </a:p>
        </p:txBody>
      </p:sp>
    </p:spTree>
    <p:extLst>
      <p:ext uri="{BB962C8B-B14F-4D97-AF65-F5344CB8AC3E}">
        <p14:creationId xmlns:p14="http://schemas.microsoft.com/office/powerpoint/2010/main" val="2981094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9481DD83-47EF-4D8C-9FD2-B3B94C89D91F}"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F72CD-BFA6-4DC3-8AA9-17305D8C5A85}" type="slidenum">
              <a:rPr lang="en-IN" smtClean="0"/>
              <a:t>‹#›</a:t>
            </a:fld>
            <a:endParaRPr lang="en-IN"/>
          </a:p>
        </p:txBody>
      </p:sp>
    </p:spTree>
    <p:extLst>
      <p:ext uri="{BB962C8B-B14F-4D97-AF65-F5344CB8AC3E}">
        <p14:creationId xmlns:p14="http://schemas.microsoft.com/office/powerpoint/2010/main" val="22523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9481DD83-47EF-4D8C-9FD2-B3B94C89D91F}"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F72CD-BFA6-4DC3-8AA9-17305D8C5A85}" type="slidenum">
              <a:rPr lang="en-IN" smtClean="0"/>
              <a:t>‹#›</a:t>
            </a:fld>
            <a:endParaRPr lang="en-IN"/>
          </a:p>
        </p:txBody>
      </p:sp>
    </p:spTree>
    <p:extLst>
      <p:ext uri="{BB962C8B-B14F-4D97-AF65-F5344CB8AC3E}">
        <p14:creationId xmlns:p14="http://schemas.microsoft.com/office/powerpoint/2010/main" val="939123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81DD83-47EF-4D8C-9FD2-B3B94C89D91F}"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F72CD-BFA6-4DC3-8AA9-17305D8C5A85}" type="slidenum">
              <a:rPr lang="en-IN" smtClean="0"/>
              <a:t>‹#›</a:t>
            </a:fld>
            <a:endParaRPr lang="en-IN"/>
          </a:p>
        </p:txBody>
      </p:sp>
    </p:spTree>
    <p:extLst>
      <p:ext uri="{BB962C8B-B14F-4D97-AF65-F5344CB8AC3E}">
        <p14:creationId xmlns:p14="http://schemas.microsoft.com/office/powerpoint/2010/main" val="3774930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81DD83-47EF-4D8C-9FD2-B3B94C89D91F}"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F72CD-BFA6-4DC3-8AA9-17305D8C5A85}" type="slidenum">
              <a:rPr lang="en-IN" smtClean="0"/>
              <a:t>‹#›</a:t>
            </a:fld>
            <a:endParaRPr lang="en-IN"/>
          </a:p>
        </p:txBody>
      </p:sp>
    </p:spTree>
    <p:extLst>
      <p:ext uri="{BB962C8B-B14F-4D97-AF65-F5344CB8AC3E}">
        <p14:creationId xmlns:p14="http://schemas.microsoft.com/office/powerpoint/2010/main" val="879862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81DD83-47EF-4D8C-9FD2-B3B94C89D91F}"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F72CD-BFA6-4DC3-8AA9-17305D8C5A85}" type="slidenum">
              <a:rPr lang="en-IN" smtClean="0"/>
              <a:t>‹#›</a:t>
            </a:fld>
            <a:endParaRPr lang="en-IN"/>
          </a:p>
        </p:txBody>
      </p:sp>
    </p:spTree>
    <p:extLst>
      <p:ext uri="{BB962C8B-B14F-4D97-AF65-F5344CB8AC3E}">
        <p14:creationId xmlns:p14="http://schemas.microsoft.com/office/powerpoint/2010/main" val="17236470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81DD83-47EF-4D8C-9FD2-B3B94C89D91F}"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F72CD-BFA6-4DC3-8AA9-17305D8C5A85}" type="slidenum">
              <a:rPr lang="en-IN" smtClean="0"/>
              <a:t>‹#›</a:t>
            </a:fld>
            <a:endParaRPr lang="en-IN"/>
          </a:p>
        </p:txBody>
      </p:sp>
    </p:spTree>
    <p:extLst>
      <p:ext uri="{BB962C8B-B14F-4D97-AF65-F5344CB8AC3E}">
        <p14:creationId xmlns:p14="http://schemas.microsoft.com/office/powerpoint/2010/main" val="4131133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81DD83-47EF-4D8C-9FD2-B3B94C89D91F}"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F72CD-BFA6-4DC3-8AA9-17305D8C5A85}" type="slidenum">
              <a:rPr lang="en-IN" smtClean="0"/>
              <a:t>‹#›</a:t>
            </a:fld>
            <a:endParaRPr lang="en-IN"/>
          </a:p>
        </p:txBody>
      </p:sp>
    </p:spTree>
    <p:extLst>
      <p:ext uri="{BB962C8B-B14F-4D97-AF65-F5344CB8AC3E}">
        <p14:creationId xmlns:p14="http://schemas.microsoft.com/office/powerpoint/2010/main" val="1955807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81DD83-47EF-4D8C-9FD2-B3B94C89D91F}" type="datetimeFigureOut">
              <a:rPr lang="en-IN" smtClean="0"/>
              <a:t>19-05-2024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F72CD-BFA6-4DC3-8AA9-17305D8C5A85}" type="slidenum">
              <a:rPr lang="en-IN" smtClean="0"/>
              <a:t>‹#›</a:t>
            </a:fld>
            <a:endParaRPr lang="en-IN"/>
          </a:p>
        </p:txBody>
      </p:sp>
    </p:spTree>
    <p:extLst>
      <p:ext uri="{BB962C8B-B14F-4D97-AF65-F5344CB8AC3E}">
        <p14:creationId xmlns:p14="http://schemas.microsoft.com/office/powerpoint/2010/main" val="1314185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81DD83-47EF-4D8C-9FD2-B3B94C89D91F}"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2F72CD-BFA6-4DC3-8AA9-17305D8C5A85}" type="slidenum">
              <a:rPr lang="en-IN" smtClean="0"/>
              <a:t>‹#›</a:t>
            </a:fld>
            <a:endParaRPr lang="en-IN"/>
          </a:p>
        </p:txBody>
      </p:sp>
    </p:spTree>
    <p:extLst>
      <p:ext uri="{BB962C8B-B14F-4D97-AF65-F5344CB8AC3E}">
        <p14:creationId xmlns:p14="http://schemas.microsoft.com/office/powerpoint/2010/main" val="1337446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81DD83-47EF-4D8C-9FD2-B3B94C89D91F}" type="datetimeFigureOut">
              <a:rPr lang="en-IN" smtClean="0"/>
              <a:t>19-05-2024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2F72CD-BFA6-4DC3-8AA9-17305D8C5A85}" type="slidenum">
              <a:rPr lang="en-IN" smtClean="0"/>
              <a:t>‹#›</a:t>
            </a:fld>
            <a:endParaRPr lang="en-IN"/>
          </a:p>
        </p:txBody>
      </p:sp>
    </p:spTree>
    <p:extLst>
      <p:ext uri="{BB962C8B-B14F-4D97-AF65-F5344CB8AC3E}">
        <p14:creationId xmlns:p14="http://schemas.microsoft.com/office/powerpoint/2010/main" val="4273942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81DD83-47EF-4D8C-9FD2-B3B94C89D91F}" type="datetimeFigureOut">
              <a:rPr lang="en-IN" smtClean="0"/>
              <a:t>19-05-2024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2F72CD-BFA6-4DC3-8AA9-17305D8C5A85}" type="slidenum">
              <a:rPr lang="en-IN" smtClean="0"/>
              <a:t>‹#›</a:t>
            </a:fld>
            <a:endParaRPr lang="en-IN"/>
          </a:p>
        </p:txBody>
      </p:sp>
    </p:spTree>
    <p:extLst>
      <p:ext uri="{BB962C8B-B14F-4D97-AF65-F5344CB8AC3E}">
        <p14:creationId xmlns:p14="http://schemas.microsoft.com/office/powerpoint/2010/main" val="2583242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1DD83-47EF-4D8C-9FD2-B3B94C89D91F}" type="datetimeFigureOut">
              <a:rPr lang="en-IN" smtClean="0"/>
              <a:t>19-05-2024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2F72CD-BFA6-4DC3-8AA9-17305D8C5A85}" type="slidenum">
              <a:rPr lang="en-IN" smtClean="0"/>
              <a:t>‹#›</a:t>
            </a:fld>
            <a:endParaRPr lang="en-IN"/>
          </a:p>
        </p:txBody>
      </p:sp>
    </p:spTree>
    <p:extLst>
      <p:ext uri="{BB962C8B-B14F-4D97-AF65-F5344CB8AC3E}">
        <p14:creationId xmlns:p14="http://schemas.microsoft.com/office/powerpoint/2010/main" val="301804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81DD83-47EF-4D8C-9FD2-B3B94C89D91F}" type="datetimeFigureOut">
              <a:rPr lang="en-IN" smtClean="0"/>
              <a:t>19-05-2024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2F72CD-BFA6-4DC3-8AA9-17305D8C5A85}" type="slidenum">
              <a:rPr lang="en-IN" smtClean="0"/>
              <a:t>‹#›</a:t>
            </a:fld>
            <a:endParaRPr lang="en-IN"/>
          </a:p>
        </p:txBody>
      </p:sp>
    </p:spTree>
    <p:extLst>
      <p:ext uri="{BB962C8B-B14F-4D97-AF65-F5344CB8AC3E}">
        <p14:creationId xmlns:p14="http://schemas.microsoft.com/office/powerpoint/2010/main" val="2761878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9481DD83-47EF-4D8C-9FD2-B3B94C89D91F}" type="datetimeFigureOut">
              <a:rPr lang="en-IN" smtClean="0"/>
              <a:t>19-05-2024</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D02F72CD-BFA6-4DC3-8AA9-17305D8C5A85}" type="slidenum">
              <a:rPr lang="en-IN" smtClean="0"/>
              <a:t>‹#›</a:t>
            </a:fld>
            <a:endParaRPr lang="en-IN"/>
          </a:p>
        </p:txBody>
      </p:sp>
    </p:spTree>
    <p:extLst>
      <p:ext uri="{BB962C8B-B14F-4D97-AF65-F5344CB8AC3E}">
        <p14:creationId xmlns:p14="http://schemas.microsoft.com/office/powerpoint/2010/main" val="4099635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481DD83-47EF-4D8C-9FD2-B3B94C89D91F}" type="datetimeFigureOut">
              <a:rPr lang="en-IN" smtClean="0"/>
              <a:t>19-05-2024</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02F72CD-BFA6-4DC3-8AA9-17305D8C5A85}" type="slidenum">
              <a:rPr lang="en-IN" smtClean="0"/>
              <a:t>‹#›</a:t>
            </a:fld>
            <a:endParaRPr lang="en-IN"/>
          </a:p>
        </p:txBody>
      </p:sp>
    </p:spTree>
    <p:extLst>
      <p:ext uri="{BB962C8B-B14F-4D97-AF65-F5344CB8AC3E}">
        <p14:creationId xmlns:p14="http://schemas.microsoft.com/office/powerpoint/2010/main" val="321556388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669B69-81C0-4F96-84A7-8E9E12014FEC}"/>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5809129"/>
            <a:ext cx="1250576" cy="1048871"/>
          </a:xfrm>
          <a:prstGeom prst="rect">
            <a:avLst/>
          </a:prstGeom>
        </p:spPr>
      </p:pic>
      <p:sp>
        <p:nvSpPr>
          <p:cNvPr id="2" name="TextBox 1">
            <a:extLst>
              <a:ext uri="{FF2B5EF4-FFF2-40B4-BE49-F238E27FC236}">
                <a16:creationId xmlns:a16="http://schemas.microsoft.com/office/drawing/2014/main" id="{A933036F-BF7A-49C8-989A-1E6760107BA1}"/>
              </a:ext>
            </a:extLst>
          </p:cNvPr>
          <p:cNvSpPr txBox="1"/>
          <p:nvPr/>
        </p:nvSpPr>
        <p:spPr>
          <a:xfrm>
            <a:off x="3294528" y="1836725"/>
            <a:ext cx="6790765" cy="1446550"/>
          </a:xfrm>
          <a:prstGeom prst="rect">
            <a:avLst/>
          </a:prstGeom>
          <a:noFill/>
        </p:spPr>
        <p:txBody>
          <a:bodyPr wrap="square" rtlCol="0">
            <a:spAutoFit/>
          </a:bodyPr>
          <a:lstStyle/>
          <a:p>
            <a:r>
              <a:rPr lang="en-US" sz="4400" b="1" dirty="0">
                <a:latin typeface="Cooper Black" panose="0208090404030B020404" pitchFamily="18" charset="0"/>
              </a:rPr>
              <a:t> DATA ANALYTICS PORTFOLIO PROJECT </a:t>
            </a:r>
            <a:endParaRPr lang="en-IN" sz="4400" b="1" dirty="0">
              <a:latin typeface="Cooper Black" panose="0208090404030B020404" pitchFamily="18" charset="0"/>
            </a:endParaRPr>
          </a:p>
        </p:txBody>
      </p:sp>
      <p:sp>
        <p:nvSpPr>
          <p:cNvPr id="3" name="TextBox 2">
            <a:extLst>
              <a:ext uri="{FF2B5EF4-FFF2-40B4-BE49-F238E27FC236}">
                <a16:creationId xmlns:a16="http://schemas.microsoft.com/office/drawing/2014/main" id="{FEA88973-1A20-495D-B62A-2716AB759859}"/>
              </a:ext>
            </a:extLst>
          </p:cNvPr>
          <p:cNvSpPr txBox="1"/>
          <p:nvPr/>
        </p:nvSpPr>
        <p:spPr>
          <a:xfrm>
            <a:off x="3146611" y="3283275"/>
            <a:ext cx="6790765" cy="1200329"/>
          </a:xfrm>
          <a:prstGeom prst="rect">
            <a:avLst/>
          </a:prstGeom>
          <a:noFill/>
        </p:spPr>
        <p:txBody>
          <a:bodyPr wrap="square" rtlCol="0">
            <a:spAutoFit/>
          </a:bodyPr>
          <a:lstStyle/>
          <a:p>
            <a:r>
              <a:rPr lang="en-US" sz="4400" b="1" dirty="0">
                <a:latin typeface="Cooper Black" panose="0208090404030B020404" pitchFamily="18" charset="0"/>
              </a:rPr>
              <a:t>                </a:t>
            </a:r>
            <a:r>
              <a:rPr lang="en-US" sz="2800" b="1" dirty="0">
                <a:solidFill>
                  <a:srgbClr val="FFC000"/>
                </a:solidFill>
                <a:latin typeface="Cooper Black" panose="0208090404030B020404" pitchFamily="18" charset="0"/>
              </a:rPr>
              <a:t>MADE BY</a:t>
            </a:r>
          </a:p>
          <a:p>
            <a:r>
              <a:rPr lang="en-US" sz="2800" b="1" dirty="0">
                <a:solidFill>
                  <a:srgbClr val="0070C0"/>
                </a:solidFill>
                <a:latin typeface="Cooper Black" panose="0208090404030B020404" pitchFamily="18" charset="0"/>
              </a:rPr>
              <a:t>    DEBANJAN BHATTACHARJEE</a:t>
            </a:r>
            <a:r>
              <a:rPr lang="en-US" sz="2800" b="1" dirty="0">
                <a:latin typeface="Cooper Black" panose="0208090404030B020404" pitchFamily="18" charset="0"/>
              </a:rPr>
              <a:t> </a:t>
            </a:r>
            <a:endParaRPr lang="en-IN" sz="2800" b="1" dirty="0">
              <a:latin typeface="Cooper Black" panose="0208090404030B020404" pitchFamily="18" charset="0"/>
            </a:endParaRPr>
          </a:p>
        </p:txBody>
      </p:sp>
    </p:spTree>
    <p:extLst>
      <p:ext uri="{BB962C8B-B14F-4D97-AF65-F5344CB8AC3E}">
        <p14:creationId xmlns:p14="http://schemas.microsoft.com/office/powerpoint/2010/main" val="2262964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38633B-21BD-452F-AD4E-F4AABE898A25}"/>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 y="5701553"/>
            <a:ext cx="1398494" cy="1156447"/>
          </a:xfrm>
          <a:prstGeom prst="rect">
            <a:avLst/>
          </a:prstGeom>
        </p:spPr>
      </p:pic>
      <p:sp>
        <p:nvSpPr>
          <p:cNvPr id="4" name="TextBox 3">
            <a:extLst>
              <a:ext uri="{FF2B5EF4-FFF2-40B4-BE49-F238E27FC236}">
                <a16:creationId xmlns:a16="http://schemas.microsoft.com/office/drawing/2014/main" id="{ED19CAFC-3D99-42EA-8C92-4D6BC84D91F9}"/>
              </a:ext>
            </a:extLst>
          </p:cNvPr>
          <p:cNvSpPr txBox="1"/>
          <p:nvPr/>
        </p:nvSpPr>
        <p:spPr>
          <a:xfrm>
            <a:off x="658906" y="457200"/>
            <a:ext cx="10771094" cy="4524315"/>
          </a:xfrm>
          <a:prstGeom prst="rect">
            <a:avLst/>
          </a:prstGeom>
          <a:noFill/>
        </p:spPr>
        <p:txBody>
          <a:bodyPr wrap="square" rtlCol="0">
            <a:spAutoFit/>
          </a:bodyPr>
          <a:lstStyle/>
          <a:p>
            <a:r>
              <a:rPr lang="en-US" sz="3600" b="1" dirty="0">
                <a:solidFill>
                  <a:schemeClr val="accent4"/>
                </a:solidFill>
                <a:latin typeface="Cooper Black" panose="0208090404030B020404" pitchFamily="18" charset="0"/>
              </a:rPr>
              <a:t>OUR CLIENT, THE RENOWNED PIZZA BRAND OF CANADA “PIZZAPIZZA” WANTS TO KNOW ABOUT THEIR YEARLY SALES INSIGHTS OF THEIR BUSINESS, SO THAT THEY CAN IMPROVE MORE IN THIS FIELD, ALSO THEY WANT TO KNOW WHICH OF THEIR ”STAR PRODUCT” AND WHICH ONE THEY WILL LIKELY TO DISCONTINUE</a:t>
            </a:r>
            <a:endParaRPr lang="en-IN" sz="3600" b="1" dirty="0">
              <a:solidFill>
                <a:schemeClr val="accent4"/>
              </a:solidFill>
              <a:latin typeface="Cooper Black" panose="0208090404030B020404" pitchFamily="18" charset="0"/>
            </a:endParaRPr>
          </a:p>
        </p:txBody>
      </p:sp>
    </p:spTree>
    <p:extLst>
      <p:ext uri="{BB962C8B-B14F-4D97-AF65-F5344CB8AC3E}">
        <p14:creationId xmlns:p14="http://schemas.microsoft.com/office/powerpoint/2010/main" val="2913688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38633B-21BD-452F-AD4E-F4AABE898A25}"/>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 y="5701553"/>
            <a:ext cx="1398494" cy="1156447"/>
          </a:xfrm>
          <a:prstGeom prst="rect">
            <a:avLst/>
          </a:prstGeom>
        </p:spPr>
      </p:pic>
      <p:sp>
        <p:nvSpPr>
          <p:cNvPr id="2" name="TextBox 1">
            <a:extLst>
              <a:ext uri="{FF2B5EF4-FFF2-40B4-BE49-F238E27FC236}">
                <a16:creationId xmlns:a16="http://schemas.microsoft.com/office/drawing/2014/main" id="{CA5DF3A0-B4A7-4BE1-9AE9-F4817A6D1C07}"/>
              </a:ext>
            </a:extLst>
          </p:cNvPr>
          <p:cNvSpPr txBox="1"/>
          <p:nvPr/>
        </p:nvSpPr>
        <p:spPr>
          <a:xfrm>
            <a:off x="551329" y="416859"/>
            <a:ext cx="10986247" cy="5632311"/>
          </a:xfrm>
          <a:prstGeom prst="rect">
            <a:avLst/>
          </a:prstGeom>
          <a:noFill/>
        </p:spPr>
        <p:txBody>
          <a:bodyPr wrap="square" rtlCol="0">
            <a:spAutoFit/>
          </a:bodyPr>
          <a:lstStyle/>
          <a:p>
            <a:r>
              <a:rPr lang="en-US" sz="4000" dirty="0">
                <a:solidFill>
                  <a:schemeClr val="accent4"/>
                </a:solidFill>
                <a:latin typeface="Cooper Black" panose="0208090404030B020404" pitchFamily="18" charset="0"/>
              </a:rPr>
              <a:t>LET US ASSUME THEY HAVE PROVIDED US WITH THEIR YEARLY SALES REPORT AND WITH THE HELP OF THIS WE HAVE TO FIND THE INSIGHTS AND BUILD SOME DASHBOARD SO THAT IT WILL HELP  OUR CLIENT  TO UNDERSTAND IN WHICH FIELD THEY HAVE TO IMPROVE AND IN THE TRENDS IN THE PAST YEAR</a:t>
            </a:r>
            <a:endParaRPr lang="en-IN" sz="4000" dirty="0">
              <a:solidFill>
                <a:schemeClr val="accent4"/>
              </a:solidFill>
              <a:latin typeface="Cooper Black" panose="0208090404030B020404" pitchFamily="18" charset="0"/>
            </a:endParaRPr>
          </a:p>
        </p:txBody>
      </p:sp>
    </p:spTree>
    <p:extLst>
      <p:ext uri="{BB962C8B-B14F-4D97-AF65-F5344CB8AC3E}">
        <p14:creationId xmlns:p14="http://schemas.microsoft.com/office/powerpoint/2010/main" val="4011165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38633B-21BD-452F-AD4E-F4AABE898A25}"/>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 y="5701553"/>
            <a:ext cx="1398494" cy="1156447"/>
          </a:xfrm>
          <a:prstGeom prst="rect">
            <a:avLst/>
          </a:prstGeom>
        </p:spPr>
      </p:pic>
      <p:sp>
        <p:nvSpPr>
          <p:cNvPr id="4" name="TextBox 3">
            <a:extLst>
              <a:ext uri="{FF2B5EF4-FFF2-40B4-BE49-F238E27FC236}">
                <a16:creationId xmlns:a16="http://schemas.microsoft.com/office/drawing/2014/main" id="{995BC4F8-DB7E-4259-A711-A0940E813D78}"/>
              </a:ext>
            </a:extLst>
          </p:cNvPr>
          <p:cNvSpPr txBox="1"/>
          <p:nvPr/>
        </p:nvSpPr>
        <p:spPr>
          <a:xfrm>
            <a:off x="1156447" y="309282"/>
            <a:ext cx="7301753" cy="461665"/>
          </a:xfrm>
          <a:prstGeom prst="rect">
            <a:avLst/>
          </a:prstGeom>
          <a:noFill/>
        </p:spPr>
        <p:txBody>
          <a:bodyPr wrap="square" rtlCol="0">
            <a:spAutoFit/>
          </a:bodyPr>
          <a:lstStyle/>
          <a:p>
            <a:r>
              <a:rPr lang="en-US" sz="2400" b="1" dirty="0">
                <a:solidFill>
                  <a:schemeClr val="accent4"/>
                </a:solidFill>
                <a:latin typeface="Cooper Black" panose="0208090404030B020404" pitchFamily="18" charset="0"/>
              </a:rPr>
              <a:t>                                   PROBLEM STATEMENT</a:t>
            </a:r>
            <a:endParaRPr lang="en-IN" sz="2400" b="1" dirty="0">
              <a:solidFill>
                <a:schemeClr val="accent4"/>
              </a:solidFill>
              <a:latin typeface="Cooper Black" panose="0208090404030B020404" pitchFamily="18" charset="0"/>
            </a:endParaRPr>
          </a:p>
        </p:txBody>
      </p:sp>
      <p:sp>
        <p:nvSpPr>
          <p:cNvPr id="5" name="TextBox 4">
            <a:extLst>
              <a:ext uri="{FF2B5EF4-FFF2-40B4-BE49-F238E27FC236}">
                <a16:creationId xmlns:a16="http://schemas.microsoft.com/office/drawing/2014/main" id="{46C52FB7-108C-4F4A-9CDC-D83A60A764B6}"/>
              </a:ext>
            </a:extLst>
          </p:cNvPr>
          <p:cNvSpPr txBox="1"/>
          <p:nvPr/>
        </p:nvSpPr>
        <p:spPr>
          <a:xfrm>
            <a:off x="-2133600" y="1093694"/>
            <a:ext cx="7301753" cy="461665"/>
          </a:xfrm>
          <a:prstGeom prst="rect">
            <a:avLst/>
          </a:prstGeom>
          <a:noFill/>
        </p:spPr>
        <p:txBody>
          <a:bodyPr wrap="square" rtlCol="0">
            <a:spAutoFit/>
          </a:bodyPr>
          <a:lstStyle/>
          <a:p>
            <a:r>
              <a:rPr lang="en-US" sz="2400" b="1" dirty="0">
                <a:solidFill>
                  <a:schemeClr val="accent4"/>
                </a:solidFill>
                <a:latin typeface="Cooper Black" panose="0208090404030B020404" pitchFamily="18" charset="0"/>
              </a:rPr>
              <a:t>                                   KPI’S REQUIREMENT</a:t>
            </a:r>
            <a:endParaRPr lang="en-IN" sz="2400" b="1" dirty="0">
              <a:solidFill>
                <a:schemeClr val="accent4"/>
              </a:solidFill>
              <a:latin typeface="Cooper Black" panose="0208090404030B020404" pitchFamily="18" charset="0"/>
            </a:endParaRPr>
          </a:p>
        </p:txBody>
      </p:sp>
      <p:sp>
        <p:nvSpPr>
          <p:cNvPr id="6" name="TextBox 5">
            <a:extLst>
              <a:ext uri="{FF2B5EF4-FFF2-40B4-BE49-F238E27FC236}">
                <a16:creationId xmlns:a16="http://schemas.microsoft.com/office/drawing/2014/main" id="{B9A4A1E2-9364-4654-A31D-87C6776FBC96}"/>
              </a:ext>
            </a:extLst>
          </p:cNvPr>
          <p:cNvSpPr txBox="1"/>
          <p:nvPr/>
        </p:nvSpPr>
        <p:spPr>
          <a:xfrm>
            <a:off x="383241" y="1585718"/>
            <a:ext cx="8848164" cy="584775"/>
          </a:xfrm>
          <a:prstGeom prst="rect">
            <a:avLst/>
          </a:prstGeom>
          <a:noFill/>
        </p:spPr>
        <p:txBody>
          <a:bodyPr wrap="square" rtlCol="0">
            <a:spAutoFit/>
          </a:bodyPr>
          <a:lstStyle/>
          <a:p>
            <a:r>
              <a:rPr lang="en-US" sz="1600" b="1" dirty="0">
                <a:solidFill>
                  <a:schemeClr val="accent4"/>
                </a:solidFill>
                <a:latin typeface="Cooper Black" panose="0208090404030B020404" pitchFamily="18" charset="0"/>
              </a:rPr>
              <a:t> WE NEED TO ANALYZE THE KEY INDICATOR TO GAIN INSIGHTS THE INSIGHTS OF THE BUSINESS PERFORMANCE</a:t>
            </a:r>
            <a:endParaRPr lang="en-IN" sz="1600" b="1" dirty="0">
              <a:solidFill>
                <a:schemeClr val="accent4"/>
              </a:solidFill>
              <a:latin typeface="Cooper Black" panose="0208090404030B020404" pitchFamily="18" charset="0"/>
            </a:endParaRPr>
          </a:p>
        </p:txBody>
      </p:sp>
      <p:sp>
        <p:nvSpPr>
          <p:cNvPr id="7" name="TextBox 6">
            <a:extLst>
              <a:ext uri="{FF2B5EF4-FFF2-40B4-BE49-F238E27FC236}">
                <a16:creationId xmlns:a16="http://schemas.microsoft.com/office/drawing/2014/main" id="{09753C65-F5C3-432D-808B-9A43D5E717B7}"/>
              </a:ext>
            </a:extLst>
          </p:cNvPr>
          <p:cNvSpPr txBox="1"/>
          <p:nvPr/>
        </p:nvSpPr>
        <p:spPr>
          <a:xfrm>
            <a:off x="383241" y="2370130"/>
            <a:ext cx="10266830" cy="3416320"/>
          </a:xfrm>
          <a:prstGeom prst="rect">
            <a:avLst/>
          </a:prstGeom>
          <a:noFill/>
        </p:spPr>
        <p:txBody>
          <a:bodyPr wrap="square" rtlCol="0">
            <a:spAutoFit/>
          </a:bodyPr>
          <a:lstStyle/>
          <a:p>
            <a:r>
              <a:rPr lang="en-US" b="1" dirty="0">
                <a:solidFill>
                  <a:schemeClr val="accent6">
                    <a:lumMod val="40000"/>
                    <a:lumOff val="60000"/>
                  </a:schemeClr>
                </a:solidFill>
                <a:latin typeface="Cooper Black" panose="0208090404030B020404" pitchFamily="18" charset="0"/>
              </a:rPr>
              <a:t> 1. TOTAL REVENUE: THE SUM OF TOTAL PRICE OF ALL PIZZA ORDERS</a:t>
            </a:r>
          </a:p>
          <a:p>
            <a:endParaRPr lang="en-US" b="1" dirty="0">
              <a:solidFill>
                <a:schemeClr val="accent6">
                  <a:lumMod val="40000"/>
                  <a:lumOff val="60000"/>
                </a:schemeClr>
              </a:solidFill>
              <a:latin typeface="Cooper Black" panose="0208090404030B020404" pitchFamily="18" charset="0"/>
            </a:endParaRPr>
          </a:p>
          <a:p>
            <a:r>
              <a:rPr lang="en-IN" b="1" dirty="0">
                <a:solidFill>
                  <a:schemeClr val="accent6">
                    <a:lumMod val="40000"/>
                    <a:lumOff val="60000"/>
                  </a:schemeClr>
                </a:solidFill>
                <a:latin typeface="Cooper Black" panose="0208090404030B020404" pitchFamily="18" charset="0"/>
              </a:rPr>
              <a:t> 2. AVERAGE ORDER VALUE: THE AVERAGE AMOUNT SPENT PER ORDER, CALCULATED BY DIVIDING TOTAL REVENUE BY THE TOTAL NUMBER OF ORDERS.</a:t>
            </a:r>
          </a:p>
          <a:p>
            <a:endParaRPr lang="en-IN" b="1" dirty="0">
              <a:solidFill>
                <a:schemeClr val="accent6">
                  <a:lumMod val="40000"/>
                  <a:lumOff val="60000"/>
                </a:schemeClr>
              </a:solidFill>
              <a:latin typeface="Cooper Black" panose="0208090404030B020404" pitchFamily="18" charset="0"/>
            </a:endParaRPr>
          </a:p>
          <a:p>
            <a:r>
              <a:rPr lang="en-IN" b="1" dirty="0">
                <a:solidFill>
                  <a:schemeClr val="accent6">
                    <a:lumMod val="40000"/>
                    <a:lumOff val="60000"/>
                  </a:schemeClr>
                </a:solidFill>
                <a:latin typeface="Cooper Black" panose="0208090404030B020404" pitchFamily="18" charset="0"/>
              </a:rPr>
              <a:t>3. TOTAL PIZZAS SOLD: THE SUM OF THE QUANTITIES OF  ALL PIZZAS SOLD</a:t>
            </a:r>
          </a:p>
          <a:p>
            <a:endParaRPr lang="en-IN" b="1" dirty="0">
              <a:solidFill>
                <a:schemeClr val="accent6">
                  <a:lumMod val="40000"/>
                  <a:lumOff val="60000"/>
                </a:schemeClr>
              </a:solidFill>
              <a:latin typeface="Cooper Black" panose="0208090404030B020404" pitchFamily="18" charset="0"/>
            </a:endParaRPr>
          </a:p>
          <a:p>
            <a:pPr marL="342900" indent="-342900">
              <a:buAutoNum type="arabicPeriod" startAt="4"/>
            </a:pPr>
            <a:r>
              <a:rPr lang="en-IN" b="1" dirty="0">
                <a:solidFill>
                  <a:schemeClr val="accent6">
                    <a:lumMod val="40000"/>
                    <a:lumOff val="60000"/>
                  </a:schemeClr>
                </a:solidFill>
                <a:latin typeface="Cooper Black" panose="0208090404030B020404" pitchFamily="18" charset="0"/>
              </a:rPr>
              <a:t>TOTAL ORDERS: THE TOTAL NUMBER OF ORDERS PLACED.</a:t>
            </a:r>
          </a:p>
          <a:p>
            <a:endParaRPr lang="en-IN" b="1" dirty="0">
              <a:solidFill>
                <a:schemeClr val="accent6">
                  <a:lumMod val="40000"/>
                  <a:lumOff val="60000"/>
                </a:schemeClr>
              </a:solidFill>
              <a:latin typeface="Cooper Black" panose="0208090404030B020404" pitchFamily="18" charset="0"/>
            </a:endParaRPr>
          </a:p>
          <a:p>
            <a:r>
              <a:rPr lang="en-IN" b="1" dirty="0">
                <a:solidFill>
                  <a:schemeClr val="accent6">
                    <a:lumMod val="40000"/>
                    <a:lumOff val="60000"/>
                  </a:schemeClr>
                </a:solidFill>
                <a:latin typeface="Cooper Black" panose="0208090404030B020404" pitchFamily="18" charset="0"/>
              </a:rPr>
              <a:t>5. AVERAGE PIZZAS PER ORDER: THE AVERAGE NUMBER OF PIZZAS SOLD PER ORDER, IS CALCULATED BY DIVIDING THE TOTAL NUMBER OF PIZZAS SOLD BY THE TOTAL NUMBER OF ORDERS.</a:t>
            </a:r>
          </a:p>
        </p:txBody>
      </p:sp>
    </p:spTree>
    <p:extLst>
      <p:ext uri="{BB962C8B-B14F-4D97-AF65-F5344CB8AC3E}">
        <p14:creationId xmlns:p14="http://schemas.microsoft.com/office/powerpoint/2010/main" val="1444331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38633B-21BD-452F-AD4E-F4AABE898A25}"/>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 y="5701553"/>
            <a:ext cx="1398494" cy="1156447"/>
          </a:xfrm>
          <a:prstGeom prst="rect">
            <a:avLst/>
          </a:prstGeom>
        </p:spPr>
      </p:pic>
      <p:sp>
        <p:nvSpPr>
          <p:cNvPr id="9" name="TextBox 8">
            <a:extLst>
              <a:ext uri="{FF2B5EF4-FFF2-40B4-BE49-F238E27FC236}">
                <a16:creationId xmlns:a16="http://schemas.microsoft.com/office/drawing/2014/main" id="{D8833A4A-53D2-4B4B-85F4-0EB9B95CBBD7}"/>
              </a:ext>
            </a:extLst>
          </p:cNvPr>
          <p:cNvSpPr txBox="1"/>
          <p:nvPr/>
        </p:nvSpPr>
        <p:spPr>
          <a:xfrm>
            <a:off x="3046880" y="191852"/>
            <a:ext cx="6098240" cy="523220"/>
          </a:xfrm>
          <a:prstGeom prst="rect">
            <a:avLst/>
          </a:prstGeom>
          <a:noFill/>
        </p:spPr>
        <p:txBody>
          <a:bodyPr wrap="square">
            <a:spAutoFit/>
          </a:bodyPr>
          <a:lstStyle/>
          <a:p>
            <a:r>
              <a:rPr lang="en-US" sz="2800" b="1" dirty="0">
                <a:solidFill>
                  <a:schemeClr val="accent4"/>
                </a:solidFill>
                <a:latin typeface="Cooper Black" panose="0208090404030B020404" pitchFamily="18" charset="0"/>
              </a:rPr>
              <a:t> PROBLEM STATEMENT</a:t>
            </a:r>
            <a:endParaRPr lang="en-IN" sz="2800" dirty="0"/>
          </a:p>
        </p:txBody>
      </p:sp>
      <p:sp>
        <p:nvSpPr>
          <p:cNvPr id="10" name="TextBox 9">
            <a:extLst>
              <a:ext uri="{FF2B5EF4-FFF2-40B4-BE49-F238E27FC236}">
                <a16:creationId xmlns:a16="http://schemas.microsoft.com/office/drawing/2014/main" id="{CFDECC86-723E-4464-9761-A943545DADED}"/>
              </a:ext>
            </a:extLst>
          </p:cNvPr>
          <p:cNvSpPr txBox="1"/>
          <p:nvPr/>
        </p:nvSpPr>
        <p:spPr>
          <a:xfrm>
            <a:off x="1" y="508595"/>
            <a:ext cx="4012442" cy="830997"/>
          </a:xfrm>
          <a:prstGeom prst="rect">
            <a:avLst/>
          </a:prstGeom>
          <a:noFill/>
        </p:spPr>
        <p:txBody>
          <a:bodyPr wrap="square" rtlCol="0">
            <a:spAutoFit/>
          </a:bodyPr>
          <a:lstStyle/>
          <a:p>
            <a:r>
              <a:rPr lang="en-US" sz="2400" dirty="0">
                <a:solidFill>
                  <a:schemeClr val="accent6"/>
                </a:solidFill>
                <a:latin typeface="Cooper Black" panose="0208090404030B020404" pitchFamily="18" charset="0"/>
              </a:rPr>
              <a:t>                                                        CHARTS REQUIRMENT       </a:t>
            </a:r>
            <a:endParaRPr lang="en-IN" sz="2400" dirty="0">
              <a:solidFill>
                <a:schemeClr val="accent6"/>
              </a:solidFill>
              <a:latin typeface="Cooper Black" panose="0208090404030B020404" pitchFamily="18" charset="0"/>
            </a:endParaRPr>
          </a:p>
        </p:txBody>
      </p:sp>
      <p:sp>
        <p:nvSpPr>
          <p:cNvPr id="11" name="TextBox 10">
            <a:extLst>
              <a:ext uri="{FF2B5EF4-FFF2-40B4-BE49-F238E27FC236}">
                <a16:creationId xmlns:a16="http://schemas.microsoft.com/office/drawing/2014/main" id="{A688D28F-1179-4DCA-874D-2F9776416150}"/>
              </a:ext>
            </a:extLst>
          </p:cNvPr>
          <p:cNvSpPr txBox="1"/>
          <p:nvPr/>
        </p:nvSpPr>
        <p:spPr>
          <a:xfrm>
            <a:off x="0" y="1456004"/>
            <a:ext cx="10549717" cy="1569660"/>
          </a:xfrm>
          <a:prstGeom prst="rect">
            <a:avLst/>
          </a:prstGeom>
          <a:noFill/>
        </p:spPr>
        <p:txBody>
          <a:bodyPr wrap="square" rtlCol="0">
            <a:spAutoFit/>
          </a:bodyPr>
          <a:lstStyle/>
          <a:p>
            <a:r>
              <a:rPr lang="en-US" sz="2400" dirty="0">
                <a:solidFill>
                  <a:schemeClr val="accent6">
                    <a:lumMod val="40000"/>
                    <a:lumOff val="60000"/>
                  </a:schemeClr>
                </a:solidFill>
                <a:latin typeface="Cooper Black" panose="0208090404030B020404" pitchFamily="18" charset="0"/>
              </a:rPr>
              <a:t>WE WOULD LIKE TO VISUALIZE VARIOUS ASPECTS OF PIZZA SALES TO GAIN INSIGHTS AND UNDERSTODOD THE KEY TRENDS AND FOR THIS REASON WE HAVE TO CREATE SOME CHARTS </a:t>
            </a:r>
            <a:endParaRPr lang="en-IN" sz="2400" dirty="0">
              <a:solidFill>
                <a:schemeClr val="accent6">
                  <a:lumMod val="40000"/>
                  <a:lumOff val="60000"/>
                </a:schemeClr>
              </a:solidFill>
              <a:latin typeface="Cooper Black" panose="0208090404030B020404" pitchFamily="18" charset="0"/>
            </a:endParaRPr>
          </a:p>
        </p:txBody>
      </p:sp>
      <p:sp>
        <p:nvSpPr>
          <p:cNvPr id="12" name="TextBox 11">
            <a:extLst>
              <a:ext uri="{FF2B5EF4-FFF2-40B4-BE49-F238E27FC236}">
                <a16:creationId xmlns:a16="http://schemas.microsoft.com/office/drawing/2014/main" id="{F18A5E27-1FEA-4818-9A96-2614800C4342}"/>
              </a:ext>
            </a:extLst>
          </p:cNvPr>
          <p:cNvSpPr txBox="1"/>
          <p:nvPr/>
        </p:nvSpPr>
        <p:spPr>
          <a:xfrm>
            <a:off x="0" y="2974164"/>
            <a:ext cx="10549717" cy="3416320"/>
          </a:xfrm>
          <a:prstGeom prst="rect">
            <a:avLst/>
          </a:prstGeom>
          <a:noFill/>
        </p:spPr>
        <p:txBody>
          <a:bodyPr wrap="square" rtlCol="0">
            <a:spAutoFit/>
          </a:bodyPr>
          <a:lstStyle/>
          <a:p>
            <a:pPr marL="457200" indent="-457200">
              <a:buAutoNum type="arabicPeriod"/>
            </a:pPr>
            <a:r>
              <a:rPr lang="en-US" sz="2400" dirty="0">
                <a:solidFill>
                  <a:schemeClr val="accent6">
                    <a:lumMod val="40000"/>
                    <a:lumOff val="60000"/>
                  </a:schemeClr>
                </a:solidFill>
                <a:latin typeface="Cooper Black" panose="0208090404030B020404" pitchFamily="18" charset="0"/>
              </a:rPr>
              <a:t>DAILY TREND FOR TOTAL ORDERS</a:t>
            </a:r>
          </a:p>
          <a:p>
            <a:pPr marL="457200" indent="-457200">
              <a:buAutoNum type="arabicPeriod"/>
            </a:pPr>
            <a:r>
              <a:rPr lang="en-US" sz="2400" dirty="0">
                <a:solidFill>
                  <a:schemeClr val="accent6">
                    <a:lumMod val="40000"/>
                    <a:lumOff val="60000"/>
                  </a:schemeClr>
                </a:solidFill>
                <a:latin typeface="Cooper Black" panose="0208090404030B020404" pitchFamily="18" charset="0"/>
              </a:rPr>
              <a:t>MONTHLY/WEEKLY/HOURLY TRENDS FOR TOTAL ORDER</a:t>
            </a:r>
          </a:p>
          <a:p>
            <a:pPr marL="457200" indent="-457200">
              <a:buAutoNum type="arabicPeriod"/>
            </a:pPr>
            <a:r>
              <a:rPr lang="en-US" sz="2400" dirty="0">
                <a:solidFill>
                  <a:schemeClr val="accent6">
                    <a:lumMod val="40000"/>
                    <a:lumOff val="60000"/>
                  </a:schemeClr>
                </a:solidFill>
                <a:latin typeface="Cooper Black" panose="0208090404030B020404" pitchFamily="18" charset="0"/>
              </a:rPr>
              <a:t>PERCENT OF SALES BY PIZZA CATEGORY</a:t>
            </a:r>
          </a:p>
          <a:p>
            <a:pPr marL="457200" indent="-457200">
              <a:buAutoNum type="arabicPeriod"/>
            </a:pPr>
            <a:r>
              <a:rPr lang="en-US" sz="2400" dirty="0">
                <a:solidFill>
                  <a:schemeClr val="accent6">
                    <a:lumMod val="40000"/>
                    <a:lumOff val="60000"/>
                  </a:schemeClr>
                </a:solidFill>
                <a:latin typeface="Cooper Black" panose="0208090404030B020404" pitchFamily="18" charset="0"/>
              </a:rPr>
              <a:t>PERCENT OF SALES BY PIZZA SIZE</a:t>
            </a:r>
          </a:p>
          <a:p>
            <a:pPr marL="457200" indent="-457200">
              <a:buAutoNum type="arabicPeriod"/>
            </a:pPr>
            <a:r>
              <a:rPr lang="en-US" sz="2400" dirty="0">
                <a:solidFill>
                  <a:schemeClr val="accent6">
                    <a:lumMod val="40000"/>
                    <a:lumOff val="60000"/>
                  </a:schemeClr>
                </a:solidFill>
                <a:latin typeface="Cooper Black" panose="0208090404030B020404" pitchFamily="18" charset="0"/>
              </a:rPr>
              <a:t>TOTAL PIZZAS SOLD BY PIZZA CATEGORY</a:t>
            </a:r>
          </a:p>
          <a:p>
            <a:pPr marL="457200" indent="-457200">
              <a:buAutoNum type="arabicPeriod"/>
            </a:pPr>
            <a:r>
              <a:rPr lang="en-US" sz="2400" dirty="0">
                <a:solidFill>
                  <a:schemeClr val="accent6">
                    <a:lumMod val="40000"/>
                    <a:lumOff val="60000"/>
                  </a:schemeClr>
                </a:solidFill>
                <a:latin typeface="Cooper Black" panose="0208090404030B020404" pitchFamily="18" charset="0"/>
              </a:rPr>
              <a:t>TOP 5 BEST SELLER BY REVENUE, TOTAL QUANTITY, TOTAL ORDERS</a:t>
            </a:r>
          </a:p>
          <a:p>
            <a:pPr marL="457200" indent="-457200">
              <a:buAutoNum type="arabicPeriod"/>
            </a:pPr>
            <a:r>
              <a:rPr lang="en-US" sz="2400" dirty="0">
                <a:solidFill>
                  <a:schemeClr val="accent6">
                    <a:lumMod val="40000"/>
                    <a:lumOff val="60000"/>
                  </a:schemeClr>
                </a:solidFill>
                <a:latin typeface="Cooper Black" panose="0208090404030B020404" pitchFamily="18" charset="0"/>
              </a:rPr>
              <a:t>BOTTOM 5 WORST SELLERS BY REVENUE, TOTAL QUANTITY, TOTAL ORDERS</a:t>
            </a:r>
            <a:endParaRPr lang="en-IN" sz="2400" dirty="0">
              <a:solidFill>
                <a:schemeClr val="accent6">
                  <a:lumMod val="40000"/>
                  <a:lumOff val="60000"/>
                </a:schemeClr>
              </a:solidFill>
              <a:latin typeface="Cooper Black" panose="0208090404030B020404" pitchFamily="18" charset="0"/>
            </a:endParaRPr>
          </a:p>
        </p:txBody>
      </p:sp>
    </p:spTree>
    <p:extLst>
      <p:ext uri="{BB962C8B-B14F-4D97-AF65-F5344CB8AC3E}">
        <p14:creationId xmlns:p14="http://schemas.microsoft.com/office/powerpoint/2010/main" val="1528223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38633B-21BD-452F-AD4E-F4AABE898A25}"/>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1" y="5701553"/>
            <a:ext cx="1398494" cy="1156447"/>
          </a:xfrm>
          <a:prstGeom prst="rect">
            <a:avLst/>
          </a:prstGeom>
        </p:spPr>
      </p:pic>
      <p:sp>
        <p:nvSpPr>
          <p:cNvPr id="5" name="TextBox 4">
            <a:extLst>
              <a:ext uri="{FF2B5EF4-FFF2-40B4-BE49-F238E27FC236}">
                <a16:creationId xmlns:a16="http://schemas.microsoft.com/office/drawing/2014/main" id="{1199ACCE-DEAB-4964-A602-60423860000E}"/>
              </a:ext>
            </a:extLst>
          </p:cNvPr>
          <p:cNvSpPr txBox="1"/>
          <p:nvPr/>
        </p:nvSpPr>
        <p:spPr>
          <a:xfrm>
            <a:off x="955343" y="805218"/>
            <a:ext cx="9471547" cy="3785652"/>
          </a:xfrm>
          <a:prstGeom prst="rect">
            <a:avLst/>
          </a:prstGeom>
          <a:noFill/>
        </p:spPr>
        <p:txBody>
          <a:bodyPr wrap="square" rtlCol="0">
            <a:spAutoFit/>
          </a:bodyPr>
          <a:lstStyle/>
          <a:p>
            <a:pPr algn="ctr"/>
            <a:r>
              <a:rPr lang="en-US" sz="4800" dirty="0">
                <a:solidFill>
                  <a:schemeClr val="accent6">
                    <a:lumMod val="60000"/>
                    <a:lumOff val="40000"/>
                  </a:schemeClr>
                </a:solidFill>
                <a:latin typeface="Cooper Black" panose="0208090404030B020404" pitchFamily="18" charset="0"/>
              </a:rPr>
              <a:t>WE HAVE USED MS EXCEL, MYSQL, PYTHON, AND POWER-BI TO CLEAN, PROCESS, TRANSFORM AND VISUALIZE THE DATA</a:t>
            </a:r>
            <a:endParaRPr lang="en-IN" sz="4800" dirty="0">
              <a:solidFill>
                <a:schemeClr val="accent6">
                  <a:lumMod val="60000"/>
                  <a:lumOff val="40000"/>
                </a:schemeClr>
              </a:solidFill>
              <a:latin typeface="Cooper Black" panose="0208090404030B020404" pitchFamily="18" charset="0"/>
            </a:endParaRPr>
          </a:p>
        </p:txBody>
      </p:sp>
    </p:spTree>
    <p:extLst>
      <p:ext uri="{BB962C8B-B14F-4D97-AF65-F5344CB8AC3E}">
        <p14:creationId xmlns:p14="http://schemas.microsoft.com/office/powerpoint/2010/main" val="1986979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49</TotalTime>
  <Words>351</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Cooper Black</vt:lpstr>
      <vt:lpstr>Mesh</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Debanjan BHATTACHARJEE</dc:creator>
  <cp:lastModifiedBy>Debanjan BHATTACHARJEE</cp:lastModifiedBy>
  <cp:revision>6</cp:revision>
  <dcterms:created xsi:type="dcterms:W3CDTF">2024-05-19T12:50:24Z</dcterms:created>
  <dcterms:modified xsi:type="dcterms:W3CDTF">2024-05-19T13:40:10Z</dcterms:modified>
</cp:coreProperties>
</file>