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  <p:sldId id="267" r:id="rId9"/>
    <p:sldId id="268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131817878815944E-2"/>
          <c:y val="1.4765033125453327E-2"/>
          <c:w val="0.93585271978963036"/>
          <c:h val="0.843922329574835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C3F-4B3E-AA2A-D128EBEED9F8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3F-4B3E-AA2A-D128EBEED9F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C3F-4B3E-AA2A-D128EBEED9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3F-4B3E-AA2A-D128EBEED9F8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C3F-4B3E-AA2A-D128EBEED9F8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2.5499999999999998</c:v>
                </c:pt>
                <c:pt idx="1">
                  <c:v>2.42</c:v>
                </c:pt>
                <c:pt idx="2">
                  <c:v>2.38</c:v>
                </c:pt>
                <c:pt idx="3">
                  <c:v>2.59</c:v>
                </c:pt>
                <c:pt idx="4">
                  <c:v>2.2799999999999998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0-47B7-BAC2-97228380D2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B50-47B7-BAC2-97228380D2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B50-47B7-BAC2-97228380D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2067000"/>
        <c:axId val="402068968"/>
      </c:barChart>
      <c:catAx>
        <c:axId val="402067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68968"/>
        <c:crosses val="autoZero"/>
        <c:auto val="1"/>
        <c:lblAlgn val="ctr"/>
        <c:lblOffset val="100"/>
        <c:noMultiLvlLbl val="0"/>
      </c:catAx>
      <c:valAx>
        <c:axId val="40206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6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2FB-4522-B1F1-C4B41ED1594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FB-4522-B1F1-C4B41ED1594C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2FB-4522-B1F1-C4B41ED1594C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FB-4522-B1F1-C4B41ED1594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2FB-4522-B1F1-C4B41ED1594C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2.54</c:v>
                </c:pt>
                <c:pt idx="1">
                  <c:v>2.41</c:v>
                </c:pt>
                <c:pt idx="2">
                  <c:v>2.36</c:v>
                </c:pt>
                <c:pt idx="3">
                  <c:v>2.56</c:v>
                </c:pt>
                <c:pt idx="4">
                  <c:v>2.27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1-4D53-9CFE-8C95C73FE2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3AF1-4D53-9CFE-8C95C73FE2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AF1-4D53-9CFE-8C95C73FE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0993024"/>
        <c:axId val="460994008"/>
      </c:barChart>
      <c:catAx>
        <c:axId val="46099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994008"/>
        <c:crosses val="autoZero"/>
        <c:auto val="1"/>
        <c:lblAlgn val="ctr"/>
        <c:lblOffset val="100"/>
        <c:noMultiLvlLbl val="0"/>
      </c:catAx>
      <c:valAx>
        <c:axId val="460994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99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B0E4-45FD-910D-623200DB13B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E4-45FD-910D-623200DB13B3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E4-45FD-910D-623200DB13B3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E4-45FD-910D-623200DB13B3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0.71699999999999997</c:v>
                </c:pt>
                <c:pt idx="1">
                  <c:v>0.29039999999999999</c:v>
                </c:pt>
                <c:pt idx="2">
                  <c:v>0.32650000000000001</c:v>
                </c:pt>
                <c:pt idx="3">
                  <c:v>0.22189999999999999</c:v>
                </c:pt>
                <c:pt idx="4">
                  <c:v>0.35289999999999999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F-4011-B473-535E1FD20C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FC5F-4011-B473-535E1FD20C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FC5F-4011-B473-535E1FD20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0434768"/>
        <c:axId val="460433784"/>
      </c:barChart>
      <c:catAx>
        <c:axId val="46043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433784"/>
        <c:crosses val="autoZero"/>
        <c:auto val="1"/>
        <c:lblAlgn val="ctr"/>
        <c:lblOffset val="100"/>
        <c:noMultiLvlLbl val="0"/>
      </c:catAx>
      <c:valAx>
        <c:axId val="460433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43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E0F9-4389-ACF3-797E306D45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F9-4389-ACF3-797E306D45EA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0F9-4389-ACF3-797E306D45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F9-4389-ACF3-797E306D45EA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0F9-4389-ACF3-797E306D45EA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0.48599999999999999</c:v>
                </c:pt>
                <c:pt idx="1">
                  <c:v>0.40899999999999997</c:v>
                </c:pt>
                <c:pt idx="2">
                  <c:v>0.48499999999999999</c:v>
                </c:pt>
                <c:pt idx="3">
                  <c:v>0.72729999999999995</c:v>
                </c:pt>
                <c:pt idx="4">
                  <c:v>0.84609999999999996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5-4565-ABD9-4A8AC43EB2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7315-4565-ABD9-4A8AC43EB2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7315-4565-ABD9-4A8AC43EB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9843120"/>
        <c:axId val="449843448"/>
      </c:barChart>
      <c:catAx>
        <c:axId val="44984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43448"/>
        <c:crosses val="autoZero"/>
        <c:auto val="1"/>
        <c:lblAlgn val="ctr"/>
        <c:lblOffset val="100"/>
        <c:noMultiLvlLbl val="0"/>
      </c:catAx>
      <c:valAx>
        <c:axId val="44984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4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B8C1-40E4-B5B5-50F0CF2D25C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C1-40E4-B5B5-50F0CF2D25C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8C1-40E4-B5B5-50F0CF2D25C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C1-40E4-B5B5-50F0CF2D25C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8C1-40E4-B5B5-50F0CF2D25C6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1.55E-2</c:v>
                </c:pt>
                <c:pt idx="1">
                  <c:v>1.67E-2</c:v>
                </c:pt>
                <c:pt idx="2">
                  <c:v>1.9199999999999998E-2</c:v>
                </c:pt>
                <c:pt idx="3">
                  <c:v>1.47E-2</c:v>
                </c:pt>
                <c:pt idx="4">
                  <c:v>1.4500000000000001E-2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F-4903-B345-C32DCE6C37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99FF-4903-B345-C32DCE6C37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99FF-4903-B345-C32DCE6C3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2554920"/>
        <c:axId val="452560496"/>
      </c:barChart>
      <c:catAx>
        <c:axId val="45255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60496"/>
        <c:crosses val="autoZero"/>
        <c:auto val="1"/>
        <c:lblAlgn val="ctr"/>
        <c:lblOffset val="100"/>
        <c:noMultiLvlLbl val="0"/>
      </c:catAx>
      <c:valAx>
        <c:axId val="45256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54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97F-4A31-B3B5-74FD042CAE6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7F-4A31-B3B5-74FD042CAE6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97F-4A31-B3B5-74FD042CAE6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7F-4A31-B3B5-74FD042CAE69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97F-4A31-B3B5-74FD042CAE69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9.4399999999999998E-2</c:v>
                </c:pt>
                <c:pt idx="1">
                  <c:v>0.13500000000000001</c:v>
                </c:pt>
                <c:pt idx="2">
                  <c:v>0.16270000000000001</c:v>
                </c:pt>
                <c:pt idx="3">
                  <c:v>6.6500000000000004E-2</c:v>
                </c:pt>
                <c:pt idx="4">
                  <c:v>6.1899999999999997E-2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8-4ECC-B52A-3B75616198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778-4ECC-B52A-3B75616198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778-4ECC-B52A-3B7561619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9842792"/>
        <c:axId val="449845088"/>
      </c:barChart>
      <c:catAx>
        <c:axId val="44984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45088"/>
        <c:crosses val="autoZero"/>
        <c:auto val="1"/>
        <c:lblAlgn val="ctr"/>
        <c:lblOffset val="100"/>
        <c:noMultiLvlLbl val="0"/>
      </c:catAx>
      <c:valAx>
        <c:axId val="44984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42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1">
                    <a:tint val="64000"/>
                    <a:lumMod val="118000"/>
                  </a:schemeClr>
                </a:gs>
                <a:gs pos="100000">
                  <a:schemeClr val="accent1">
                    <a:tint val="92000"/>
                    <a:alpha val="100000"/>
                    <a:lumMod val="11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BEC7-41F5-9A4A-F6907CD4434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C7-41F5-9A4A-F6907CD4434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C7-41F5-9A4A-F6907CD4434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BEC7-41F5-9A4A-F6907CD4434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C7-41F5-9A4A-F6907CD44345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9.4399999999999998E-2</c:v>
                </c:pt>
                <c:pt idx="1">
                  <c:v>0.13500000000000001</c:v>
                </c:pt>
                <c:pt idx="2">
                  <c:v>0.16270000000000001</c:v>
                </c:pt>
                <c:pt idx="3">
                  <c:v>6.6500000000000004E-2</c:v>
                </c:pt>
                <c:pt idx="4">
                  <c:v>6.1899999999999997E-2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C7-41F5-9A4A-F6907CD443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64000"/>
                    <a:lumMod val="118000"/>
                  </a:schemeClr>
                </a:gs>
                <a:gs pos="100000">
                  <a:schemeClr val="accent2">
                    <a:tint val="92000"/>
                    <a:alpha val="100000"/>
                    <a:lumMod val="11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EC7-41F5-9A4A-F6907CD443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64000"/>
                    <a:lumMod val="118000"/>
                  </a:schemeClr>
                </a:gs>
                <a:gs pos="100000">
                  <a:schemeClr val="accent3">
                    <a:tint val="92000"/>
                    <a:alpha val="100000"/>
                    <a:lumMod val="11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EC7-41F5-9A4A-F6907CD44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3511536"/>
        <c:axId val="383514160"/>
      </c:barChart>
      <c:catAx>
        <c:axId val="38351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514160"/>
        <c:crosses val="autoZero"/>
        <c:auto val="1"/>
        <c:lblAlgn val="ctr"/>
        <c:lblOffset val="100"/>
        <c:noMultiLvlLbl val="0"/>
      </c:catAx>
      <c:valAx>
        <c:axId val="38351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51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93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9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5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18FCD5-1595-40E3-8045-DE0C36470E7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2701-D53D-4AE7-B38C-F410CAE0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8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4C0A-40B8-4B02-8698-D427DCDF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1128580"/>
            <a:ext cx="9404723" cy="1400530"/>
          </a:xfrm>
        </p:spPr>
        <p:txBody>
          <a:bodyPr/>
          <a:lstStyle/>
          <a:p>
            <a:pPr algn="ctr"/>
            <a:r>
              <a:rPr lang="en-US" sz="3200" b="1" dirty="0">
                <a:latin typeface="+mn-lt"/>
              </a:rPr>
              <a:t>Finance and performance analysis of Eastland Insurance Company Limited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CFDD8-9F31-46E1-922E-21CA2A0F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2729947"/>
            <a:ext cx="10323442" cy="4006639"/>
          </a:xfrm>
        </p:spPr>
      </p:pic>
    </p:spTree>
    <p:extLst>
      <p:ext uri="{BB962C8B-B14F-4D97-AF65-F5344CB8AC3E}">
        <p14:creationId xmlns:p14="http://schemas.microsoft.com/office/powerpoint/2010/main" val="32921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0AC-66F6-4A65-A4F0-A47744A9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192771"/>
            <a:ext cx="9404723" cy="140053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u="sng" dirty="0">
                <a:latin typeface="Algerian" panose="04020705040A02060702" pitchFamily="82" charset="0"/>
              </a:rPr>
              <a:t>Profitability ratio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2400" dirty="0">
                <a:latin typeface="Algerian" panose="04020705040A02060702" pitchFamily="82" charset="0"/>
              </a:rPr>
              <a:t>Earnings per Share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E20C76-D86B-4459-97E7-5F9717227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11013"/>
              </p:ext>
            </p:extLst>
          </p:nvPr>
        </p:nvGraphicFramePr>
        <p:xfrm>
          <a:off x="2031997" y="1989834"/>
          <a:ext cx="812800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312466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5931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60871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3551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02979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2356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1. 92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3921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D65000-E06C-401D-9F0D-95F54ADC2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892275"/>
              </p:ext>
            </p:extLst>
          </p:nvPr>
        </p:nvGraphicFramePr>
        <p:xfrm>
          <a:off x="2032000" y="2996418"/>
          <a:ext cx="8127999" cy="3668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753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CE44-215A-4CDE-BA9E-BA223034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62086"/>
            <a:ext cx="9404723" cy="1400530"/>
          </a:xfrm>
        </p:spPr>
        <p:txBody>
          <a:bodyPr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RETURN ON TOTAL ASSETS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2370CC-A2A1-46CC-A506-DBA85353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275559"/>
              </p:ext>
            </p:extLst>
          </p:nvPr>
        </p:nvGraphicFramePr>
        <p:xfrm>
          <a:off x="1622426" y="1291776"/>
          <a:ext cx="8947146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91191">
                  <a:extLst>
                    <a:ext uri="{9D8B030D-6E8A-4147-A177-3AD203B41FA5}">
                      <a16:colId xmlns:a16="http://schemas.microsoft.com/office/drawing/2014/main" val="513817580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1586560436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2842516907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4256399714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4048151781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2014736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9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222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4F4CB6-FE11-451C-AF64-D175DA165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943594"/>
              </p:ext>
            </p:extLst>
          </p:nvPr>
        </p:nvGraphicFramePr>
        <p:xfrm>
          <a:off x="1622426" y="2250830"/>
          <a:ext cx="8947146" cy="4345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860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7FFE-CCF8-4A3A-9D4E-9AE34EF5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757518"/>
            <a:ext cx="9404723" cy="1400530"/>
          </a:xfrm>
        </p:spPr>
        <p:txBody>
          <a:bodyPr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RETURN ON TOTAL EQUITY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5803F0-36BC-4A32-AE49-5663F2A6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589413"/>
              </p:ext>
            </p:extLst>
          </p:nvPr>
        </p:nvGraphicFramePr>
        <p:xfrm>
          <a:off x="1622427" y="1787208"/>
          <a:ext cx="8947146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91191">
                  <a:extLst>
                    <a:ext uri="{9D8B030D-6E8A-4147-A177-3AD203B41FA5}">
                      <a16:colId xmlns:a16="http://schemas.microsoft.com/office/drawing/2014/main" val="3738671667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3299430412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1000405372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4129047141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792256274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392022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85992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AAAC99-F0E8-4B7E-9326-A96C285D6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522912"/>
              </p:ext>
            </p:extLst>
          </p:nvPr>
        </p:nvGraphicFramePr>
        <p:xfrm>
          <a:off x="1622427" y="2729947"/>
          <a:ext cx="8947145" cy="3975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75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575E-C5D3-4EBA-8702-37EC56F4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697165"/>
            <a:ext cx="9404723" cy="1400530"/>
          </a:xfrm>
        </p:spPr>
        <p:txBody>
          <a:bodyPr/>
          <a:lstStyle/>
          <a:p>
            <a:pPr algn="ctr"/>
            <a:r>
              <a:rPr lang="en-US" sz="13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37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3F8A-8FE4-43B3-86F8-3882B64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Contents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C443-24D3-43F8-836C-CBC56510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3948"/>
            <a:ext cx="8946541" cy="48013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Introduction </a:t>
            </a:r>
          </a:p>
          <a:p>
            <a:r>
              <a:rPr lang="en-US" sz="2400" dirty="0">
                <a:latin typeface="+mn-lt"/>
              </a:rPr>
              <a:t>Executive Summary</a:t>
            </a:r>
          </a:p>
          <a:p>
            <a:r>
              <a:rPr lang="en-US" sz="2400" dirty="0">
                <a:latin typeface="+mn-lt"/>
              </a:rPr>
              <a:t>Ratio Analysis, Summarizing and </a:t>
            </a:r>
            <a:r>
              <a:rPr lang="en-US" sz="2400" dirty="0" err="1">
                <a:latin typeface="+mn-lt"/>
              </a:rPr>
              <a:t>Recomandation</a:t>
            </a:r>
            <a:r>
              <a:rPr lang="en-US" sz="2400" dirty="0">
                <a:latin typeface="+mn-lt"/>
              </a:rPr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Liquidity Ratio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Debt Ratio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Profitability Ratio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D163-D78C-4ABD-9FF8-96AB96E8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160105"/>
            <a:ext cx="9404723" cy="1853248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Debanjan Paul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ID No : 20Fin 053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58C7-351B-4BAE-BE59-F252E5E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65970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A1D4-B770-49DD-AD16-F34612DA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96549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+mn-lt"/>
              </a:rPr>
              <a:t>Insurance and History of Insurance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+mn-lt"/>
              </a:rPr>
              <a:t>Objective of Research of Eastland Insurance Company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+mn-lt"/>
              </a:rPr>
              <a:t>Methodology of Eastland Insurance company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+mn-lt"/>
              </a:rPr>
              <a:t>Analysis plan and sample collection instrument of Eastland Insurance Company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235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0CF6-97DD-4CB7-859D-5BD77760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8" y="609601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Executive Summary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F617-2EB3-4882-B710-332E92E0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08" y="205291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+mn-lt"/>
              </a:rPr>
              <a:t>Overview of Eastland Insurance Company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Mission of the Eastland Insurance Company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Vision of Eastland Insurance Company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Current Position of Eastland Insurance Company</a:t>
            </a:r>
          </a:p>
        </p:txBody>
      </p:sp>
    </p:spTree>
    <p:extLst>
      <p:ext uri="{BB962C8B-B14F-4D97-AF65-F5344CB8AC3E}">
        <p14:creationId xmlns:p14="http://schemas.microsoft.com/office/powerpoint/2010/main" val="8443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48EE-9EC8-48B2-BCE9-865541C1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US" u="sng" dirty="0">
                <a:latin typeface="Algerian" panose="04020705040A02060702" pitchFamily="82" charset="0"/>
              </a:rPr>
              <a:t>Liquidity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B423-C47B-436D-8186-2720506F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6" y="1152983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Current Ratio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8501C-0651-4D19-A993-67A76506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8857"/>
              </p:ext>
            </p:extLst>
          </p:nvPr>
        </p:nvGraphicFramePr>
        <p:xfrm>
          <a:off x="2031995" y="1750992"/>
          <a:ext cx="8128002" cy="736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8858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2519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38098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2486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0472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812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06975"/>
                  </a:ext>
                </a:extLst>
              </a:tr>
              <a:tr h="26857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3911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B120968-16CF-4741-8496-3750D9BA9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394942"/>
              </p:ext>
            </p:extLst>
          </p:nvPr>
        </p:nvGraphicFramePr>
        <p:xfrm>
          <a:off x="858129" y="2553514"/>
          <a:ext cx="10128739" cy="4072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581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C79-D753-4D3C-864E-A7C453B2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Quick ratio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AAFF3A-BB85-4B07-8C90-2F096036A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531944"/>
              </p:ext>
            </p:extLst>
          </p:nvPr>
        </p:nvGraphicFramePr>
        <p:xfrm>
          <a:off x="1622426" y="1654466"/>
          <a:ext cx="8947146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91191">
                  <a:extLst>
                    <a:ext uri="{9D8B030D-6E8A-4147-A177-3AD203B41FA5}">
                      <a16:colId xmlns:a16="http://schemas.microsoft.com/office/drawing/2014/main" val="550055972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410021538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488987246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3280964677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2399989211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220117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2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677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8CDB62-C4F6-473E-B1B0-9E68E8302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897424"/>
              </p:ext>
            </p:extLst>
          </p:nvPr>
        </p:nvGraphicFramePr>
        <p:xfrm>
          <a:off x="1393638" y="2546252"/>
          <a:ext cx="9404723" cy="416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684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FB99-050A-466D-BBA5-F2DF9D35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334336"/>
            <a:ext cx="9404723" cy="1400530"/>
          </a:xfrm>
        </p:spPr>
        <p:txBody>
          <a:bodyPr/>
          <a:lstStyle/>
          <a:p>
            <a:pPr algn="ctr"/>
            <a:r>
              <a:rPr lang="en-US" u="sng" dirty="0">
                <a:latin typeface="Algerian" panose="04020705040A02060702" pitchFamily="82" charset="0"/>
              </a:rPr>
              <a:t>DEBT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9BF2-EA5F-4E3F-BC34-E5157D34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037655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DEBT RATIO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97663C-09D2-4537-BA99-F7846439A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72934"/>
              </p:ext>
            </p:extLst>
          </p:nvPr>
        </p:nvGraphicFramePr>
        <p:xfrm>
          <a:off x="2031997" y="1624864"/>
          <a:ext cx="812800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966126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61093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9377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8445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23175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910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1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9935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FD1B59-7584-49AA-A00D-4750D0AD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956593"/>
              </p:ext>
            </p:extLst>
          </p:nvPr>
        </p:nvGraphicFramePr>
        <p:xfrm>
          <a:off x="2032000" y="2644726"/>
          <a:ext cx="8127999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85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C669-0F3D-4B7F-A9C1-485EE05C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73189"/>
            <a:ext cx="9404723" cy="1400530"/>
          </a:xfrm>
        </p:spPr>
        <p:txBody>
          <a:bodyPr/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Debt to Equity Ratio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579A89-53EC-47E3-AFD5-DE9F672D1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28826"/>
              </p:ext>
            </p:extLst>
          </p:nvPr>
        </p:nvGraphicFramePr>
        <p:xfrm>
          <a:off x="1622426" y="1396552"/>
          <a:ext cx="8947146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91191">
                  <a:extLst>
                    <a:ext uri="{9D8B030D-6E8A-4147-A177-3AD203B41FA5}">
                      <a16:colId xmlns:a16="http://schemas.microsoft.com/office/drawing/2014/main" val="1642432404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2986132926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3095668674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3071493574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2318877932"/>
                    </a:ext>
                  </a:extLst>
                </a:gridCol>
                <a:gridCol w="1491191">
                  <a:extLst>
                    <a:ext uri="{9D8B030D-6E8A-4147-A177-3AD203B41FA5}">
                      <a16:colId xmlns:a16="http://schemas.microsoft.com/office/drawing/2014/main" val="333984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48.60%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48.50%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72.73%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84.61%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8400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7952391-34D0-4636-B219-4EA8DFF9C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66272"/>
              </p:ext>
            </p:extLst>
          </p:nvPr>
        </p:nvGraphicFramePr>
        <p:xfrm>
          <a:off x="1622426" y="2363372"/>
          <a:ext cx="8947146" cy="4178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3817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224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Century Gothic</vt:lpstr>
      <vt:lpstr>Wingdings</vt:lpstr>
      <vt:lpstr>Wingdings 3</vt:lpstr>
      <vt:lpstr>Ion</vt:lpstr>
      <vt:lpstr>Finance and performance analysis of Eastland Insurance Company Limited</vt:lpstr>
      <vt:lpstr>Contents</vt:lpstr>
      <vt:lpstr>Debanjan Paul  ID No : 20Fin 053</vt:lpstr>
      <vt:lpstr>Introduction</vt:lpstr>
      <vt:lpstr>Executive Summary </vt:lpstr>
      <vt:lpstr>Liquidity Ratio</vt:lpstr>
      <vt:lpstr>Quick ratio</vt:lpstr>
      <vt:lpstr>DEBT RATIOS</vt:lpstr>
      <vt:lpstr>Debt to Equity Ratio</vt:lpstr>
      <vt:lpstr>Profitability ratio Earnings per Share</vt:lpstr>
      <vt:lpstr>RETURN ON TOTAL ASSETS</vt:lpstr>
      <vt:lpstr>RETURN ON TOTAL EQUITY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MD HOSSAIN KHAN</dc:creator>
  <cp:lastModifiedBy>Debanjan Paul</cp:lastModifiedBy>
  <cp:revision>8</cp:revision>
  <dcterms:created xsi:type="dcterms:W3CDTF">2021-08-08T03:31:52Z</dcterms:created>
  <dcterms:modified xsi:type="dcterms:W3CDTF">2024-10-04T18:01:34Z</dcterms:modified>
</cp:coreProperties>
</file>