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6" r:id="rId13"/>
    <p:sldId id="265"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5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5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5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5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8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8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0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0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0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4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8640" y="-8640"/>
            <a:ext cx="9169200" cy="6874560"/>
            <a:chOff x="-8640" y="-8640"/>
            <a:chExt cx="9169200" cy="6874560"/>
          </a:xfrm>
        </p:grpSpPr>
        <p:sp>
          <p:nvSpPr>
            <p:cNvPr id="25" name="CustomShape 2"/>
            <p:cNvSpPr/>
            <p:nvPr/>
          </p:nvSpPr>
          <p:spPr>
            <a:xfrm>
              <a:off x="-8640" y="4013280"/>
              <a:ext cx="456480" cy="2852640"/>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Line 3"/>
            <p:cNvSpPr/>
            <p:nvPr/>
          </p:nvSpPr>
          <p:spPr>
            <a:xfrm flipV="1">
              <a:off x="5130720" y="4175280"/>
              <a:ext cx="4022280" cy="2682720"/>
            </a:xfrm>
            <a:prstGeom prst="line">
              <a:avLst/>
            </a:prstGeom>
            <a:ln w="9525"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Line 4"/>
            <p:cNvSpPr/>
            <p:nvPr/>
          </p:nvSpPr>
          <p:spPr>
            <a:xfrm>
              <a:off x="7042680" y="0"/>
              <a:ext cx="1218960" cy="6858000"/>
            </a:xfrm>
            <a:prstGeom prst="line">
              <a:avLst/>
            </a:prstGeom>
            <a:ln w="9525"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4" name="CustomShape 5"/>
            <p:cNvSpPr/>
            <p:nvPr/>
          </p:nvSpPr>
          <p:spPr>
            <a:xfrm>
              <a:off x="6891840" y="0"/>
              <a:ext cx="2268720" cy="686592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7205040" y="-8640"/>
              <a:ext cx="1947600" cy="686592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6638040" y="3920040"/>
              <a:ext cx="2512800" cy="293724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7010280" y="-8640"/>
              <a:ext cx="2142000" cy="686592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8295840" y="-8640"/>
              <a:ext cx="856800" cy="686592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8077320" y="-8640"/>
              <a:ext cx="1065960" cy="686592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8060400" y="4893840"/>
              <a:ext cx="1093320" cy="19634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8640" y="-8640"/>
            <a:ext cx="9169200" cy="6874560"/>
            <a:chOff x="-8640" y="-8640"/>
            <a:chExt cx="9169200" cy="6874560"/>
          </a:xfrm>
        </p:grpSpPr>
        <p:sp>
          <p:nvSpPr>
            <p:cNvPr id="12" name="Line 13"/>
            <p:cNvSpPr/>
            <p:nvPr/>
          </p:nvSpPr>
          <p:spPr>
            <a:xfrm flipV="1">
              <a:off x="5130720" y="4175280"/>
              <a:ext cx="4022280" cy="2682720"/>
            </a:xfrm>
            <a:prstGeom prst="line">
              <a:avLst/>
            </a:prstGeom>
            <a:ln w="9525"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a:off x="7042680" y="0"/>
              <a:ext cx="1218960" cy="6858000"/>
            </a:xfrm>
            <a:prstGeom prst="line">
              <a:avLst/>
            </a:prstGeom>
            <a:ln w="9525"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6891840" y="0"/>
              <a:ext cx="2268720" cy="686592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7205040" y="-8640"/>
              <a:ext cx="1947600" cy="686592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6638040" y="3920040"/>
              <a:ext cx="2512800" cy="293724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7010280" y="-8640"/>
              <a:ext cx="2142000" cy="686592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8295840" y="-8640"/>
              <a:ext cx="856800" cy="686592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8077320" y="-8640"/>
              <a:ext cx="1065960" cy="686592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8060400" y="4893840"/>
              <a:ext cx="1093320" cy="19634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a:off x="-8640" y="-8640"/>
              <a:ext cx="862920" cy="569736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609480"/>
            <a:ext cx="6347160" cy="132012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3" name="PlaceHolder 2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8640" y="-8640"/>
            <a:ext cx="9169200" cy="6874560"/>
            <a:chOff x="-8640" y="-8640"/>
            <a:chExt cx="9169200" cy="6874560"/>
          </a:xfrm>
        </p:grpSpPr>
        <p:sp>
          <p:nvSpPr>
            <p:cNvPr id="61" name="CustomShape 2"/>
            <p:cNvSpPr/>
            <p:nvPr/>
          </p:nvSpPr>
          <p:spPr>
            <a:xfrm>
              <a:off x="-8640" y="4013280"/>
              <a:ext cx="456480" cy="2852640"/>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Line 3"/>
            <p:cNvSpPr/>
            <p:nvPr/>
          </p:nvSpPr>
          <p:spPr>
            <a:xfrm flipV="1">
              <a:off x="5130720" y="4175280"/>
              <a:ext cx="4022280" cy="2682720"/>
            </a:xfrm>
            <a:prstGeom prst="line">
              <a:avLst/>
            </a:prstGeom>
            <a:ln w="9525"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Line 4"/>
            <p:cNvSpPr/>
            <p:nvPr/>
          </p:nvSpPr>
          <p:spPr>
            <a:xfrm>
              <a:off x="7042680" y="0"/>
              <a:ext cx="1218960" cy="6858000"/>
            </a:xfrm>
            <a:prstGeom prst="line">
              <a:avLst/>
            </a:prstGeom>
            <a:ln w="9525"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64" name="CustomShape 5"/>
            <p:cNvSpPr/>
            <p:nvPr/>
          </p:nvSpPr>
          <p:spPr>
            <a:xfrm>
              <a:off x="6891840" y="0"/>
              <a:ext cx="2268720" cy="686592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7205040" y="-8640"/>
              <a:ext cx="1947600" cy="686592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6638040" y="3920040"/>
              <a:ext cx="2512800" cy="293724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7010280" y="-8640"/>
              <a:ext cx="2142000" cy="686592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8295840" y="-8640"/>
              <a:ext cx="856800" cy="686592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8077320" y="-8640"/>
              <a:ext cx="1065960" cy="686592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8060400" y="4893840"/>
              <a:ext cx="1093320" cy="19634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2"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 name="Group 1"/>
          <p:cNvGrpSpPr/>
          <p:nvPr/>
        </p:nvGrpSpPr>
        <p:grpSpPr>
          <a:xfrm>
            <a:off x="-8640" y="-8640"/>
            <a:ext cx="9169200" cy="6874560"/>
            <a:chOff x="-8640" y="-8640"/>
            <a:chExt cx="9169200" cy="6874560"/>
          </a:xfrm>
        </p:grpSpPr>
        <p:sp>
          <p:nvSpPr>
            <p:cNvPr id="110" name="CustomShape 2"/>
            <p:cNvSpPr/>
            <p:nvPr/>
          </p:nvSpPr>
          <p:spPr>
            <a:xfrm>
              <a:off x="-8640" y="4013280"/>
              <a:ext cx="456480" cy="2852640"/>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 name="Line 3"/>
            <p:cNvSpPr/>
            <p:nvPr/>
          </p:nvSpPr>
          <p:spPr>
            <a:xfrm flipV="1">
              <a:off x="5130720" y="4175280"/>
              <a:ext cx="4022280" cy="2682720"/>
            </a:xfrm>
            <a:prstGeom prst="line">
              <a:avLst/>
            </a:prstGeom>
            <a:ln w="9525"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2" name="Line 4"/>
            <p:cNvSpPr/>
            <p:nvPr/>
          </p:nvSpPr>
          <p:spPr>
            <a:xfrm>
              <a:off x="7042680" y="0"/>
              <a:ext cx="1218960" cy="6858000"/>
            </a:xfrm>
            <a:prstGeom prst="line">
              <a:avLst/>
            </a:prstGeom>
            <a:ln w="9525"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3" name="CustomShape 5"/>
            <p:cNvSpPr/>
            <p:nvPr/>
          </p:nvSpPr>
          <p:spPr>
            <a:xfrm>
              <a:off x="6891840" y="0"/>
              <a:ext cx="2268720" cy="686592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6"/>
            <p:cNvSpPr/>
            <p:nvPr/>
          </p:nvSpPr>
          <p:spPr>
            <a:xfrm>
              <a:off x="7205040" y="-8640"/>
              <a:ext cx="1947600" cy="686592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7"/>
            <p:cNvSpPr/>
            <p:nvPr/>
          </p:nvSpPr>
          <p:spPr>
            <a:xfrm>
              <a:off x="6638040" y="3920040"/>
              <a:ext cx="2512800" cy="293724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8"/>
            <p:cNvSpPr/>
            <p:nvPr/>
          </p:nvSpPr>
          <p:spPr>
            <a:xfrm>
              <a:off x="7010280" y="-8640"/>
              <a:ext cx="2142000" cy="686592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9"/>
            <p:cNvSpPr/>
            <p:nvPr/>
          </p:nvSpPr>
          <p:spPr>
            <a:xfrm>
              <a:off x="8295840" y="-8640"/>
              <a:ext cx="856800" cy="686592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10"/>
            <p:cNvSpPr/>
            <p:nvPr/>
          </p:nvSpPr>
          <p:spPr>
            <a:xfrm>
              <a:off x="8077320" y="-8640"/>
              <a:ext cx="1065960" cy="686592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1"/>
            <p:cNvSpPr/>
            <p:nvPr/>
          </p:nvSpPr>
          <p:spPr>
            <a:xfrm>
              <a:off x="8060400" y="4893840"/>
              <a:ext cx="1093320" cy="19634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0" name="PlaceHolder 1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21"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waveshare.com/wiki/DHT11_Temperature-Humidity_Sensor" TargetMode="External"/><Relationship Id="rId2" Type="http://schemas.openxmlformats.org/officeDocument/2006/relationships/hyperlink" Target="https://en.wikipedia.org/wiki/Solar_panel" TargetMode="External"/><Relationship Id="rId1" Type="http://schemas.openxmlformats.org/officeDocument/2006/relationships/slideLayout" Target="../slideLayouts/slideLayout14.xml"/><Relationship Id="rId6" Type="http://schemas.openxmlformats.org/officeDocument/2006/relationships/hyperlink" Target="https://www.raspberrypi.org/products/raspberry-pi-zero-w/" TargetMode="External"/><Relationship Id="rId5" Type="http://schemas.openxmlformats.org/officeDocument/2006/relationships/hyperlink" Target="https://www.aspina-group.com/en/learning-zone/columns/what-is/001/" TargetMode="External"/><Relationship Id="rId4" Type="http://schemas.openxmlformats.org/officeDocument/2006/relationships/hyperlink" Target="https://en.wikipedia.org/wiki/NodeMC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096560" y="4500570"/>
            <a:ext cx="6643080" cy="570960"/>
          </a:xfrm>
          <a:prstGeom prst="rect">
            <a:avLst/>
          </a:prstGeom>
          <a:gradFill rotWithShape="0">
            <a:gsLst>
              <a:gs pos="0">
                <a:srgbClr val="000082"/>
              </a:gs>
              <a:gs pos="100000">
                <a:srgbClr val="66008F"/>
              </a:gs>
            </a:gsLst>
            <a:lin ang="5400000"/>
          </a:gradFill>
          <a:ln w="1908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ctr">
              <a:lnSpc>
                <a:spcPct val="100000"/>
              </a:lnSpc>
              <a:spcBef>
                <a:spcPts val="1001"/>
              </a:spcBef>
              <a:tabLst>
                <a:tab pos="0" algn="l"/>
              </a:tabLst>
            </a:pPr>
            <a:r>
              <a:rPr lang="en-IN" sz="3200" b="1" strike="noStrike" spc="-1" dirty="0">
                <a:solidFill>
                  <a:srgbClr val="FFFFFF"/>
                </a:solidFill>
                <a:latin typeface="Trebuchet MS"/>
              </a:rPr>
              <a:t>IOT </a:t>
            </a:r>
            <a:r>
              <a:rPr lang="en-IN" sz="3200" b="1" strike="noStrike" spc="-1" dirty="0" smtClean="0">
                <a:solidFill>
                  <a:srgbClr val="FFFFFF"/>
                </a:solidFill>
                <a:latin typeface="Trebuchet MS"/>
              </a:rPr>
              <a:t>BASED RESCUE BOT</a:t>
            </a:r>
            <a:endParaRPr lang="en-IN" sz="3200" b="0" strike="noStrike" spc="-1" dirty="0">
              <a:latin typeface="Arial"/>
            </a:endParaRPr>
          </a:p>
        </p:txBody>
      </p:sp>
      <p:pic>
        <p:nvPicPr>
          <p:cNvPr id="159" name="Picture 4"/>
          <p:cNvPicPr/>
          <p:nvPr/>
        </p:nvPicPr>
        <p:blipFill>
          <a:blip r:embed="rId2"/>
          <a:stretch/>
        </p:blipFill>
        <p:spPr>
          <a:xfrm>
            <a:off x="539640" y="214200"/>
            <a:ext cx="7776000" cy="1295280"/>
          </a:xfrm>
          <a:prstGeom prst="rect">
            <a:avLst/>
          </a:prstGeom>
          <a:ln w="0">
            <a:noFill/>
          </a:ln>
        </p:spPr>
      </p:pic>
      <p:sp>
        <p:nvSpPr>
          <p:cNvPr id="160" name="CustomShape 2"/>
          <p:cNvSpPr/>
          <p:nvPr/>
        </p:nvSpPr>
        <p:spPr>
          <a:xfrm>
            <a:off x="642910" y="5177880"/>
            <a:ext cx="4143404" cy="1634760"/>
          </a:xfrm>
          <a:prstGeom prst="rect">
            <a:avLst/>
          </a:prstGeom>
          <a:noFill/>
          <a:ln>
            <a:noFill/>
          </a:ln>
        </p:spPr>
        <p:style>
          <a:lnRef idx="2">
            <a:schemeClr val="accent3"/>
          </a:lnRef>
          <a:fillRef idx="1">
            <a:schemeClr val="lt1"/>
          </a:fillRef>
          <a:effectRef idx="0">
            <a:schemeClr val="accent3"/>
          </a:effectRef>
          <a:fontRef idx="minor"/>
        </p:style>
        <p:txBody>
          <a:bodyPr lIns="90000" tIns="45000" rIns="90000" bIns="45000">
            <a:noAutofit/>
          </a:bodyPr>
          <a:lstStyle/>
          <a:p>
            <a:pPr>
              <a:lnSpc>
                <a:spcPct val="100000"/>
              </a:lnSpc>
              <a:spcBef>
                <a:spcPts val="760"/>
              </a:spcBef>
              <a:tabLst>
                <a:tab pos="0" algn="l"/>
              </a:tabLst>
            </a:pPr>
            <a:r>
              <a:rPr lang="en-IN" sz="1200" b="1" strike="noStrike" spc="-1" dirty="0">
                <a:solidFill>
                  <a:srgbClr val="002060"/>
                </a:solidFill>
                <a:latin typeface="Times New Roman"/>
                <a:ea typeface="DejaVu Sans"/>
              </a:rPr>
              <a:t>PRESENTED BY-</a:t>
            </a:r>
            <a:endParaRPr lang="en-IN" sz="1200" b="0" strike="noStrike" spc="-1" dirty="0">
              <a:latin typeface="Arial"/>
            </a:endParaRPr>
          </a:p>
          <a:p>
            <a:pPr>
              <a:lnSpc>
                <a:spcPct val="100000"/>
              </a:lnSpc>
              <a:spcBef>
                <a:spcPts val="760"/>
              </a:spcBef>
              <a:tabLst>
                <a:tab pos="0" algn="l"/>
              </a:tabLst>
            </a:pPr>
            <a:r>
              <a:rPr lang="en-IN" sz="1200" b="1" spc="-1" dirty="0">
                <a:solidFill>
                  <a:srgbClr val="002060"/>
                </a:solidFill>
                <a:latin typeface="Times New Roman"/>
                <a:ea typeface="DejaVu Sans"/>
              </a:rPr>
              <a:t> </a:t>
            </a:r>
            <a:r>
              <a:rPr lang="en-IN" sz="1200" b="1" strike="noStrike" spc="-1" dirty="0" smtClean="0">
                <a:solidFill>
                  <a:srgbClr val="002060"/>
                </a:solidFill>
                <a:latin typeface="Times New Roman"/>
                <a:ea typeface="DejaVu Sans"/>
              </a:rPr>
              <a:t>2</a:t>
            </a:r>
            <a:r>
              <a:rPr lang="en-IN" sz="1200" b="1" strike="noStrike" spc="-1" baseline="30000" dirty="0" smtClean="0">
                <a:solidFill>
                  <a:srgbClr val="002060"/>
                </a:solidFill>
                <a:latin typeface="Times New Roman"/>
                <a:ea typeface="DejaVu Sans"/>
              </a:rPr>
              <a:t>nd</a:t>
            </a:r>
            <a:r>
              <a:rPr lang="en-IN" sz="1200" b="1" strike="noStrike" spc="-1" dirty="0" smtClean="0">
                <a:solidFill>
                  <a:srgbClr val="002060"/>
                </a:solidFill>
                <a:latin typeface="Times New Roman"/>
                <a:ea typeface="DejaVu Sans"/>
              </a:rPr>
              <a:t> </a:t>
            </a:r>
            <a:r>
              <a:rPr lang="en-IN" sz="1200" b="1" strike="noStrike" spc="-1" dirty="0">
                <a:solidFill>
                  <a:srgbClr val="002060"/>
                </a:solidFill>
                <a:latin typeface="Times New Roman"/>
                <a:ea typeface="DejaVu Sans"/>
              </a:rPr>
              <a:t>Year, Dept. – ETCE</a:t>
            </a:r>
            <a:endParaRPr lang="en-IN" sz="1200" b="0" strike="noStrike" spc="-1" dirty="0">
              <a:latin typeface="Arial"/>
            </a:endParaRPr>
          </a:p>
          <a:p>
            <a:pPr>
              <a:lnSpc>
                <a:spcPct val="100000"/>
              </a:lnSpc>
              <a:spcBef>
                <a:spcPts val="760"/>
              </a:spcBef>
              <a:tabLst>
                <a:tab pos="0" algn="l"/>
              </a:tabLst>
            </a:pPr>
            <a:r>
              <a:rPr lang="en-IN" sz="1200" b="1" strike="noStrike" spc="-1" dirty="0">
                <a:solidFill>
                  <a:srgbClr val="002060"/>
                </a:solidFill>
                <a:latin typeface="Times New Roman"/>
                <a:ea typeface="DejaVu Sans"/>
              </a:rPr>
              <a:t>	DABANJAN SAHA</a:t>
            </a:r>
            <a:endParaRPr lang="en-IN" sz="1200" b="0" strike="noStrike" spc="-1" dirty="0">
              <a:latin typeface="Arial"/>
            </a:endParaRPr>
          </a:p>
          <a:p>
            <a:pPr>
              <a:lnSpc>
                <a:spcPct val="100000"/>
              </a:lnSpc>
              <a:spcBef>
                <a:spcPts val="760"/>
              </a:spcBef>
              <a:tabLst>
                <a:tab pos="0" algn="l"/>
              </a:tabLst>
            </a:pPr>
            <a:r>
              <a:rPr lang="en-IN" sz="1200" b="1" strike="noStrike" spc="-1" dirty="0">
                <a:solidFill>
                  <a:srgbClr val="002060"/>
                </a:solidFill>
                <a:latin typeface="Times New Roman"/>
                <a:ea typeface="DejaVu Sans"/>
              </a:rPr>
              <a:t>	DRISHA </a:t>
            </a:r>
            <a:r>
              <a:rPr lang="en-IN" sz="1200" b="1" strike="noStrike" spc="-1" dirty="0" smtClean="0">
                <a:solidFill>
                  <a:srgbClr val="002060"/>
                </a:solidFill>
                <a:latin typeface="Times New Roman"/>
                <a:ea typeface="DejaVu Sans"/>
              </a:rPr>
              <a:t> MODAK</a:t>
            </a:r>
            <a:endParaRPr lang="en-IN" sz="1200" b="0" strike="noStrike" spc="-1" dirty="0">
              <a:latin typeface="Arial"/>
            </a:endParaRPr>
          </a:p>
          <a:p>
            <a:pPr>
              <a:lnSpc>
                <a:spcPct val="100000"/>
              </a:lnSpc>
              <a:spcBef>
                <a:spcPts val="760"/>
              </a:spcBef>
              <a:tabLst>
                <a:tab pos="0" algn="l"/>
              </a:tabLst>
            </a:pPr>
            <a:r>
              <a:rPr lang="en-IN" sz="1200" b="1" strike="noStrike" spc="-1" dirty="0">
                <a:solidFill>
                  <a:srgbClr val="002060"/>
                </a:solidFill>
                <a:latin typeface="Times New Roman"/>
                <a:ea typeface="DejaVu Sans"/>
              </a:rPr>
              <a:t>	</a:t>
            </a:r>
            <a:r>
              <a:rPr lang="en-IN" sz="1200" b="1" strike="noStrike" spc="-1" dirty="0" smtClean="0">
                <a:solidFill>
                  <a:srgbClr val="002060"/>
                </a:solidFill>
                <a:latin typeface="Times New Roman"/>
                <a:ea typeface="DejaVu Sans"/>
              </a:rPr>
              <a:t>SUDIPTA  </a:t>
            </a:r>
            <a:r>
              <a:rPr lang="en-IN" sz="1200" b="1" strike="noStrike" spc="-1" dirty="0">
                <a:solidFill>
                  <a:srgbClr val="002060"/>
                </a:solidFill>
                <a:latin typeface="Times New Roman"/>
                <a:ea typeface="DejaVu Sans"/>
              </a:rPr>
              <a:t>BISWAS</a:t>
            </a:r>
            <a:endParaRPr lang="en-IN" sz="1200" b="0" strike="noStrike" spc="-1" dirty="0">
              <a:latin typeface="Arial"/>
            </a:endParaRPr>
          </a:p>
          <a:p>
            <a:pPr>
              <a:lnSpc>
                <a:spcPct val="100000"/>
              </a:lnSpc>
              <a:spcBef>
                <a:spcPts val="760"/>
              </a:spcBef>
              <a:tabLst>
                <a:tab pos="0" algn="l"/>
              </a:tabLst>
            </a:pPr>
            <a:r>
              <a:rPr lang="en-IN" sz="1200" b="1" strike="noStrike" spc="-1" dirty="0" smtClean="0">
                <a:solidFill>
                  <a:srgbClr val="002060"/>
                </a:solidFill>
                <a:latin typeface="Times New Roman"/>
                <a:ea typeface="DejaVu Sans"/>
              </a:rPr>
              <a:t>THIRTHANGKAR BISWAS</a:t>
            </a:r>
            <a:endParaRPr lang="en-IN" sz="1200" b="0" strike="noStrike" spc="-1" dirty="0">
              <a:latin typeface="Arial"/>
            </a:endParaRPr>
          </a:p>
        </p:txBody>
      </p:sp>
      <p:pic>
        <p:nvPicPr>
          <p:cNvPr id="161" name="Picture 160"/>
          <p:cNvPicPr/>
          <p:nvPr/>
        </p:nvPicPr>
        <p:blipFill>
          <a:blip r:embed="rId3"/>
          <a:stretch/>
        </p:blipFill>
        <p:spPr>
          <a:xfrm>
            <a:off x="1571604" y="1571612"/>
            <a:ext cx="5357850" cy="28575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trike="noStrike" spc="-1" dirty="0" smtClean="0">
                <a:solidFill>
                  <a:srgbClr val="000000"/>
                </a:solidFill>
                <a:latin typeface="Times New Roman" pitchFamily="18" charset="0"/>
                <a:cs typeface="Times New Roman" pitchFamily="18" charset="0"/>
              </a:rPr>
              <a:t>REFERENCE</a:t>
            </a:r>
            <a:r>
              <a:rPr lang="en-IN" sz="4000" b="1" u="sng" strike="noStrike" spc="-1" dirty="0" smtClean="0">
                <a:latin typeface="Times New Roman" pitchFamily="18" charset="0"/>
                <a:cs typeface="Times New Roman" pitchFamily="18" charset="0"/>
              </a:rPr>
              <a:t/>
            </a:r>
            <a:br>
              <a:rPr lang="en-IN" sz="4000" b="1" u="sng" strike="noStrike" spc="-1" dirty="0" smtClean="0">
                <a:latin typeface="Times New Roman" pitchFamily="18" charset="0"/>
                <a:cs typeface="Times New Roman" pitchFamily="18" charset="0"/>
              </a:rPr>
            </a:br>
            <a:endParaRPr lang="en-US" sz="4000" b="1" u="sng" dirty="0">
              <a:latin typeface="Times New Roman" pitchFamily="18" charset="0"/>
              <a:cs typeface="Times New Roman" pitchFamily="18" charset="0"/>
            </a:endParaRPr>
          </a:p>
        </p:txBody>
      </p:sp>
      <p:sp>
        <p:nvSpPr>
          <p:cNvPr id="4" name="TextBox 3"/>
          <p:cNvSpPr txBox="1"/>
          <p:nvPr/>
        </p:nvSpPr>
        <p:spPr>
          <a:xfrm>
            <a:off x="357158" y="1285860"/>
            <a:ext cx="7143800" cy="369332"/>
          </a:xfrm>
          <a:prstGeom prst="rect">
            <a:avLst/>
          </a:prstGeom>
          <a:noFill/>
        </p:spPr>
        <p:txBody>
          <a:bodyPr wrap="square" rtlCol="0">
            <a:spAutoFit/>
          </a:bodyPr>
          <a:lstStyle/>
          <a:p>
            <a:pPr>
              <a:buFont typeface="Wingdings" pitchFamily="2" charset="2"/>
              <a:buChar char="Ø"/>
            </a:pPr>
            <a:endParaRPr lang="en-US" dirty="0"/>
          </a:p>
        </p:txBody>
      </p:sp>
      <p:sp>
        <p:nvSpPr>
          <p:cNvPr id="5" name="TextBox 4"/>
          <p:cNvSpPr txBox="1"/>
          <p:nvPr/>
        </p:nvSpPr>
        <p:spPr>
          <a:xfrm>
            <a:off x="642910" y="1142984"/>
            <a:ext cx="7572428" cy="3693319"/>
          </a:xfrm>
          <a:prstGeom prst="rect">
            <a:avLst/>
          </a:prstGeom>
          <a:noFill/>
        </p:spPr>
        <p:txBody>
          <a:bodyPr wrap="square" rtlCol="0">
            <a:spAutoFit/>
          </a:bodyPr>
          <a:lstStyle/>
          <a:p>
            <a:pPr>
              <a:buFont typeface="Wingdings" pitchFamily="2" charset="2"/>
              <a:buChar char="Ø"/>
            </a:pPr>
            <a:r>
              <a:rPr lang="en-US" dirty="0" smtClean="0">
                <a:hlinkClick r:id="rId2"/>
              </a:rPr>
              <a:t>https://en.wikipedia.org/wiki/Solar_panel</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3"/>
              </a:rPr>
              <a:t>https://www.waveshare.com/wiki/DHT11_Temperature-Humidity_Sensor</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4"/>
              </a:rPr>
              <a:t>https://en.wikipedia.org/wiki/NodeMCU</a:t>
            </a:r>
            <a:endParaRPr lang="en-US" dirty="0" smtClean="0"/>
          </a:p>
          <a:p>
            <a:pPr>
              <a:buFont typeface="Wingdings" pitchFamily="2" charset="2"/>
              <a:buChar char="Ø"/>
            </a:pPr>
            <a:endParaRPr lang="en-US" dirty="0" smtClean="0"/>
          </a:p>
          <a:p>
            <a:pPr>
              <a:buFont typeface="Wingdings" pitchFamily="2" charset="2"/>
              <a:buChar char="Ø"/>
            </a:pPr>
            <a:r>
              <a:rPr lang="en-US" dirty="0" smtClean="0">
                <a:hlinkClick r:id="rId5"/>
              </a:rPr>
              <a:t>https://www.aspina-group.com/en/learning-zone/columns/what-is/001/</a:t>
            </a:r>
            <a:endParaRPr lang="en-US" dirty="0" smtClean="0"/>
          </a:p>
          <a:p>
            <a:pPr>
              <a:buFont typeface="Wingdings" pitchFamily="2" charset="2"/>
              <a:buChar char="Ø"/>
            </a:pPr>
            <a:endParaRPr lang="en-IN" dirty="0"/>
          </a:p>
          <a:p>
            <a:pPr>
              <a:buFont typeface="Wingdings" pitchFamily="2" charset="2"/>
              <a:buChar char="Ø"/>
            </a:pPr>
            <a:r>
              <a:rPr lang="en-US" dirty="0" smtClean="0">
                <a:hlinkClick r:id="rId6"/>
              </a:rPr>
              <a:t>https://www.raspberrypi.org/products/raspberry-pi-zero-w/</a:t>
            </a:r>
            <a:endParaRPr lang="en-US" dirty="0" smtClean="0"/>
          </a:p>
          <a:p>
            <a:endParaRPr lang="en-US" dirty="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95640" y="548640"/>
            <a:ext cx="8228880" cy="583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001"/>
              </a:spcBef>
              <a:tabLst>
                <a:tab pos="0" algn="l"/>
              </a:tabLst>
            </a:pPr>
            <a:endParaRPr lang="en-IN" sz="1800" b="0" strike="noStrike" spc="-1">
              <a:latin typeface="Arial"/>
            </a:endParaRPr>
          </a:p>
          <a:p>
            <a:pPr algn="ctr">
              <a:lnSpc>
                <a:spcPct val="100000"/>
              </a:lnSpc>
              <a:spcBef>
                <a:spcPts val="1001"/>
              </a:spcBef>
              <a:tabLst>
                <a:tab pos="0" algn="l"/>
              </a:tabLst>
            </a:pPr>
            <a:endParaRPr lang="en-IN" sz="1800" b="0" strike="noStrike" spc="-1">
              <a:latin typeface="Arial"/>
            </a:endParaRPr>
          </a:p>
          <a:p>
            <a:pPr algn="ctr">
              <a:lnSpc>
                <a:spcPct val="100000"/>
              </a:lnSpc>
              <a:spcBef>
                <a:spcPts val="1001"/>
              </a:spcBef>
              <a:tabLst>
                <a:tab pos="0" algn="l"/>
              </a:tabLst>
            </a:pPr>
            <a:r>
              <a:rPr lang="en-US" sz="6000" b="1" strike="noStrike" spc="-1">
                <a:solidFill>
                  <a:srgbClr val="404040"/>
                </a:solidFill>
                <a:latin typeface="Trebuchet MS"/>
              </a:rPr>
              <a:t>THANK YOU!</a:t>
            </a:r>
            <a:endParaRPr lang="en-IN" sz="6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09480" y="609480"/>
            <a:ext cx="6347160" cy="13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a:solidFill>
                  <a:srgbClr val="90C226"/>
                </a:solidFill>
                <a:uFillTx/>
                <a:latin typeface="Times New Roman"/>
              </a:rPr>
              <a:t>INDEX</a:t>
            </a:r>
            <a:endParaRPr lang="en-IN" sz="3000" b="0" strike="noStrike" spc="-1">
              <a:latin typeface="Arial"/>
            </a:endParaRPr>
          </a:p>
        </p:txBody>
      </p:sp>
      <p:sp>
        <p:nvSpPr>
          <p:cNvPr id="163" name="CustomShape 2"/>
          <p:cNvSpPr/>
          <p:nvPr/>
        </p:nvSpPr>
        <p:spPr>
          <a:xfrm>
            <a:off x="609480" y="1484640"/>
            <a:ext cx="7202160" cy="522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INTRODUCTION</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CIRCUIT DIAGRAM</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IN" sz="2400" b="0" strike="noStrike" spc="-1" dirty="0">
                <a:solidFill>
                  <a:srgbClr val="000000"/>
                </a:solidFill>
                <a:latin typeface="Times New Roman"/>
              </a:rPr>
              <a:t>RESCUE </a:t>
            </a:r>
            <a:r>
              <a:rPr lang="en-IN" sz="2400" spc="-1" dirty="0" smtClean="0">
                <a:solidFill>
                  <a:srgbClr val="000000"/>
                </a:solidFill>
                <a:latin typeface="Times New Roman"/>
              </a:rPr>
              <a:t>BOT</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APPLICATION</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FUTURE </a:t>
            </a:r>
            <a:r>
              <a:rPr lang="en-US" sz="2400" spc="-1" dirty="0" smtClean="0">
                <a:solidFill>
                  <a:srgbClr val="000000"/>
                </a:solidFill>
                <a:latin typeface="Times New Roman"/>
              </a:rPr>
              <a:t>ASPACTS</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ADVANTAGE &amp; DISADVANTAGE</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CONCLUSION</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REFERENCE</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09480" y="609480"/>
            <a:ext cx="6347160" cy="13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a:solidFill>
                  <a:srgbClr val="90C226"/>
                </a:solidFill>
                <a:uFillTx/>
                <a:latin typeface="Times New Roman"/>
              </a:rPr>
              <a:t>INTRODUCTION</a:t>
            </a:r>
            <a:endParaRPr lang="en-IN" sz="3000" b="0" strike="noStrike" spc="-1">
              <a:latin typeface="Arial"/>
            </a:endParaRPr>
          </a:p>
        </p:txBody>
      </p:sp>
      <p:sp>
        <p:nvSpPr>
          <p:cNvPr id="165" name="CustomShape 2"/>
          <p:cNvSpPr/>
          <p:nvPr/>
        </p:nvSpPr>
        <p:spPr>
          <a:xfrm>
            <a:off x="323640" y="1340640"/>
            <a:ext cx="8228880" cy="523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1001"/>
              </a:spcBef>
            </a:pP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PC based oscilloscope score over standalone oscilloscope due to their compact size, low cost and ability to do offline analysis.</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It is made up of very few components, so that everyone can afford it. Generally, the cost of an professional tender is around R</a:t>
            </a:r>
            <a:r>
              <a:rPr lang="en-US" sz="2400" b="0" strike="noStrike" spc="-1" dirty="0" smtClean="0">
                <a:solidFill>
                  <a:srgbClr val="000000"/>
                </a:solidFill>
                <a:latin typeface="Times New Roman"/>
              </a:rPr>
              <a:t>s</a:t>
            </a:r>
            <a:r>
              <a:rPr lang="en-US" sz="2400" b="0" strike="noStrike" spc="-1" dirty="0">
                <a:solidFill>
                  <a:srgbClr val="000000"/>
                </a:solidFill>
                <a:latin typeface="Times New Roman"/>
              </a:rPr>
              <a:t>. 50000 to 1000000 is under the budget of </a:t>
            </a:r>
            <a:r>
              <a:rPr lang="en-US" sz="2400" spc="-1" dirty="0">
                <a:solidFill>
                  <a:srgbClr val="000000"/>
                </a:solidFill>
                <a:latin typeface="Times New Roman"/>
              </a:rPr>
              <a:t>R</a:t>
            </a:r>
            <a:r>
              <a:rPr lang="en-US" sz="2400" b="0" strike="noStrike" spc="-1" dirty="0" smtClean="0">
                <a:solidFill>
                  <a:srgbClr val="000000"/>
                </a:solidFill>
                <a:latin typeface="Times New Roman"/>
              </a:rPr>
              <a:t>s</a:t>
            </a:r>
            <a:r>
              <a:rPr lang="en-US" sz="2400" b="0" strike="noStrike" spc="-1" dirty="0">
                <a:solidFill>
                  <a:srgbClr val="000000"/>
                </a:solidFill>
                <a:latin typeface="Times New Roman"/>
              </a:rPr>
              <a:t>. 10000.</a:t>
            </a:r>
            <a:endParaRPr lang="en-IN" sz="24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2400" b="0" strike="noStrike" spc="-1" dirty="0">
                <a:solidFill>
                  <a:srgbClr val="000000"/>
                </a:solidFill>
                <a:latin typeface="Times New Roman"/>
              </a:rPr>
              <a:t>As it is re-programmable, if we have any issue we can change it so easily, at little to no cost. </a:t>
            </a:r>
            <a:endParaRPr lang="en-IN" sz="2400" b="0" strike="noStrike" spc="-1" dirty="0">
              <a:latin typeface="Arial"/>
            </a:endParaRPr>
          </a:p>
          <a:p>
            <a:pPr>
              <a:lnSpc>
                <a:spcPct val="100000"/>
              </a:lnSpc>
              <a:spcBef>
                <a:spcPts val="1001"/>
              </a:spcBef>
            </a:pP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09480" y="609480"/>
            <a:ext cx="6347160" cy="73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7000" lnSpcReduction="10000"/>
          </a:bodyPr>
          <a:lstStyle/>
          <a:p>
            <a:pPr>
              <a:lnSpc>
                <a:spcPct val="100000"/>
              </a:lnSpc>
            </a:pPr>
            <a:r>
              <a:rPr lang="en-US" sz="3000" b="1" u="sng" strike="noStrike" spc="-1">
                <a:solidFill>
                  <a:srgbClr val="90C226"/>
                </a:solidFill>
                <a:uFillTx/>
                <a:latin typeface="Times New Roman"/>
              </a:rPr>
              <a:t>CIRCUIT DIAGRAM</a:t>
            </a:r>
            <a:r>
              <a:t/>
            </a:r>
            <a:br/>
            <a:endParaRPr lang="en-IN" sz="3000" b="0" strike="noStrike" spc="-1">
              <a:latin typeface="Arial"/>
            </a:endParaRPr>
          </a:p>
        </p:txBody>
      </p:sp>
      <p:pic>
        <p:nvPicPr>
          <p:cNvPr id="167" name="Picture 166"/>
          <p:cNvPicPr/>
          <p:nvPr/>
        </p:nvPicPr>
        <p:blipFill>
          <a:blip r:embed="rId2"/>
          <a:srcRect l="8468" b="1070"/>
          <a:stretch/>
        </p:blipFill>
        <p:spPr>
          <a:xfrm>
            <a:off x="714348" y="1500174"/>
            <a:ext cx="6643734" cy="4429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09480" y="609480"/>
            <a:ext cx="6347160" cy="13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000" b="1" u="sng" strike="noStrike" spc="-1" dirty="0">
                <a:solidFill>
                  <a:srgbClr val="90C226"/>
                </a:solidFill>
                <a:uFillTx/>
                <a:latin typeface="Times New Roman"/>
              </a:rPr>
              <a:t>RESCUE </a:t>
            </a:r>
            <a:r>
              <a:rPr lang="en-IN" sz="3000" b="1" u="sng" spc="-1" dirty="0" smtClean="0">
                <a:solidFill>
                  <a:srgbClr val="90C226"/>
                </a:solidFill>
                <a:latin typeface="Times New Roman"/>
              </a:rPr>
              <a:t>BOT</a:t>
            </a:r>
            <a:endParaRPr lang="en-IN" sz="3000" b="0" strike="noStrike" spc="-1" dirty="0">
              <a:latin typeface="Arial"/>
            </a:endParaRPr>
          </a:p>
        </p:txBody>
      </p:sp>
      <p:sp>
        <p:nvSpPr>
          <p:cNvPr id="169" name="CustomShape 2"/>
          <p:cNvSpPr/>
          <p:nvPr/>
        </p:nvSpPr>
        <p:spPr>
          <a:xfrm>
            <a:off x="323640" y="1556640"/>
            <a:ext cx="7488000" cy="482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50000"/>
              </a:lnSpc>
              <a:spcBef>
                <a:spcPts val="1001"/>
              </a:spcBef>
              <a:tabLst>
                <a:tab pos="0" algn="l"/>
              </a:tabLst>
            </a:pPr>
            <a:r>
              <a:rPr lang="en-US" sz="2400" b="0" strike="noStrike" spc="-1" dirty="0">
                <a:solidFill>
                  <a:srgbClr val="000000"/>
                </a:solidFill>
                <a:latin typeface="Times New Roman"/>
              </a:rPr>
              <a:t>The name of our project is ‘Rescue </a:t>
            </a:r>
            <a:r>
              <a:rPr lang="en-US" sz="2400" spc="-1" dirty="0" smtClean="0">
                <a:solidFill>
                  <a:srgbClr val="000000"/>
                </a:solidFill>
                <a:latin typeface="Times New Roman"/>
              </a:rPr>
              <a:t>Bot</a:t>
            </a:r>
            <a:r>
              <a:rPr lang="en-US" sz="2400" b="0" strike="noStrike" spc="-1" dirty="0" smtClean="0">
                <a:solidFill>
                  <a:srgbClr val="000000"/>
                </a:solidFill>
                <a:latin typeface="Times New Roman"/>
              </a:rPr>
              <a:t>’. </a:t>
            </a:r>
            <a:r>
              <a:rPr lang="en-US" sz="2400" b="0" strike="noStrike" spc="-1" dirty="0">
                <a:solidFill>
                  <a:srgbClr val="000000"/>
                </a:solidFill>
                <a:latin typeface="Times New Roman"/>
              </a:rPr>
              <a:t>It is an ESP-8266 NODEMCU, Raspberry Pi Zero W and micro-controller based Tender are an essential tool for front-line rescue workers and professionals to conduct there work as expected, from a safe distance. </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09480" y="609480"/>
            <a:ext cx="6347160" cy="13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a:solidFill>
                  <a:srgbClr val="90C226"/>
                </a:solidFill>
                <a:uFillTx/>
                <a:latin typeface="Times New Roman"/>
              </a:rPr>
              <a:t>APPLICATION</a:t>
            </a:r>
            <a:endParaRPr lang="en-IN" sz="3000" b="0" strike="noStrike" spc="-1">
              <a:latin typeface="Arial"/>
            </a:endParaRPr>
          </a:p>
        </p:txBody>
      </p:sp>
      <p:sp>
        <p:nvSpPr>
          <p:cNvPr id="171" name="CustomShape 2"/>
          <p:cNvSpPr/>
          <p:nvPr/>
        </p:nvSpPr>
        <p:spPr>
          <a:xfrm>
            <a:off x="251640" y="1287720"/>
            <a:ext cx="8290440" cy="516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1001"/>
              </a:spcBef>
              <a:tabLst>
                <a:tab pos="0" algn="l"/>
              </a:tabLst>
            </a:pPr>
            <a:r>
              <a:rPr lang="en-US" sz="2400" b="0" strike="noStrike" spc="-1" dirty="0">
                <a:solidFill>
                  <a:srgbClr val="000000"/>
                </a:solidFill>
                <a:latin typeface="Times New Roman"/>
              </a:rPr>
              <a:t>1. It is to be used for rescue purpose in hearse condition where humans can not go in that condition.</a:t>
            </a:r>
            <a:endParaRPr lang="en-IN" sz="2400" b="0" strike="noStrike" spc="-1" dirty="0">
              <a:latin typeface="Arial"/>
            </a:endParaRPr>
          </a:p>
          <a:p>
            <a:pPr algn="just">
              <a:lnSpc>
                <a:spcPct val="100000"/>
              </a:lnSpc>
              <a:spcBef>
                <a:spcPts val="1001"/>
              </a:spcBef>
              <a:tabLst>
                <a:tab pos="0" algn="l"/>
              </a:tabLst>
            </a:pPr>
            <a:endParaRPr lang="en-IN" sz="2400" b="0" strike="noStrike" spc="-1" dirty="0">
              <a:latin typeface="Arial"/>
            </a:endParaRPr>
          </a:p>
          <a:p>
            <a:pPr algn="just">
              <a:lnSpc>
                <a:spcPct val="100000"/>
              </a:lnSpc>
              <a:spcBef>
                <a:spcPts val="1001"/>
              </a:spcBef>
              <a:tabLst>
                <a:tab pos="0" algn="l"/>
              </a:tabLst>
            </a:pPr>
            <a:r>
              <a:rPr lang="en-US" sz="2400" b="0" strike="noStrike" spc="-1" dirty="0">
                <a:solidFill>
                  <a:srgbClr val="000000"/>
                </a:solidFill>
                <a:latin typeface="Times New Roman"/>
              </a:rPr>
              <a:t>2. It can measure temperature, humidity, distance, and show live footage in its separate controller.     </a:t>
            </a:r>
            <a:endParaRPr lang="en-IN" sz="2400" b="0" strike="noStrike" spc="-1" dirty="0">
              <a:latin typeface="Arial"/>
            </a:endParaRPr>
          </a:p>
          <a:p>
            <a:pPr algn="just">
              <a:lnSpc>
                <a:spcPct val="100000"/>
              </a:lnSpc>
              <a:spcBef>
                <a:spcPts val="1001"/>
              </a:spcBef>
              <a:tabLst>
                <a:tab pos="0" algn="l"/>
              </a:tabLst>
            </a:pPr>
            <a:endParaRPr lang="en-IN" sz="2400" b="0" strike="noStrike" spc="-1" dirty="0">
              <a:latin typeface="Arial"/>
            </a:endParaRPr>
          </a:p>
          <a:p>
            <a:pPr algn="just">
              <a:lnSpc>
                <a:spcPct val="100000"/>
              </a:lnSpc>
              <a:spcBef>
                <a:spcPts val="1001"/>
              </a:spcBef>
              <a:tabLst>
                <a:tab pos="0" algn="l"/>
              </a:tabLst>
            </a:pPr>
            <a:r>
              <a:rPr lang="en-US" sz="2400" b="0" strike="noStrike" spc="-1" dirty="0">
                <a:solidFill>
                  <a:srgbClr val="000000"/>
                </a:solidFill>
                <a:latin typeface="Times New Roman"/>
              </a:rPr>
              <a:t>3. It can charge automatically using solar power from its solar panels.</a:t>
            </a:r>
            <a:endParaRPr lang="en-IN" sz="2400" b="0" strike="noStrike" spc="-1" dirty="0">
              <a:latin typeface="Arial"/>
            </a:endParaRPr>
          </a:p>
          <a:p>
            <a:pPr algn="just">
              <a:lnSpc>
                <a:spcPct val="100000"/>
              </a:lnSpc>
              <a:spcBef>
                <a:spcPts val="1001"/>
              </a:spcBef>
              <a:tabLst>
                <a:tab pos="0" algn="l"/>
              </a:tabLst>
            </a:pPr>
            <a:endParaRPr lang="en-IN" sz="2400" b="0" strike="noStrike" spc="-1" dirty="0">
              <a:latin typeface="Arial"/>
            </a:endParaRPr>
          </a:p>
          <a:p>
            <a:pPr algn="just">
              <a:lnSpc>
                <a:spcPct val="100000"/>
              </a:lnSpc>
              <a:spcBef>
                <a:spcPts val="1001"/>
              </a:spcBef>
              <a:tabLst>
                <a:tab pos="0" algn="l"/>
              </a:tabLst>
            </a:pPr>
            <a:r>
              <a:rPr lang="en-US" sz="2400" b="0" strike="noStrike" spc="-1" dirty="0">
                <a:solidFill>
                  <a:srgbClr val="000000"/>
                </a:solidFill>
                <a:latin typeface="Times New Roman"/>
              </a:rPr>
              <a:t>4. It is very easy and simple to use. It works by connecting it to the PC and not having any external display, just plug and use.</a:t>
            </a:r>
            <a:endParaRPr lang="en-IN" sz="2400" b="0" strike="noStrike" spc="-1" dirty="0">
              <a:latin typeface="Arial"/>
            </a:endParaRPr>
          </a:p>
          <a:p>
            <a:pPr algn="just">
              <a:lnSpc>
                <a:spcPct val="100000"/>
              </a:lnSpc>
              <a:spcBef>
                <a:spcPts val="1001"/>
              </a:spcBef>
              <a:tabLst>
                <a:tab pos="0" algn="l"/>
              </a:tabLst>
            </a:pPr>
            <a:endParaRPr lang="en-IN" sz="2400" b="0" strike="noStrike" spc="-1" dirty="0">
              <a:latin typeface="Arial"/>
            </a:endParaRPr>
          </a:p>
          <a:p>
            <a:pPr algn="just">
              <a:lnSpc>
                <a:spcPct val="100000"/>
              </a:lnSpc>
              <a:spcBef>
                <a:spcPts val="1001"/>
              </a:spcBef>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95640" y="452160"/>
            <a:ext cx="6347160" cy="74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dirty="0">
                <a:solidFill>
                  <a:srgbClr val="90C226"/>
                </a:solidFill>
                <a:uFillTx/>
                <a:latin typeface="Times New Roman"/>
              </a:rPr>
              <a:t>FUTURE </a:t>
            </a:r>
            <a:r>
              <a:rPr lang="en-US" sz="3000" b="1" u="sng" spc="-1" dirty="0" smtClean="0">
                <a:solidFill>
                  <a:srgbClr val="90C226"/>
                </a:solidFill>
                <a:latin typeface="Times New Roman"/>
              </a:rPr>
              <a:t>ASPACTS</a:t>
            </a:r>
            <a:endParaRPr lang="en-IN" sz="3000" b="0" strike="noStrike" spc="-1" dirty="0">
              <a:latin typeface="Arial"/>
            </a:endParaRPr>
          </a:p>
        </p:txBody>
      </p:sp>
      <p:sp>
        <p:nvSpPr>
          <p:cNvPr id="173" name="CustomShape 2"/>
          <p:cNvSpPr/>
          <p:nvPr/>
        </p:nvSpPr>
        <p:spPr>
          <a:xfrm>
            <a:off x="373680" y="1570320"/>
            <a:ext cx="8210160" cy="489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1001"/>
              </a:spcBef>
              <a:tabLst>
                <a:tab pos="0" algn="l"/>
              </a:tabLst>
            </a:pPr>
            <a:r>
              <a:rPr lang="en-US" sz="2400" b="0" strike="noStrike" spc="-1" dirty="0">
                <a:solidFill>
                  <a:srgbClr val="404040"/>
                </a:solidFill>
                <a:latin typeface="Times New Roman"/>
              </a:rPr>
              <a:t>In future, we can upgrade our ‘Rescue </a:t>
            </a:r>
            <a:r>
              <a:rPr lang="en-US" sz="2400" b="0" strike="noStrike" spc="-1" dirty="0" smtClean="0">
                <a:solidFill>
                  <a:srgbClr val="404040"/>
                </a:solidFill>
                <a:latin typeface="Times New Roman"/>
              </a:rPr>
              <a:t>Bot’ </a:t>
            </a:r>
            <a:r>
              <a:rPr lang="en-US" sz="2400" b="0" strike="noStrike" spc="-1" dirty="0">
                <a:solidFill>
                  <a:srgbClr val="404040"/>
                </a:solidFill>
                <a:latin typeface="Times New Roman"/>
              </a:rPr>
              <a:t>in many ways. First of all, it is having signal channel which we can later develop it into double channel. Secondly, also we can upgrade the software which will make it more advance. Thirdly, we can add storage memory, with the help of it data can be storage for a long time. Fourthly, we can add  an arm to help it deal with enclose space(s) and to look more attractive and unique. Fifth, we will try to look more addition of more features to make it more accurate.</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67640" y="332640"/>
            <a:ext cx="8076600" cy="71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a:solidFill>
                  <a:srgbClr val="90C226"/>
                </a:solidFill>
                <a:uFillTx/>
                <a:latin typeface="Times New Roman"/>
              </a:rPr>
              <a:t>ADVANTAGES &amp; DISADVANTAGES</a:t>
            </a:r>
            <a:endParaRPr lang="en-IN" sz="3000" b="0" strike="noStrike" spc="-1">
              <a:latin typeface="Arial"/>
            </a:endParaRPr>
          </a:p>
        </p:txBody>
      </p:sp>
      <p:sp>
        <p:nvSpPr>
          <p:cNvPr id="175" name="CustomShape 2"/>
          <p:cNvSpPr/>
          <p:nvPr/>
        </p:nvSpPr>
        <p:spPr>
          <a:xfrm>
            <a:off x="503280" y="1484640"/>
            <a:ext cx="3089880" cy="5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spcBef>
                <a:spcPts val="1001"/>
              </a:spcBef>
              <a:tabLst>
                <a:tab pos="0" algn="l"/>
              </a:tabLst>
            </a:pPr>
            <a:r>
              <a:rPr lang="en-US" sz="2400" b="0" strike="noStrike" spc="-1" dirty="0">
                <a:solidFill>
                  <a:srgbClr val="000000"/>
                </a:solidFill>
                <a:latin typeface="Times New Roman"/>
              </a:rPr>
              <a:t>Advantage</a:t>
            </a:r>
            <a:endParaRPr lang="en-IN" sz="2400" b="0" strike="noStrike" spc="-1" dirty="0">
              <a:latin typeface="Arial"/>
            </a:endParaRPr>
          </a:p>
        </p:txBody>
      </p:sp>
      <p:sp>
        <p:nvSpPr>
          <p:cNvPr id="176" name="CustomShape 3"/>
          <p:cNvSpPr/>
          <p:nvPr/>
        </p:nvSpPr>
        <p:spPr>
          <a:xfrm>
            <a:off x="524880" y="2188080"/>
            <a:ext cx="4039560" cy="427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lgn="just">
              <a:lnSpc>
                <a:spcPct val="100000"/>
              </a:lnSpc>
              <a:spcBef>
                <a:spcPts val="1001"/>
              </a:spcBef>
              <a:buClr>
                <a:srgbClr val="90C226"/>
              </a:buClr>
              <a:buSzPct val="80000"/>
              <a:buFont typeface="Wingdings 3" charset="2"/>
              <a:buChar char=""/>
            </a:pPr>
            <a:r>
              <a:rPr lang="en-US" sz="1800" b="0" strike="noStrike" spc="-1" dirty="0">
                <a:solidFill>
                  <a:srgbClr val="000000"/>
                </a:solidFill>
                <a:latin typeface="Times New Roman"/>
              </a:rPr>
              <a:t> </a:t>
            </a:r>
            <a:r>
              <a:rPr lang="en-US" sz="1900" b="0" strike="noStrike" spc="-1" dirty="0">
                <a:solidFill>
                  <a:srgbClr val="000000"/>
                </a:solidFill>
                <a:latin typeface="Times New Roman"/>
              </a:rPr>
              <a:t>The set-up is very easy to handle and straightforward.</a:t>
            </a:r>
            <a:endParaRPr lang="en-IN" sz="1900" b="0" strike="noStrike" spc="-1" dirty="0">
              <a:latin typeface="Arial"/>
            </a:endParaRPr>
          </a:p>
          <a:p>
            <a:pPr algn="just">
              <a:lnSpc>
                <a:spcPct val="100000"/>
              </a:lnSpc>
              <a:spcBef>
                <a:spcPts val="1001"/>
              </a:spcBef>
            </a:pPr>
            <a:endParaRPr lang="en-IN" sz="19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900" b="0" strike="noStrike" spc="-1" dirty="0">
                <a:solidFill>
                  <a:srgbClr val="000000"/>
                </a:solidFill>
                <a:latin typeface="Times New Roman"/>
              </a:rPr>
              <a:t> It can charge its battery from solar energy</a:t>
            </a:r>
            <a:endParaRPr lang="en-IN" sz="1900" b="0" strike="noStrike" spc="-1" dirty="0">
              <a:latin typeface="Arial"/>
            </a:endParaRPr>
          </a:p>
          <a:p>
            <a:pPr algn="just">
              <a:lnSpc>
                <a:spcPct val="100000"/>
              </a:lnSpc>
              <a:spcBef>
                <a:spcPts val="1001"/>
              </a:spcBef>
            </a:pPr>
            <a:endParaRPr lang="en-IN" sz="19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900" b="0" strike="noStrike" spc="-1" dirty="0">
                <a:solidFill>
                  <a:srgbClr val="000000"/>
                </a:solidFill>
                <a:latin typeface="Times New Roman"/>
              </a:rPr>
              <a:t> It is very low cost and compact, quite simple.</a:t>
            </a:r>
            <a:endParaRPr lang="en-IN" sz="1900" b="0" strike="noStrike" spc="-1" dirty="0">
              <a:latin typeface="Arial"/>
            </a:endParaRPr>
          </a:p>
          <a:p>
            <a:pPr algn="just">
              <a:lnSpc>
                <a:spcPct val="100000"/>
              </a:lnSpc>
              <a:spcBef>
                <a:spcPts val="1001"/>
              </a:spcBef>
            </a:pPr>
            <a:endParaRPr lang="en-IN" sz="19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900" b="0" strike="noStrike" spc="-1" dirty="0">
                <a:solidFill>
                  <a:srgbClr val="000000"/>
                </a:solidFill>
                <a:latin typeface="Times New Roman"/>
              </a:rPr>
              <a:t> It will be used in Place(s) where humans are unable to Go .</a:t>
            </a:r>
            <a:endParaRPr lang="en-IN" sz="1900" b="0" strike="noStrike" spc="-1" dirty="0">
              <a:latin typeface="Arial"/>
            </a:endParaRPr>
          </a:p>
          <a:p>
            <a:pPr algn="just">
              <a:lnSpc>
                <a:spcPct val="100000"/>
              </a:lnSpc>
              <a:spcBef>
                <a:spcPts val="1001"/>
              </a:spcBef>
            </a:pPr>
            <a:endParaRPr lang="en-IN" sz="19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900" b="0" strike="noStrike" spc="-1" dirty="0">
                <a:solidFill>
                  <a:srgbClr val="000000"/>
                </a:solidFill>
                <a:latin typeface="Times New Roman"/>
              </a:rPr>
              <a:t> </a:t>
            </a:r>
            <a:r>
              <a:rPr lang="en-US" sz="1900" b="0" strike="noStrike" spc="-1" dirty="0" smtClean="0">
                <a:solidFill>
                  <a:srgbClr val="000000"/>
                </a:solidFill>
                <a:latin typeface="Times New Roman"/>
              </a:rPr>
              <a:t>The Bot </a:t>
            </a:r>
            <a:r>
              <a:rPr lang="en-US" sz="1900" b="0" strike="noStrike" spc="-1" dirty="0">
                <a:solidFill>
                  <a:srgbClr val="000000"/>
                </a:solidFill>
                <a:latin typeface="Times New Roman"/>
              </a:rPr>
              <a:t>can operate in any whether condition.</a:t>
            </a:r>
            <a:endParaRPr lang="en-IN" sz="1900" b="0" strike="noStrike" spc="-1" dirty="0">
              <a:latin typeface="Arial"/>
            </a:endParaRPr>
          </a:p>
        </p:txBody>
      </p:sp>
      <p:sp>
        <p:nvSpPr>
          <p:cNvPr id="177" name="CustomShape 4"/>
          <p:cNvSpPr/>
          <p:nvPr/>
        </p:nvSpPr>
        <p:spPr>
          <a:xfrm>
            <a:off x="4649760" y="1484640"/>
            <a:ext cx="3089880" cy="5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spcBef>
                <a:spcPts val="1001"/>
              </a:spcBef>
              <a:tabLst>
                <a:tab pos="0" algn="l"/>
              </a:tabLst>
            </a:pPr>
            <a:r>
              <a:rPr lang="en-US" sz="2400" b="0" strike="noStrike" spc="-1" dirty="0">
                <a:solidFill>
                  <a:srgbClr val="000000"/>
                </a:solidFill>
                <a:latin typeface="Times New Roman"/>
              </a:rPr>
              <a:t>Disadvantage</a:t>
            </a:r>
            <a:endParaRPr lang="en-IN" sz="2400" b="0" strike="noStrike" spc="-1" dirty="0">
              <a:latin typeface="Arial"/>
            </a:endParaRPr>
          </a:p>
        </p:txBody>
      </p:sp>
      <p:sp>
        <p:nvSpPr>
          <p:cNvPr id="178" name="CustomShape 5"/>
          <p:cNvSpPr/>
          <p:nvPr/>
        </p:nvSpPr>
        <p:spPr>
          <a:xfrm>
            <a:off x="4645080" y="2174760"/>
            <a:ext cx="4070324" cy="44689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1001"/>
              </a:spcBef>
              <a:buClr>
                <a:srgbClr val="90C226"/>
              </a:buClr>
              <a:buSzPct val="80000"/>
              <a:buFont typeface="Wingdings 3" charset="2"/>
              <a:buChar char=""/>
            </a:pPr>
            <a:r>
              <a:rPr lang="en-US" sz="1800" b="0" strike="noStrike" spc="-1" dirty="0">
                <a:solidFill>
                  <a:srgbClr val="000000"/>
                </a:solidFill>
                <a:latin typeface="Times New Roman"/>
              </a:rPr>
              <a:t> It is not accurate and having some % of error</a:t>
            </a:r>
            <a:r>
              <a:rPr lang="en-US" sz="1800" b="0" strike="noStrike" spc="-1" dirty="0" smtClean="0">
                <a:solidFill>
                  <a:srgbClr val="000000"/>
                </a:solidFill>
                <a:latin typeface="Times New Roman"/>
              </a:rPr>
              <a:t>.</a:t>
            </a:r>
            <a:endParaRPr lang="en-IN" spc="-1" dirty="0">
              <a:solidFill>
                <a:srgbClr val="000000"/>
              </a:solidFill>
              <a:latin typeface="Arial"/>
            </a:endParaRPr>
          </a:p>
          <a:p>
            <a:pPr marL="343080" indent="-342360" algn="just">
              <a:lnSpc>
                <a:spcPct val="100000"/>
              </a:lnSpc>
              <a:spcBef>
                <a:spcPts val="1001"/>
              </a:spcBef>
              <a:buClr>
                <a:srgbClr val="90C226"/>
              </a:buClr>
              <a:buSzPct val="80000"/>
              <a:buFont typeface="Wingdings 3" charset="2"/>
              <a:buChar char=""/>
            </a:pPr>
            <a:r>
              <a:rPr lang="en-US" sz="1800" b="0" strike="noStrike" spc="-1" dirty="0" smtClean="0">
                <a:solidFill>
                  <a:srgbClr val="000000"/>
                </a:solidFill>
                <a:latin typeface="Times New Roman"/>
              </a:rPr>
              <a:t> </a:t>
            </a:r>
            <a:r>
              <a:rPr lang="en-US" sz="1800" b="0" strike="noStrike" spc="-1" dirty="0">
                <a:solidFill>
                  <a:srgbClr val="000000"/>
                </a:solidFill>
                <a:latin typeface="Times New Roman"/>
              </a:rPr>
              <a:t>It don’t have the range of  professional tender.</a:t>
            </a:r>
            <a:endParaRPr lang="en-IN" sz="1800" b="0" strike="noStrike" spc="-1" dirty="0">
              <a:latin typeface="Arial"/>
            </a:endParaRPr>
          </a:p>
          <a:p>
            <a:pPr algn="just">
              <a:lnSpc>
                <a:spcPct val="100000"/>
              </a:lnSpc>
              <a:spcBef>
                <a:spcPts val="1001"/>
              </a:spcBef>
            </a:pPr>
            <a:endParaRPr lang="en-IN" sz="18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800" b="0" strike="noStrike" spc="-1" dirty="0">
                <a:solidFill>
                  <a:srgbClr val="000000"/>
                </a:solidFill>
                <a:latin typeface="Times New Roman"/>
              </a:rPr>
              <a:t> It’s frequency can be intercepted as there not encrypted.   </a:t>
            </a:r>
            <a:endParaRPr lang="en-IN" sz="1800" b="0" strike="noStrike" spc="-1" dirty="0">
              <a:latin typeface="Arial"/>
            </a:endParaRPr>
          </a:p>
          <a:p>
            <a:pPr algn="just">
              <a:lnSpc>
                <a:spcPct val="100000"/>
              </a:lnSpc>
              <a:spcBef>
                <a:spcPts val="1001"/>
              </a:spcBef>
            </a:pPr>
            <a:endParaRPr lang="en-IN" sz="1800" b="0" strike="noStrike" spc="-1" dirty="0">
              <a:latin typeface="Arial"/>
            </a:endParaRPr>
          </a:p>
          <a:p>
            <a:pPr marL="343080" indent="-342360" algn="just">
              <a:lnSpc>
                <a:spcPct val="100000"/>
              </a:lnSpc>
              <a:spcBef>
                <a:spcPts val="1001"/>
              </a:spcBef>
              <a:buClr>
                <a:srgbClr val="90C226"/>
              </a:buClr>
              <a:buSzPct val="80000"/>
              <a:buFont typeface="Wingdings 3" charset="2"/>
              <a:buChar char=""/>
            </a:pPr>
            <a:r>
              <a:rPr lang="en-US" sz="1800" b="0" strike="noStrike" spc="-1" dirty="0">
                <a:solidFill>
                  <a:srgbClr val="000000"/>
                </a:solidFill>
                <a:latin typeface="Times New Roman"/>
              </a:rPr>
              <a:t> It will only analyze in real time as there is no storage memory</a:t>
            </a:r>
            <a:r>
              <a:rPr lang="en-US" sz="1800" b="0" strike="noStrike" spc="-1" dirty="0" smtClean="0">
                <a:solidFill>
                  <a:srgbClr val="000000"/>
                </a:solidFill>
                <a:latin typeface="Times New Roman"/>
              </a:rPr>
              <a:t>.	</a:t>
            </a:r>
          </a:p>
          <a:p>
            <a:pPr marL="343080" indent="-342360" algn="just">
              <a:lnSpc>
                <a:spcPct val="100000"/>
              </a:lnSpc>
              <a:spcBef>
                <a:spcPts val="1001"/>
              </a:spcBef>
              <a:buClr>
                <a:srgbClr val="90C226"/>
              </a:buClr>
              <a:buSzPct val="80000"/>
              <a:buFont typeface="Wingdings 3" charset="2"/>
              <a:buChar char=""/>
            </a:pPr>
            <a:r>
              <a:rPr lang="en-IN" spc="-1" dirty="0" smtClean="0">
                <a:solidFill>
                  <a:srgbClr val="000000"/>
                </a:solidFill>
                <a:latin typeface="Times New Roman"/>
              </a:rPr>
              <a:t>The bot can not run under conflict  of information (frequency).</a:t>
            </a: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609480" y="609480"/>
            <a:ext cx="6347160" cy="13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000" b="1" u="sng" strike="noStrike" spc="-1">
                <a:solidFill>
                  <a:srgbClr val="90C226"/>
                </a:solidFill>
                <a:uFillTx/>
                <a:latin typeface="Times New Roman"/>
              </a:rPr>
              <a:t>CONCLUSION</a:t>
            </a:r>
            <a:endParaRPr lang="en-IN" sz="3000" b="0" strike="noStrike" spc="-1">
              <a:latin typeface="Arial"/>
            </a:endParaRPr>
          </a:p>
        </p:txBody>
      </p:sp>
      <p:sp>
        <p:nvSpPr>
          <p:cNvPr id="180" name="CustomShape 2"/>
          <p:cNvSpPr/>
          <p:nvPr/>
        </p:nvSpPr>
        <p:spPr>
          <a:xfrm>
            <a:off x="609480" y="2160720"/>
            <a:ext cx="6347160" cy="3880080"/>
          </a:xfrm>
          <a:prstGeom prst="rect">
            <a:avLst/>
          </a:prstGeom>
          <a:noFill/>
          <a:ln w="0">
            <a:noFill/>
          </a:ln>
        </p:spPr>
        <p:style>
          <a:lnRef idx="0">
            <a:scrgbClr r="0" g="0" b="0"/>
          </a:lnRef>
          <a:fillRef idx="0">
            <a:scrgbClr r="0" g="0" b="0"/>
          </a:fillRef>
          <a:effectRef idx="0">
            <a:scrgbClr r="0" g="0" b="0"/>
          </a:effectRef>
          <a:fontRef idx="minor"/>
        </p:style>
      </p:sp>
      <p:sp>
        <p:nvSpPr>
          <p:cNvPr id="4" name="Rectangle 3"/>
          <p:cNvSpPr/>
          <p:nvPr/>
        </p:nvSpPr>
        <p:spPr>
          <a:xfrm>
            <a:off x="714348" y="1285860"/>
            <a:ext cx="6143652" cy="4154984"/>
          </a:xfrm>
          <a:prstGeom prst="rect">
            <a:avLst/>
          </a:prstGeom>
        </p:spPr>
        <p:txBody>
          <a:bodyPr wrap="square">
            <a:spAutoFit/>
          </a:bodyPr>
          <a:lstStyle/>
          <a:p>
            <a:r>
              <a:rPr lang="en-GB" sz="2400" dirty="0" smtClean="0">
                <a:latin typeface="Times New Roman" pitchFamily="18" charset="0"/>
                <a:cs typeface="Times New Roman" pitchFamily="18" charset="0"/>
              </a:rPr>
              <a:t>In This Project , We Learned the study of  Raspberry Pi, and  successfully made the pc based Rescue Bot, which is very  helpful and an important electronics device. We gave our best to make this project  “Rescue Bot” compact and in low cost under the budget of  Rs.10000/-</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We are very glad to complete this project with in the prescribed time and come across many new technologies. We want to convey our thanks to all who help us in different ways</a:t>
            </a:r>
            <a:r>
              <a:rPr lang="en-GB" dirty="0" smtClean="0">
                <a:latin typeface="Times New Roman" pitchFamily="18" charset="0"/>
                <a:cs typeface="Times New Roman" pitchFamily="18" charset="0"/>
              </a:rPr>
              <a:t>.</a:t>
            </a:r>
            <a:endParaRPr lang="en-GB"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568</TotalTime>
  <Words>587</Words>
  <Application>LibreOffice/7.0.4.2$Windows_X86_64 LibreOffice_project/dcf040e67528d9187c66b2379df5ea4407429775</Application>
  <PresentationFormat>On-screen Show (4:3)</PresentationFormat>
  <Paragraphs>71</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REFERENCE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dc:description/>
  <cp:lastModifiedBy>DEBANJAN SAHA</cp:lastModifiedBy>
  <cp:revision>72</cp:revision>
  <dcterms:created xsi:type="dcterms:W3CDTF">2020-06-19T14:42:34Z</dcterms:created>
  <dcterms:modified xsi:type="dcterms:W3CDTF">2021-03-15T16:01:24Z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14</vt:i4>
  </property>
</Properties>
</file>