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4" r:id="rId1"/>
    <p:sldMasterId id="2147483891" r:id="rId2"/>
  </p:sldMasterIdLst>
  <p:notesMasterIdLst>
    <p:notesMasterId r:id="rId21"/>
  </p:notesMasterIdLst>
  <p:handoutMasterIdLst>
    <p:handoutMasterId r:id="rId22"/>
  </p:handoutMasterIdLst>
  <p:sldIdLst>
    <p:sldId id="366" r:id="rId3"/>
    <p:sldId id="377" r:id="rId4"/>
    <p:sldId id="378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79" r:id="rId16"/>
    <p:sldId id="380" r:id="rId17"/>
    <p:sldId id="392" r:id="rId18"/>
    <p:sldId id="381" r:id="rId19"/>
    <p:sldId id="393" r:id="rId20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BC5C68F-14A7-F643-9938-C2985424E0F5}">
          <p14:sldIdLst>
            <p14:sldId id="366"/>
            <p14:sldId id="377"/>
            <p14:sldId id="37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79"/>
            <p14:sldId id="380"/>
            <p14:sldId id="392"/>
            <p14:sldId id="381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5952"/>
  </p:normalViewPr>
  <p:slideViewPr>
    <p:cSldViewPr snapToGrid="0" snapToObjects="1">
      <p:cViewPr varScale="1">
        <p:scale>
          <a:sx n="148" d="100"/>
          <a:sy n="148" d="100"/>
        </p:scale>
        <p:origin x="100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3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 of news article. Each article is on a particular topic, for ex: politics, science, cinema, sports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6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A612084C-5519-B046-8F37-E31EBE81D15D}"/>
              </a:ext>
            </a:extLst>
          </p:cNvPr>
          <p:cNvSpPr txBox="1">
            <a:spLocks/>
          </p:cNvSpPr>
          <p:nvPr userDrawn="1"/>
        </p:nvSpPr>
        <p:spPr>
          <a:xfrm>
            <a:off x="226411" y="4725783"/>
            <a:ext cx="4142232" cy="3072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600" b="1" i="0" kern="0" dirty="0">
                <a:latin typeface="IBM Plex Sans" panose="020B0503050203000203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476C6-1263-F248-84DC-A8F704C55E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4693158"/>
            <a:ext cx="1750987" cy="2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73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230659" y="1276350"/>
            <a:ext cx="4110682" cy="3328601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D8762821-155E-254E-9CDA-B342327866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00600" y="1276350"/>
            <a:ext cx="4110682" cy="3328601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1100"/>
              </a:spcBef>
              <a:defRPr sz="1400"/>
            </a:lvl2pPr>
            <a:lvl3pPr>
              <a:spcBef>
                <a:spcPts val="1100"/>
              </a:spcBef>
              <a:defRPr sz="1400"/>
            </a:lvl3pPr>
            <a:lvl4pPr>
              <a:spcBef>
                <a:spcPts val="1100"/>
              </a:spcBef>
              <a:defRPr sz="1400"/>
            </a:lvl4pPr>
            <a:lvl5pPr>
              <a:spcBef>
                <a:spcPts val="11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960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959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853" r:id="rId29"/>
    <p:sldLayoutId id="2147483854" r:id="rId30"/>
    <p:sldLayoutId id="2147483855" r:id="rId31"/>
    <p:sldLayoutId id="2147483856" r:id="rId32"/>
    <p:sldLayoutId id="2147483857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IBM Plex Sans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8.sv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nlp-tutorial-topic-modeling-in-python-with-bertopic-372w35l9" TargetMode="External"/><Relationship Id="rId2" Type="http://schemas.openxmlformats.org/officeDocument/2006/relationships/hyperlink" Target="https://ethen8181.github.io/machine-learning/clustering_old/topic_model/LDA.html" TargetMode="External"/><Relationship Id="rId1" Type="http://schemas.openxmlformats.org/officeDocument/2006/relationships/slideLayout" Target="../slideLayouts/slideLayout50.xml"/><Relationship Id="rId4" Type="http://schemas.openxmlformats.org/officeDocument/2006/relationships/hyperlink" Target="https://sites.google.com/umd.edu/2021cl1webpag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8134618" cy="2542032"/>
          </a:xfrm>
        </p:spPr>
        <p:txBody>
          <a:bodyPr/>
          <a:lstStyle/>
          <a:p>
            <a:r>
              <a:rPr lang="en-US" sz="4800" dirty="0"/>
              <a:t>Topic Modeling</a:t>
            </a:r>
            <a:br>
              <a:rPr lang="en-US" sz="4800" dirty="0"/>
            </a:br>
            <a:r>
              <a:rPr lang="en-US" sz="4800" dirty="0"/>
              <a:t> Unsupervised ML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CFC41-416E-A147-86DB-A3439781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76200"/>
            <a:ext cx="1308100" cy="499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E5DEA-DF75-E943-BE5B-201E27F75C8C}"/>
              </a:ext>
            </a:extLst>
          </p:cNvPr>
          <p:cNvSpPr txBox="1"/>
          <p:nvPr/>
        </p:nvSpPr>
        <p:spPr>
          <a:xfrm>
            <a:off x="148318" y="3199971"/>
            <a:ext cx="262123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Harshit Kumar, Ph.D.</a:t>
            </a:r>
          </a:p>
          <a:p>
            <a:pPr algn="l"/>
            <a:r>
              <a:rPr lang="en-US" sz="105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Senior Member of Technical Staff-AIOps</a:t>
            </a:r>
          </a:p>
        </p:txBody>
      </p:sp>
    </p:spTree>
    <p:extLst>
      <p:ext uri="{BB962C8B-B14F-4D97-AF65-F5344CB8AC3E}">
        <p14:creationId xmlns:p14="http://schemas.microsoft.com/office/powerpoint/2010/main" val="378790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DE6E-FCC3-5352-353B-E59015CB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and Topic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056A2-BCE9-8559-E44E-D194EAB21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3AC83-E7CF-55DB-66BD-7A075BD7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555750"/>
            <a:ext cx="6654800" cy="203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92308-BA65-DAD5-2115-237EE0BC9B6B}"/>
              </a:ext>
            </a:extLst>
          </p:cNvPr>
          <p:cNvSpPr txBox="1"/>
          <p:nvPr/>
        </p:nvSpPr>
        <p:spPr>
          <a:xfrm>
            <a:off x="1141111" y="4171478"/>
            <a:ext cx="511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Which one is the Dirichlet distribution for articles </a:t>
            </a:r>
            <a:r>
              <a:rPr lang="en-US" sz="14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w.r.t</a:t>
            </a:r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topics?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F4ED4-F8DB-8549-1910-6508B1145979}"/>
              </a:ext>
            </a:extLst>
          </p:cNvPr>
          <p:cNvSpPr txBox="1"/>
          <p:nvPr/>
        </p:nvSpPr>
        <p:spPr>
          <a:xfrm>
            <a:off x="5259689" y="695246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Dots are articles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Vertices are topics</a:t>
            </a:r>
          </a:p>
        </p:txBody>
      </p:sp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E33B83BF-530A-AE12-44B8-50FBBC545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6002" y="8405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71A4-B24A-09F7-17C2-2B517385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7293814" cy="804672"/>
          </a:xfrm>
        </p:spPr>
        <p:txBody>
          <a:bodyPr/>
          <a:lstStyle/>
          <a:p>
            <a:r>
              <a:rPr lang="en-US" dirty="0"/>
              <a:t>Dirichlet to Multinomial Distribution </a:t>
            </a:r>
            <a:br>
              <a:rPr lang="en-US" dirty="0"/>
            </a:br>
            <a:r>
              <a:rPr lang="en-US" dirty="0"/>
              <a:t>Topics </a:t>
            </a:r>
            <a:r>
              <a:rPr lang="en-US" dirty="0" err="1"/>
              <a:t>w.r.t</a:t>
            </a:r>
            <a:r>
              <a:rPr lang="en-US" dirty="0"/>
              <a:t> Documents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5E81E-2649-3891-7BA5-B76888BBE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E9072-E185-4DA8-7F85-9CE6C773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1574800"/>
            <a:ext cx="19685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EA990-93A7-709C-C150-E87735EF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16" y="807720"/>
            <a:ext cx="1333500" cy="4826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E97A645-6C73-C6BA-62A6-B5B0F30C0FD8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473844" y="1247347"/>
            <a:ext cx="879793" cy="64061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18A4FC9-E389-5D02-8E01-B683DC9BD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956" y="2385218"/>
            <a:ext cx="1371600" cy="55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E6095-54DF-5D16-9427-AFE648FF0FB2}"/>
              </a:ext>
            </a:extLst>
          </p:cNvPr>
          <p:cNvCxnSpPr/>
          <p:nvPr/>
        </p:nvCxnSpPr>
        <p:spPr bwMode="auto">
          <a:xfrm flipH="1">
            <a:off x="3350418" y="2667478"/>
            <a:ext cx="7858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68314-AF1E-5DC5-6A29-40940B30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256" y="3015932"/>
            <a:ext cx="1384300" cy="558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A582E-E632-AE94-0FC2-05CFC166FFB3}"/>
              </a:ext>
            </a:extLst>
          </p:cNvPr>
          <p:cNvCxnSpPr/>
          <p:nvPr/>
        </p:nvCxnSpPr>
        <p:spPr bwMode="auto">
          <a:xfrm flipH="1">
            <a:off x="3308649" y="3150395"/>
            <a:ext cx="604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4CE4B50-DE1E-9ECA-FE73-11260F207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070" y="2702718"/>
            <a:ext cx="1320800" cy="482600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2D92FCE-456A-AE03-C67F-E53CAA13EE1A}"/>
              </a:ext>
            </a:extLst>
          </p:cNvPr>
          <p:cNvCxnSpPr>
            <a:endCxn id="14" idx="1"/>
          </p:cNvCxnSpPr>
          <p:nvPr/>
        </p:nvCxnSpPr>
        <p:spPr bwMode="auto">
          <a:xfrm flipV="1">
            <a:off x="5234049" y="2944018"/>
            <a:ext cx="510021" cy="206377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7AB206E-8D68-A5AF-54FD-585163316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113" y="3802380"/>
            <a:ext cx="1358900" cy="533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35DE2C-CB65-8CC6-03E2-5FFC0A0C5C76}"/>
              </a:ext>
            </a:extLst>
          </p:cNvPr>
          <p:cNvCxnSpPr>
            <a:cxnSpLocks/>
          </p:cNvCxnSpPr>
          <p:nvPr/>
        </p:nvCxnSpPr>
        <p:spPr bwMode="auto">
          <a:xfrm>
            <a:off x="5169749" y="3345333"/>
            <a:ext cx="0" cy="5122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D72B92-5AD7-A9AD-2CE8-61F22B8F69A4}"/>
              </a:ext>
            </a:extLst>
          </p:cNvPr>
          <p:cNvSpPr txBox="1"/>
          <p:nvPr/>
        </p:nvSpPr>
        <p:spPr>
          <a:xfrm>
            <a:off x="3457575" y="4693444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Distribution of Distributions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67A99-9FFA-9D21-7882-B0A9D5B555AE}"/>
              </a:ext>
            </a:extLst>
          </p:cNvPr>
          <p:cNvSpPr txBox="1"/>
          <p:nvPr/>
        </p:nvSpPr>
        <p:spPr>
          <a:xfrm>
            <a:off x="7543800" y="1628775"/>
            <a:ext cx="811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</a:t>
            </a:r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: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Sports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Politics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F4AE-91F9-0080-CB75-1E17923C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5540407" cy="804672"/>
          </a:xfrm>
        </p:spPr>
        <p:txBody>
          <a:bodyPr/>
          <a:lstStyle/>
          <a:p>
            <a:r>
              <a:rPr lang="en-US" dirty="0"/>
              <a:t>Dirichlet to Multinomial Distribution</a:t>
            </a:r>
            <a:br>
              <a:rPr lang="en-US" dirty="0"/>
            </a:br>
            <a:r>
              <a:rPr lang="en-US" dirty="0"/>
              <a:t>Topics </a:t>
            </a:r>
            <a:r>
              <a:rPr lang="en-US" dirty="0" err="1"/>
              <a:t>w.r.t</a:t>
            </a:r>
            <a:r>
              <a:rPr lang="en-US" dirty="0"/>
              <a:t> 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A3882-82A4-A9A7-0325-8E54368C8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47764-F161-C671-E93A-420C3248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9" y="1558131"/>
            <a:ext cx="4127500" cy="252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61914-CEEE-B00C-4ED5-3EC044CB302C}"/>
              </a:ext>
            </a:extLst>
          </p:cNvPr>
          <p:cNvSpPr txBox="1"/>
          <p:nvPr/>
        </p:nvSpPr>
        <p:spPr>
          <a:xfrm>
            <a:off x="6479381" y="400050"/>
            <a:ext cx="23070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Vocabulary </a:t>
            </a:r>
            <a:r>
              <a:rPr lang="en-US" sz="1400" b="1" dirty="0">
                <a:latin typeface="IBM Plex Sans" charset="0"/>
                <a:ea typeface="IBM Plex Sans" charset="0"/>
                <a:cs typeface="IBM Plex Sans" charset="0"/>
              </a:rPr>
              <a:t>from articles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: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Referendum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Planet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Galaxy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2BB7-88D9-34D9-447E-FB9B13D0BEB3}"/>
              </a:ext>
            </a:extLst>
          </p:cNvPr>
          <p:cNvSpPr txBox="1"/>
          <p:nvPr/>
        </p:nvSpPr>
        <p:spPr>
          <a:xfrm>
            <a:off x="6579394" y="2057400"/>
            <a:ext cx="811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</a:t>
            </a:r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: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Sports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Politics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3FAFE2-769F-53B5-F10C-F2FAC0BE48C7}"/>
              </a:ext>
            </a:extLst>
          </p:cNvPr>
          <p:cNvSpPr/>
          <p:nvPr/>
        </p:nvSpPr>
        <p:spPr bwMode="auto">
          <a:xfrm>
            <a:off x="6489394" y="2381732"/>
            <a:ext cx="90000" cy="90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5C07A-78D0-30C4-627E-0B1E7BB5A1BB}"/>
              </a:ext>
            </a:extLst>
          </p:cNvPr>
          <p:cNvSpPr/>
          <p:nvPr/>
        </p:nvSpPr>
        <p:spPr bwMode="auto">
          <a:xfrm>
            <a:off x="2711923" y="3707850"/>
            <a:ext cx="90000" cy="90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F43FE-7F70-D7C5-E844-73C93EA6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90" y="4085431"/>
            <a:ext cx="2108200" cy="469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2397B-9F0B-D428-E15E-C0B8693E00E9}"/>
              </a:ext>
            </a:extLst>
          </p:cNvPr>
          <p:cNvCxnSpPr/>
          <p:nvPr/>
        </p:nvCxnSpPr>
        <p:spPr bwMode="auto">
          <a:xfrm>
            <a:off x="2756923" y="3816405"/>
            <a:ext cx="0" cy="2690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30CF5A-112D-3BD9-3004-3F8AA2801B70}"/>
              </a:ext>
            </a:extLst>
          </p:cNvPr>
          <p:cNvSpPr txBox="1"/>
          <p:nvPr/>
        </p:nvSpPr>
        <p:spPr>
          <a:xfrm>
            <a:off x="1943100" y="4750594"/>
            <a:ext cx="2528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 distribution of distributions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B12676-590B-936B-1CF2-42DEC5EEBD2B}"/>
              </a:ext>
            </a:extLst>
          </p:cNvPr>
          <p:cNvSpPr/>
          <p:nvPr/>
        </p:nvSpPr>
        <p:spPr bwMode="auto">
          <a:xfrm>
            <a:off x="6489394" y="2588898"/>
            <a:ext cx="90000" cy="90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7A680C-013B-A611-E04A-7993B0D53E1E}"/>
              </a:ext>
            </a:extLst>
          </p:cNvPr>
          <p:cNvSpPr/>
          <p:nvPr/>
        </p:nvSpPr>
        <p:spPr bwMode="auto">
          <a:xfrm>
            <a:off x="4381356" y="3179606"/>
            <a:ext cx="90000" cy="90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0A8269-4193-DFB4-6018-C3000211D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94" y="3707850"/>
            <a:ext cx="2133600" cy="520700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82681F5-EE1C-B824-5C71-831626792475}"/>
              </a:ext>
            </a:extLst>
          </p:cNvPr>
          <p:cNvCxnSpPr>
            <a:endCxn id="17" idx="1"/>
          </p:cNvCxnSpPr>
          <p:nvPr/>
        </p:nvCxnSpPr>
        <p:spPr bwMode="auto">
          <a:xfrm>
            <a:off x="4455777" y="3283863"/>
            <a:ext cx="1011817" cy="684337"/>
          </a:xfrm>
          <a:prstGeom prst="bentConnector3">
            <a:avLst>
              <a:gd name="adj1" fmla="val -1534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602444-DCB5-EA7D-9BD0-62FD9C0D5E36}"/>
              </a:ext>
            </a:extLst>
          </p:cNvPr>
          <p:cNvSpPr/>
          <p:nvPr/>
        </p:nvSpPr>
        <p:spPr bwMode="auto">
          <a:xfrm>
            <a:off x="6490654" y="2794197"/>
            <a:ext cx="90000" cy="90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96A648-D4E8-4CD9-F9B8-CB5E5EBF4514}"/>
              </a:ext>
            </a:extLst>
          </p:cNvPr>
          <p:cNvSpPr/>
          <p:nvPr/>
        </p:nvSpPr>
        <p:spPr bwMode="auto">
          <a:xfrm>
            <a:off x="2711923" y="1967400"/>
            <a:ext cx="90000" cy="90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C7FF3D-DE87-B8B8-E386-D2EC76167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89" y="961504"/>
            <a:ext cx="2120900" cy="520700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AE7F190-4A9C-681C-79C3-12D800DBA291}"/>
              </a:ext>
            </a:extLst>
          </p:cNvPr>
          <p:cNvCxnSpPr>
            <a:endCxn id="23" idx="2"/>
          </p:cNvCxnSpPr>
          <p:nvPr/>
        </p:nvCxnSpPr>
        <p:spPr bwMode="auto">
          <a:xfrm rot="10800000">
            <a:off x="1171340" y="1482204"/>
            <a:ext cx="1493281" cy="48519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208-A0FE-DDB6-B4DF-160E4F2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Dirichlet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49FDC-E195-2F8F-DE22-D581A74E8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46527-6A42-A9C3-BD7A-602D9782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377950"/>
            <a:ext cx="5676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85EC-7526-5C45-23C9-5AD6633B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5404676" cy="804672"/>
          </a:xfrm>
        </p:spPr>
        <p:txBody>
          <a:bodyPr/>
          <a:lstStyle/>
          <a:p>
            <a:r>
              <a:rPr lang="en-US" dirty="0"/>
              <a:t>A Machine that Generates Documents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838B8-560B-7F8B-957B-BA1831DAA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956DF1AF-1659-B260-F8A3-B48E4A12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8951" y="3941946"/>
            <a:ext cx="914400" cy="914400"/>
          </a:xfrm>
          <a:prstGeom prst="rect">
            <a:avLst/>
          </a:prstGeom>
        </p:spPr>
      </p:pic>
      <p:pic>
        <p:nvPicPr>
          <p:cNvPr id="2050" name="Picture 2" descr="Industrial Clipart Service Technician - Machine Technician Icon (512x512)">
            <a:extLst>
              <a:ext uri="{FF2B5EF4-FFF2-40B4-BE49-F238E27FC236}">
                <a16:creationId xmlns:a16="http://schemas.microsoft.com/office/drawing/2014/main" id="{6F0AA441-E1D0-F9E3-328C-3342A9CB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3" y="1672463"/>
            <a:ext cx="2158475" cy="215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F82BFF97-6A2B-7323-249D-90C6977B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2255" y="3916336"/>
            <a:ext cx="914400" cy="914400"/>
          </a:xfrm>
          <a:prstGeom prst="rect">
            <a:avLst/>
          </a:prstGeom>
        </p:spPr>
      </p:pic>
      <p:pic>
        <p:nvPicPr>
          <p:cNvPr id="12" name="Picture 2" descr="Industrial Clipart Service Technician - Machine Technician Icon (512x512)">
            <a:extLst>
              <a:ext uri="{FF2B5EF4-FFF2-40B4-BE49-F238E27FC236}">
                <a16:creationId xmlns:a16="http://schemas.microsoft.com/office/drawing/2014/main" id="{1899C815-D289-117B-30A7-3EE9C1E2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74" y="1660208"/>
            <a:ext cx="2158475" cy="215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C8333B-4ED2-2AB1-962F-F40468FE0A2E}"/>
              </a:ext>
            </a:extLst>
          </p:cNvPr>
          <p:cNvSpPr txBox="1"/>
          <p:nvPr/>
        </p:nvSpPr>
        <p:spPr>
          <a:xfrm>
            <a:off x="982413" y="4856346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Generated Document - 1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5BA1E-51D6-3A72-9DD0-61D74D618AE9}"/>
              </a:ext>
            </a:extLst>
          </p:cNvPr>
          <p:cNvSpPr txBox="1"/>
          <p:nvPr/>
        </p:nvSpPr>
        <p:spPr>
          <a:xfrm>
            <a:off x="6454952" y="4851575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Generated Document - 2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99E513C9-4384-9843-92F3-3D134F7E4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1247" y="91935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21F9B4-6B81-D0E7-4C01-0877D4C90595}"/>
              </a:ext>
            </a:extLst>
          </p:cNvPr>
          <p:cNvSpPr txBox="1"/>
          <p:nvPr/>
        </p:nvSpPr>
        <p:spPr>
          <a:xfrm>
            <a:off x="3715219" y="719131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Actual Document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8F10DB-9449-93D0-CA84-C815AD727B24}"/>
              </a:ext>
            </a:extLst>
          </p:cNvPr>
          <p:cNvSpPr txBox="1"/>
          <p:nvPr/>
        </p:nvSpPr>
        <p:spPr>
          <a:xfrm>
            <a:off x="2591456" y="387592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Most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Likely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Similar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D6D54-891F-4517-C4EE-B1C21F7FA6BD}"/>
              </a:ext>
            </a:extLst>
          </p:cNvPr>
          <p:cNvSpPr txBox="1"/>
          <p:nvPr/>
        </p:nvSpPr>
        <p:spPr>
          <a:xfrm>
            <a:off x="5913950" y="3913992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Less Likely 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Similar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8D3A12C8-FA01-2701-D8BB-2C823B618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8951" y="788805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3D1E5B-FDD1-286C-90A1-A42DB943E510}"/>
              </a:ext>
            </a:extLst>
          </p:cNvPr>
          <p:cNvSpPr txBox="1"/>
          <p:nvPr/>
        </p:nvSpPr>
        <p:spPr>
          <a:xfrm>
            <a:off x="2345828" y="2952468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IBM Plex Sans" charset="0"/>
                <a:ea typeface="IBM Plex Sans" charset="0"/>
                <a:cs typeface="IBM Plex Sans" charset="0"/>
              </a:rPr>
              <a:t>Topics vs Document </a:t>
            </a:r>
          </a:p>
          <a:p>
            <a:pPr algn="l"/>
            <a:r>
              <a:rPr lang="en-US" sz="800" dirty="0">
                <a:latin typeface="IBM Plex Sans" charset="0"/>
                <a:ea typeface="IBM Plex Sans" charset="0"/>
                <a:cs typeface="IBM Plex Sans" charset="0"/>
              </a:rPr>
              <a:t>Distribution</a:t>
            </a:r>
            <a:endParaRPr lang="en-US" sz="8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B588B4B-EB54-69D1-5DCB-6F79DEF4C752}"/>
              </a:ext>
            </a:extLst>
          </p:cNvPr>
          <p:cNvCxnSpPr>
            <a:stCxn id="9" idx="3"/>
            <a:endCxn id="15" idx="1"/>
          </p:cNvCxnSpPr>
          <p:nvPr/>
        </p:nvCxnSpPr>
        <p:spPr bwMode="auto">
          <a:xfrm flipV="1">
            <a:off x="2373351" y="1376557"/>
            <a:ext cx="1787896" cy="3022589"/>
          </a:xfrm>
          <a:prstGeom prst="bentConnector3">
            <a:avLst>
              <a:gd name="adj1" fmla="val 77969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01A6981-4C0A-6F03-9AA8-B05FC2FDDC4F}"/>
              </a:ext>
            </a:extLst>
          </p:cNvPr>
          <p:cNvCxnSpPr>
            <a:stCxn id="11" idx="1"/>
            <a:endCxn id="15" idx="3"/>
          </p:cNvCxnSpPr>
          <p:nvPr/>
        </p:nvCxnSpPr>
        <p:spPr bwMode="auto">
          <a:xfrm rot="10800000">
            <a:off x="5075647" y="1376558"/>
            <a:ext cx="1676608" cy="299697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E7AD4C-AB60-5E44-E5CA-0DA60F9AF2C1}"/>
              </a:ext>
            </a:extLst>
          </p:cNvPr>
          <p:cNvSpPr txBox="1"/>
          <p:nvPr/>
        </p:nvSpPr>
        <p:spPr>
          <a:xfrm>
            <a:off x="2327577" y="26139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IBM Plex Sans" charset="0"/>
                <a:ea typeface="IBM Plex Sans" charset="0"/>
                <a:cs typeface="IBM Plex Sans" charset="0"/>
              </a:rPr>
              <a:t>Topics vs Terms </a:t>
            </a:r>
          </a:p>
          <a:p>
            <a:pPr algn="l"/>
            <a:r>
              <a:rPr lang="en-US" sz="800" dirty="0">
                <a:latin typeface="IBM Plex Sans" charset="0"/>
                <a:ea typeface="IBM Plex Sans" charset="0"/>
                <a:cs typeface="IBM Plex Sans" charset="0"/>
              </a:rPr>
              <a:t>Distribution</a:t>
            </a:r>
            <a:endParaRPr lang="en-US" sz="8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8C12C5-B596-B1EE-40AB-CAA6213F14A7}"/>
              </a:ext>
            </a:extLst>
          </p:cNvPr>
          <p:cNvCxnSpPr/>
          <p:nvPr/>
        </p:nvCxnSpPr>
        <p:spPr bwMode="auto">
          <a:xfrm>
            <a:off x="2190113" y="3114687"/>
            <a:ext cx="2387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DDFCF6-BF78-3A86-85C5-4175ED841C09}"/>
              </a:ext>
            </a:extLst>
          </p:cNvPr>
          <p:cNvCxnSpPr/>
          <p:nvPr/>
        </p:nvCxnSpPr>
        <p:spPr bwMode="auto">
          <a:xfrm>
            <a:off x="1993106" y="2776133"/>
            <a:ext cx="352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3" grpId="0"/>
      <p:bldP spid="19" grpId="0"/>
      <p:bldP spid="24" grpId="0"/>
      <p:bldP spid="28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0939-57A5-CAA5-DB90-F2B3D689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LDA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3B8E27-96B6-41E5-87A0-0DA55217EF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AB230-F721-EDF2-57B4-37388A84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66" y="1887578"/>
            <a:ext cx="787400" cy="189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45703-FE29-CACA-11E5-3960B0F9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1887578"/>
            <a:ext cx="787400" cy="189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0C831-83DE-1FFA-F224-0178AED8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20" y="1887578"/>
            <a:ext cx="787400" cy="189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ACF34-FD39-4919-935C-F6777A4E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74" y="1887578"/>
            <a:ext cx="787400" cy="18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4A65B-A23E-5E62-FC41-33F662C2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928" y="1887578"/>
            <a:ext cx="787400" cy="189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3F8590-A656-E4F4-77CD-3BF3ECC81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82" y="1887578"/>
            <a:ext cx="787400" cy="189230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9383184B-2832-D0B1-DCE3-324FACEF3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12" y="4027932"/>
            <a:ext cx="914400" cy="914400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D5009272-DEBD-2CBA-E87D-5C7A14CE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966" y="4040187"/>
            <a:ext cx="914400" cy="914400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374D12F5-AD9A-ABDF-5767-45A782FC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8620" y="4040187"/>
            <a:ext cx="914400" cy="914400"/>
          </a:xfrm>
          <a:prstGeom prst="rect">
            <a:avLst/>
          </a:prstGeom>
        </p:spPr>
      </p:pic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6A97CBAF-5610-9F9C-FAE3-E36B895C2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9773" y="4027932"/>
            <a:ext cx="914400" cy="914400"/>
          </a:xfrm>
          <a:prstGeom prst="rect">
            <a:avLst/>
          </a:prstGeom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5F1E876F-7710-7152-71A6-D3EDA046E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7303" y="4027932"/>
            <a:ext cx="914400" cy="91440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C628978C-3DB8-47CB-1949-1B4ED816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8081" y="4027932"/>
            <a:ext cx="914400" cy="914400"/>
          </a:xfrm>
          <a:prstGeom prst="rect">
            <a:avLst/>
          </a:prstGeom>
        </p:spPr>
      </p:pic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8718E822-9AC7-E6A8-C48F-312381D7E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5120" y="9731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419E-64FB-0DAD-85E3-65E0C1DE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5740432" cy="804672"/>
          </a:xfrm>
        </p:spPr>
        <p:txBody>
          <a:bodyPr/>
          <a:lstStyle/>
          <a:p>
            <a:r>
              <a:rPr lang="en-US" dirty="0"/>
              <a:t>Probability of Generating a Document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5240A-2626-FCE5-02BA-5402514A5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DE3E0-CAAA-9EED-B165-9B13D9D4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03520"/>
            <a:ext cx="6654800" cy="736600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7476C8A6-E28B-670A-EFF5-9752AB90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500" y="3948868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180E7A-06BF-374E-C4C5-4E4B02AB7932}"/>
              </a:ext>
            </a:extLst>
          </p:cNvPr>
          <p:cNvCxnSpPr/>
          <p:nvPr/>
        </p:nvCxnSpPr>
        <p:spPr bwMode="auto">
          <a:xfrm>
            <a:off x="1707356" y="3440120"/>
            <a:ext cx="0" cy="5087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750342-E266-4417-CC4C-790CE308A9C0}"/>
              </a:ext>
            </a:extLst>
          </p:cNvPr>
          <p:cNvSpPr txBox="1"/>
          <p:nvPr/>
        </p:nvSpPr>
        <p:spPr>
          <a:xfrm>
            <a:off x="84796" y="354875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Probability of generating 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a document</a:t>
            </a:r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9B882-7B62-41AF-5A54-6E38C80E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675" y="711680"/>
            <a:ext cx="1193800" cy="1143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7A7E3-4ED4-75A0-1914-0C2155E8F5AC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3457575" y="1854680"/>
            <a:ext cx="0" cy="717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441D9-B492-3CC3-0FE4-D47141FD06A7}"/>
              </a:ext>
            </a:extLst>
          </p:cNvPr>
          <p:cNvSpPr/>
          <p:nvPr/>
        </p:nvSpPr>
        <p:spPr bwMode="auto">
          <a:xfrm>
            <a:off x="2950369" y="2636044"/>
            <a:ext cx="1104106" cy="912714"/>
          </a:xfrm>
          <a:prstGeom prst="rect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94DA3-D51F-7DA1-5FAB-0FC97B141CA4}"/>
              </a:ext>
            </a:extLst>
          </p:cNvPr>
          <p:cNvSpPr txBox="1"/>
          <p:nvPr/>
        </p:nvSpPr>
        <p:spPr>
          <a:xfrm>
            <a:off x="84796" y="794522"/>
            <a:ext cx="32239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Dirichlet distribution – topics </a:t>
            </a:r>
            <a:r>
              <a:rPr lang="en-US" sz="10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w.r.t</a:t>
            </a:r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documents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Selecting a random point to be one of our documents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Distribution is heavy over corner,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Note: close to science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endParaRPr lang="en-US" sz="1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C466E9-48BA-2C50-1C43-51A806B9B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54" y="972030"/>
            <a:ext cx="1498600" cy="6223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F87EA2-D0E1-FE87-EEAB-028E9FC2F89B}"/>
              </a:ext>
            </a:extLst>
          </p:cNvPr>
          <p:cNvCxnSpPr/>
          <p:nvPr/>
        </p:nvCxnSpPr>
        <p:spPr bwMode="auto">
          <a:xfrm>
            <a:off x="3308755" y="1509792"/>
            <a:ext cx="8712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55755DC-2A5C-1643-2A82-4CFCE4A69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878" y="948164"/>
            <a:ext cx="1270000" cy="1104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985CC5-5CC1-165A-D7CC-5674DDC3C119}"/>
              </a:ext>
            </a:extLst>
          </p:cNvPr>
          <p:cNvSpPr txBox="1"/>
          <p:nvPr/>
        </p:nvSpPr>
        <p:spPr>
          <a:xfrm>
            <a:off x="5584154" y="216899"/>
            <a:ext cx="3264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 of words in our article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Randomly select topics with the following distribution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70% of words come from science topic, and so on</a:t>
            </a:r>
            <a:endParaRPr lang="en-US" sz="1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F140CF-E5FF-35EA-2922-16C2920E7067}"/>
              </a:ext>
            </a:extLst>
          </p:cNvPr>
          <p:cNvCxnSpPr/>
          <p:nvPr/>
        </p:nvCxnSpPr>
        <p:spPr bwMode="auto">
          <a:xfrm>
            <a:off x="6263878" y="776314"/>
            <a:ext cx="0" cy="349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76DD63-2FC2-1E32-52AE-94320F0000DB}"/>
              </a:ext>
            </a:extLst>
          </p:cNvPr>
          <p:cNvCxnSpPr/>
          <p:nvPr/>
        </p:nvCxnSpPr>
        <p:spPr bwMode="auto">
          <a:xfrm>
            <a:off x="5973415" y="2030945"/>
            <a:ext cx="0" cy="6725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8E3180-E33A-D399-93F5-9907D1B50198}"/>
              </a:ext>
            </a:extLst>
          </p:cNvPr>
          <p:cNvSpPr/>
          <p:nvPr/>
        </p:nvSpPr>
        <p:spPr bwMode="auto">
          <a:xfrm>
            <a:off x="5089526" y="2703520"/>
            <a:ext cx="1269993" cy="912714"/>
          </a:xfrm>
          <a:prstGeom prst="rect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859FC2-A092-65C3-0F98-C787005F5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460" y="3819505"/>
            <a:ext cx="1524000" cy="10541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67D545-402A-C58A-ECF9-00FEF502794A}"/>
              </a:ext>
            </a:extLst>
          </p:cNvPr>
          <p:cNvCxnSpPr/>
          <p:nvPr/>
        </p:nvCxnSpPr>
        <p:spPr bwMode="auto">
          <a:xfrm>
            <a:off x="4572000" y="3347762"/>
            <a:ext cx="0" cy="346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131252-F75D-258A-D51C-4ACC1901AF15}"/>
              </a:ext>
            </a:extLst>
          </p:cNvPr>
          <p:cNvSpPr txBox="1"/>
          <p:nvPr/>
        </p:nvSpPr>
        <p:spPr>
          <a:xfrm>
            <a:off x="5468518" y="3915668"/>
            <a:ext cx="35734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Dirichlet distribution – topics </a:t>
            </a:r>
            <a:r>
              <a:rPr lang="en-US" sz="10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w.r.t</a:t>
            </a:r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words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Dots represent topics, vertex represent words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For each topic, select a word with the following distribution</a:t>
            </a:r>
            <a:endParaRPr lang="en-US" sz="1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61EB4A0-3A95-D510-B16C-61AC445B5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2134" y="4574547"/>
            <a:ext cx="2247900" cy="558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FC39B2-97BF-A2C9-699F-662AC94D5220}"/>
              </a:ext>
            </a:extLst>
          </p:cNvPr>
          <p:cNvSpPr txBox="1"/>
          <p:nvPr/>
        </p:nvSpPr>
        <p:spPr>
          <a:xfrm>
            <a:off x="7849697" y="2533824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Words selected here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CB3FE3-AD8B-27C0-1ECE-24D0903815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932" y="2806651"/>
            <a:ext cx="1143000" cy="5715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17F37A-8107-7A8A-71AB-D7234B58DAF3}"/>
              </a:ext>
            </a:extLst>
          </p:cNvPr>
          <p:cNvCxnSpPr>
            <a:stCxn id="4" idx="3"/>
          </p:cNvCxnSpPr>
          <p:nvPr/>
        </p:nvCxnSpPr>
        <p:spPr bwMode="auto">
          <a:xfrm>
            <a:off x="7613650" y="3071820"/>
            <a:ext cx="2360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5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8" grpId="0"/>
      <p:bldP spid="23" grpId="0" animBg="1"/>
      <p:bldP spid="28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358D-3957-956D-425E-D8991F1F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Machine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67AFB-EC5B-F2CD-EF26-E4BF657232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1671E-10DF-7A84-BD4F-39BE2CED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320800"/>
            <a:ext cx="3378200" cy="250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EA4B3-18D9-D453-E094-D6AFD7B576AE}"/>
              </a:ext>
            </a:extLst>
          </p:cNvPr>
          <p:cNvSpPr txBox="1"/>
          <p:nvPr/>
        </p:nvSpPr>
        <p:spPr>
          <a:xfrm>
            <a:off x="3204178" y="482620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Dirichlet Distribution of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 over Document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228936-B23A-2546-A907-27A4A006EEC1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4248694" y="1005840"/>
            <a:ext cx="1" cy="7473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FB1E2F-F01F-3D47-58B5-37B6DCB535E7}"/>
              </a:ext>
            </a:extLst>
          </p:cNvPr>
          <p:cNvSpPr txBox="1"/>
          <p:nvPr/>
        </p:nvSpPr>
        <p:spPr>
          <a:xfrm>
            <a:off x="363996" y="3007926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Dirichlet Distribution of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 over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5BAF1-1299-235C-2FAB-85D00B253746}"/>
              </a:ext>
            </a:extLst>
          </p:cNvPr>
          <p:cNvCxnSpPr>
            <a:stCxn id="8" idx="3"/>
          </p:cNvCxnSpPr>
          <p:nvPr/>
        </p:nvCxnSpPr>
        <p:spPr bwMode="auto">
          <a:xfrm>
            <a:off x="2453029" y="3269536"/>
            <a:ext cx="8040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0DAD0B-BE21-2E60-995A-ECC25066784A}"/>
              </a:ext>
            </a:extLst>
          </p:cNvPr>
          <p:cNvSpPr txBox="1"/>
          <p:nvPr/>
        </p:nvSpPr>
        <p:spPr>
          <a:xfrm>
            <a:off x="6564744" y="1662545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Multinomial Distribution For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Picking Topics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8036E8-E164-A2BB-B594-C33717C79C3A}"/>
              </a:ext>
            </a:extLst>
          </p:cNvPr>
          <p:cNvCxnSpPr/>
          <p:nvPr/>
        </p:nvCxnSpPr>
        <p:spPr bwMode="auto">
          <a:xfrm>
            <a:off x="5493957" y="1919484"/>
            <a:ext cx="10707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74FA39-8452-88D3-8BF3-4AD5543A8979}"/>
              </a:ext>
            </a:extLst>
          </p:cNvPr>
          <p:cNvSpPr txBox="1"/>
          <p:nvPr/>
        </p:nvSpPr>
        <p:spPr>
          <a:xfrm>
            <a:off x="3467623" y="4165883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Multinomial Distribution For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Picking Words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8B16F9-50AF-DE2D-5DE3-FB0D8401ED1C}"/>
              </a:ext>
            </a:extLst>
          </p:cNvPr>
          <p:cNvCxnSpPr/>
          <p:nvPr/>
        </p:nvCxnSpPr>
        <p:spPr bwMode="auto">
          <a:xfrm flipV="1">
            <a:off x="4141250" y="3531146"/>
            <a:ext cx="0" cy="693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CBA6AAE3-2541-10BF-5742-73668F412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824" y="281233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D85DC0-B071-E0F2-3C34-C3FAFF5D175F}"/>
              </a:ext>
            </a:extLst>
          </p:cNvPr>
          <p:cNvSpPr txBox="1"/>
          <p:nvPr/>
        </p:nvSpPr>
        <p:spPr>
          <a:xfrm>
            <a:off x="6564744" y="3830086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Generated Document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5C4B85-2FD1-E5A3-1457-C2517A1D5207}"/>
              </a:ext>
            </a:extLst>
          </p:cNvPr>
          <p:cNvCxnSpPr/>
          <p:nvPr/>
        </p:nvCxnSpPr>
        <p:spPr bwMode="auto">
          <a:xfrm>
            <a:off x="5493957" y="3204179"/>
            <a:ext cx="12998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8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C263-7EEA-6373-97B2-4500D0EC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756A3-0568-FF2D-7B98-124434EC6F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84FA9-6FD2-3725-C83F-2F28B7D63B3A}"/>
              </a:ext>
            </a:extLst>
          </p:cNvPr>
          <p:cNvSpPr txBox="1"/>
          <p:nvPr/>
        </p:nvSpPr>
        <p:spPr>
          <a:xfrm>
            <a:off x="526211" y="1005840"/>
            <a:ext cx="7340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2"/>
              </a:rPr>
              <a:t>https://ethen8181.github.io/machine-learning/clustering_old/topic_model/LDA.html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3"/>
              </a:rPr>
              <a:t>https://hackernoon.com/nlp-tutorial-topic-modeling-in-python-with-bertopic-372w35l9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4"/>
              </a:rPr>
              <a:t>https://serrano.academy/unsupervised-learning/</a:t>
            </a:r>
          </a:p>
          <a:p>
            <a:endParaRPr lang="en-US" sz="1400" dirty="0">
              <a:latin typeface="IBM Plex Sans" charset="0"/>
              <a:ea typeface="IBM Plex Sans" charset="0"/>
              <a:cs typeface="IBM Plex Sans" charset="0"/>
              <a:hlinkClick r:id="rId4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4"/>
              </a:rPr>
              <a:t>https://sites.google.com/umd.edu/2021cl1webpage/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8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BDEF-F9B6-334E-9485-8F2B9115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AE9A9-D5C6-6544-B6FA-0ED147BF4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0FC030E-53FF-20A8-5CD1-D9CA20FD0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77086"/>
            <a:ext cx="914400" cy="914400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BE39CA1C-49A3-76BB-D3B9-924DBE42C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0033" y="1177086"/>
            <a:ext cx="914400" cy="914400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DE8C19E4-DC8E-4FD1-21EA-9DF4C98C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2165" y="1177086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8A032F58-ADB2-7280-6398-5BDEA52B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4132" y="1177086"/>
            <a:ext cx="914400" cy="91440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12199752-1440-337E-F880-7269D87AB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6099" y="1177086"/>
            <a:ext cx="914400" cy="91440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82BA1ACE-FF1B-6735-E473-3AEBB57C2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066" y="117708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FBFF01-48FD-F524-5234-93DA9C1D8C17}"/>
              </a:ext>
            </a:extLst>
          </p:cNvPr>
          <p:cNvSpPr txBox="1"/>
          <p:nvPr/>
        </p:nvSpPr>
        <p:spPr>
          <a:xfrm>
            <a:off x="3694658" y="3672714"/>
            <a:ext cx="8402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Politics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Cinema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Sports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09F5C-757D-9862-D252-7C9E656A3E06}"/>
              </a:ext>
            </a:extLst>
          </p:cNvPr>
          <p:cNvSpPr txBox="1"/>
          <p:nvPr/>
        </p:nvSpPr>
        <p:spPr>
          <a:xfrm>
            <a:off x="816158" y="2340917"/>
            <a:ext cx="8627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Kohli,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inaugurating,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Nike shoes,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3BF5B-E5AA-ED4F-3479-A6D176A0FA21}"/>
              </a:ext>
            </a:extLst>
          </p:cNvPr>
          <p:cNvSpPr txBox="1"/>
          <p:nvPr/>
        </p:nvSpPr>
        <p:spPr>
          <a:xfrm>
            <a:off x="1997392" y="2361826"/>
            <a:ext cx="939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Throw, </a:t>
            </a:r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ball,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velocity</a:t>
            </a:r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, break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4E84C-6923-18FD-A4F8-E0DEA22DAB49}"/>
              </a:ext>
            </a:extLst>
          </p:cNvPr>
          <p:cNvSpPr txBox="1"/>
          <p:nvPr/>
        </p:nvSpPr>
        <p:spPr>
          <a:xfrm>
            <a:off x="3385688" y="2340916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Release,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fictio</a:t>
            </a:r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n 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matrix,</a:t>
            </a:r>
            <a:endParaRPr lang="en-US" sz="9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A3F00-0117-6386-8D13-AA91A6E81E7C}"/>
              </a:ext>
            </a:extLst>
          </p:cNvPr>
          <p:cNvSpPr txBox="1"/>
          <p:nvPr/>
        </p:nvSpPr>
        <p:spPr>
          <a:xfrm>
            <a:off x="4633721" y="2340916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wide,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screen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Find area,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perimeter,</a:t>
            </a:r>
            <a:endParaRPr lang="en-US" sz="9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30B00-5422-99C4-07A6-9216AB48CEFA}"/>
              </a:ext>
            </a:extLst>
          </p:cNvPr>
          <p:cNvSpPr txBox="1"/>
          <p:nvPr/>
        </p:nvSpPr>
        <p:spPr>
          <a:xfrm>
            <a:off x="5881754" y="2339154"/>
            <a:ext cx="7713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wide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Screen,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IPL match,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B5B44-A3EA-6FC4-8042-37A2F2B02A13}"/>
              </a:ext>
            </a:extLst>
          </p:cNvPr>
          <p:cNvSpPr txBox="1"/>
          <p:nvPr/>
        </p:nvSpPr>
        <p:spPr>
          <a:xfrm>
            <a:off x="7146608" y="233915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Election,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4827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1E17-2857-9C50-F885-C3572199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- LDA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9806D-CA28-9BDE-54CF-AF3D6A162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[asy] import three;  currentprojection = orthographic(-1.2,-0.2,0.4);  triple[] P = {(0,0,(2/3)^.5),(3^(-0.5),0,0),(-1/2/3^.5,1/2,0),(-1/2/3^.5,-1/2,0)};   void drawFrontFace(int x, int y, int z){  draw(P[x] -- P[y] -- P[z] -- cycle, linewidth(0.7)); /* fill(P[x] -- P[y] -- P[z] -- cycle, rgb(0.7,0.7,0.7)); */  }   void drawBackFace(int x, int y, int z){  draw(P[x] -- P[y] -- P[z] -- cycle, linetype(&quot;2 6&quot;));  }    drawFrontFace(0,3,2);drawBackFace(0,1,3);drawBackFace(0,2,3);drawBackFace(1,2,3);    [/asy]">
            <a:extLst>
              <a:ext uri="{FF2B5EF4-FFF2-40B4-BE49-F238E27FC236}">
                <a16:creationId xmlns:a16="http://schemas.microsoft.com/office/drawing/2014/main" id="{62215F38-BA6E-06EA-5525-6A1A5619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0"/>
            <a:ext cx="56721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9D5DD-4B57-9574-22B9-D192E70CCFC8}"/>
              </a:ext>
            </a:extLst>
          </p:cNvPr>
          <p:cNvSpPr txBox="1"/>
          <p:nvPr/>
        </p:nvSpPr>
        <p:spPr>
          <a:xfrm>
            <a:off x="4964965" y="4727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Politics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42090-D51A-F3F9-894F-29DD91446471}"/>
              </a:ext>
            </a:extLst>
          </p:cNvPr>
          <p:cNvSpPr txBox="1"/>
          <p:nvPr/>
        </p:nvSpPr>
        <p:spPr>
          <a:xfrm>
            <a:off x="1148668" y="456346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Sports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54B00-23EF-5047-4C9B-1B067DD77A57}"/>
              </a:ext>
            </a:extLst>
          </p:cNvPr>
          <p:cNvSpPr txBox="1"/>
          <p:nvPr/>
        </p:nvSpPr>
        <p:spPr>
          <a:xfrm>
            <a:off x="7292530" y="480069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B7FF4-BA82-44B4-CBA4-112F36EABF24}"/>
              </a:ext>
            </a:extLst>
          </p:cNvPr>
          <p:cNvSpPr txBox="1"/>
          <p:nvPr/>
        </p:nvSpPr>
        <p:spPr>
          <a:xfrm>
            <a:off x="5351449" y="321173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Cinema</a:t>
            </a:r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D2BB022D-8221-8893-34CD-83E24DCCB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174" y="317867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3FF9F8-854D-BB36-479E-8621E685D75B}"/>
              </a:ext>
            </a:extLst>
          </p:cNvPr>
          <p:cNvSpPr txBox="1"/>
          <p:nvPr/>
        </p:nvSpPr>
        <p:spPr>
          <a:xfrm>
            <a:off x="888778" y="4055635"/>
            <a:ext cx="8627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Kohli,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inaugurating,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Nike shoes,</a:t>
            </a:r>
          </a:p>
        </p:txBody>
      </p:sp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4A50C24E-57EE-3B8D-ACDA-A59F04D58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3904" y="345373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E82F3D-E721-A1BD-1E27-6B0FEEA9F52C}"/>
              </a:ext>
            </a:extLst>
          </p:cNvPr>
          <p:cNvSpPr txBox="1"/>
          <p:nvPr/>
        </p:nvSpPr>
        <p:spPr>
          <a:xfrm>
            <a:off x="7523904" y="4363412"/>
            <a:ext cx="939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Throw, </a:t>
            </a:r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ball,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velocity</a:t>
            </a:r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, break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glass</a:t>
            </a:r>
          </a:p>
        </p:txBody>
      </p:sp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2B6A0FD5-5A55-B315-8CBB-431B758E1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7049" y="231284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7D5073-B9EA-C00D-FBAC-4C2A889F363C}"/>
              </a:ext>
            </a:extLst>
          </p:cNvPr>
          <p:cNvSpPr txBox="1"/>
          <p:nvPr/>
        </p:nvSpPr>
        <p:spPr>
          <a:xfrm>
            <a:off x="4352544" y="3159616"/>
            <a:ext cx="107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Release, science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fictio</a:t>
            </a:r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n , matrix</a:t>
            </a:r>
            <a:endParaRPr lang="en-US" sz="9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8EC28A09-BFE3-27ED-2CE9-6B6067891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1801" y="344582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1377F4-1E14-3AD6-75B1-540212C63700}"/>
              </a:ext>
            </a:extLst>
          </p:cNvPr>
          <p:cNvSpPr txBox="1"/>
          <p:nvPr/>
        </p:nvSpPr>
        <p:spPr>
          <a:xfrm>
            <a:off x="8429423" y="4305065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wide,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screen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Find area,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perimeter,</a:t>
            </a:r>
            <a:endParaRPr lang="en-US" sz="9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02FDB259-BE4E-59C0-F20B-810E4CE2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4848" y="3519513"/>
            <a:ext cx="723170" cy="7231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8394DA-8882-1B20-FCF5-E31D357BF2DB}"/>
              </a:ext>
            </a:extLst>
          </p:cNvPr>
          <p:cNvSpPr txBox="1"/>
          <p:nvPr/>
        </p:nvSpPr>
        <p:spPr>
          <a:xfrm>
            <a:off x="2844972" y="4323759"/>
            <a:ext cx="86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Wide Screen,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IPL match,</a:t>
            </a:r>
          </a:p>
        </p:txBody>
      </p:sp>
      <p:pic>
        <p:nvPicPr>
          <p:cNvPr id="19" name="Graphic 18" descr="Document with solid fill">
            <a:extLst>
              <a:ext uri="{FF2B5EF4-FFF2-40B4-BE49-F238E27FC236}">
                <a16:creationId xmlns:a16="http://schemas.microsoft.com/office/drawing/2014/main" id="{3A9CB9FD-D052-5C21-52F2-C47259FF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7934" y="4727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8A07E3-698F-FFBE-CF48-69BBD85B8616}"/>
              </a:ext>
            </a:extLst>
          </p:cNvPr>
          <p:cNvSpPr txBox="1"/>
          <p:nvPr/>
        </p:nvSpPr>
        <p:spPr>
          <a:xfrm>
            <a:off x="5863152" y="9616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Election,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17216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Party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6" name="Graphic 5" descr="Catering outline">
            <a:extLst>
              <a:ext uri="{FF2B5EF4-FFF2-40B4-BE49-F238E27FC236}">
                <a16:creationId xmlns:a16="http://schemas.microsoft.com/office/drawing/2014/main" id="{76CFC2BA-7367-3DD1-796A-FD339AD7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686" y="17476"/>
            <a:ext cx="914400" cy="914400"/>
          </a:xfrm>
          <a:prstGeom prst="rect">
            <a:avLst/>
          </a:prstGeom>
        </p:spPr>
      </p:pic>
      <p:pic>
        <p:nvPicPr>
          <p:cNvPr id="8" name="Graphic 7" descr="Projector screen with solid fill">
            <a:extLst>
              <a:ext uri="{FF2B5EF4-FFF2-40B4-BE49-F238E27FC236}">
                <a16:creationId xmlns:a16="http://schemas.microsoft.com/office/drawing/2014/main" id="{42B5A3C1-468A-C44D-316E-60AA932C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49" y="3873500"/>
            <a:ext cx="914400" cy="914400"/>
          </a:xfrm>
          <a:prstGeom prst="rect">
            <a:avLst/>
          </a:prstGeom>
        </p:spPr>
      </p:pic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814886" y="182774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4399200" y="2571750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5272086" y="245547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4517829" y="3275409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5432229" y="325952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4994220" y="2990264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4901286" y="3570391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Party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6" name="Graphic 5" descr="Catering outline">
            <a:extLst>
              <a:ext uri="{FF2B5EF4-FFF2-40B4-BE49-F238E27FC236}">
                <a16:creationId xmlns:a16="http://schemas.microsoft.com/office/drawing/2014/main" id="{76CFC2BA-7367-3DD1-796A-FD339AD7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686" y="17476"/>
            <a:ext cx="914400" cy="914400"/>
          </a:xfrm>
          <a:prstGeom prst="rect">
            <a:avLst/>
          </a:prstGeom>
        </p:spPr>
      </p:pic>
      <p:pic>
        <p:nvPicPr>
          <p:cNvPr id="8" name="Graphic 7" descr="Projector screen with solid fill">
            <a:extLst>
              <a:ext uri="{FF2B5EF4-FFF2-40B4-BE49-F238E27FC236}">
                <a16:creationId xmlns:a16="http://schemas.microsoft.com/office/drawing/2014/main" id="{42B5A3C1-468A-C44D-316E-60AA932C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49" y="3873500"/>
            <a:ext cx="914400" cy="914400"/>
          </a:xfrm>
          <a:prstGeom prst="rect">
            <a:avLst/>
          </a:prstGeom>
        </p:spPr>
      </p:pic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728486" y="1050490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4732770" y="128345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6091410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4353858" y="1809896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6339072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4901286" y="1516420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3087600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FD364-F8D3-8879-FE53-F3F629B8C267}"/>
              </a:ext>
            </a:extLst>
          </p:cNvPr>
          <p:cNvSpPr txBox="1"/>
          <p:nvPr/>
        </p:nvSpPr>
        <p:spPr>
          <a:xfrm>
            <a:off x="7284972" y="154163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42658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Party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gradFill flip="none" rotWithShape="1">
            <a:gsLst>
              <a:gs pos="72843">
                <a:srgbClr val="95B9FF"/>
              </a:gs>
              <a:gs pos="71687">
                <a:srgbClr val="96BAFF"/>
              </a:gs>
              <a:gs pos="69375">
                <a:srgbClr val="99BCFF"/>
              </a:gs>
              <a:gs pos="64750">
                <a:srgbClr val="9FC0FF"/>
              </a:gs>
              <a:gs pos="55500">
                <a:srgbClr val="ABC8FF"/>
              </a:gs>
              <a:gs pos="37000">
                <a:srgbClr val="C3D8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6" name="Graphic 5" descr="Catering outline">
            <a:extLst>
              <a:ext uri="{FF2B5EF4-FFF2-40B4-BE49-F238E27FC236}">
                <a16:creationId xmlns:a16="http://schemas.microsoft.com/office/drawing/2014/main" id="{76CFC2BA-7367-3DD1-796A-FD339AD7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686" y="17476"/>
            <a:ext cx="914400" cy="914400"/>
          </a:xfrm>
          <a:prstGeom prst="rect">
            <a:avLst/>
          </a:prstGeom>
        </p:spPr>
      </p:pic>
      <p:pic>
        <p:nvPicPr>
          <p:cNvPr id="8" name="Graphic 7" descr="Projector screen with solid fill">
            <a:extLst>
              <a:ext uri="{FF2B5EF4-FFF2-40B4-BE49-F238E27FC236}">
                <a16:creationId xmlns:a16="http://schemas.microsoft.com/office/drawing/2014/main" id="{42B5A3C1-468A-C44D-316E-60AA932C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49" y="3873500"/>
            <a:ext cx="914400" cy="914400"/>
          </a:xfrm>
          <a:prstGeom prst="rect">
            <a:avLst/>
          </a:prstGeom>
        </p:spPr>
      </p:pic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728486" y="1050490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3893839" y="265133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6091410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3742649" y="399175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6339072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5543633" y="267264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3087600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FD364-F8D3-8879-FE53-F3F629B8C267}"/>
              </a:ext>
            </a:extLst>
          </p:cNvPr>
          <p:cNvSpPr txBox="1"/>
          <p:nvPr/>
        </p:nvSpPr>
        <p:spPr>
          <a:xfrm>
            <a:off x="6511872" y="1496291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2 hours into the party</a:t>
            </a:r>
          </a:p>
        </p:txBody>
      </p:sp>
    </p:spTree>
    <p:extLst>
      <p:ext uri="{BB962C8B-B14F-4D97-AF65-F5344CB8AC3E}">
        <p14:creationId xmlns:p14="http://schemas.microsoft.com/office/powerpoint/2010/main" val="6222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Party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6" name="Graphic 5" descr="Catering outline">
            <a:extLst>
              <a:ext uri="{FF2B5EF4-FFF2-40B4-BE49-F238E27FC236}">
                <a16:creationId xmlns:a16="http://schemas.microsoft.com/office/drawing/2014/main" id="{76CFC2BA-7367-3DD1-796A-FD339AD7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686" y="17476"/>
            <a:ext cx="914400" cy="914400"/>
          </a:xfrm>
          <a:prstGeom prst="rect">
            <a:avLst/>
          </a:prstGeom>
        </p:spPr>
      </p:pic>
      <p:pic>
        <p:nvPicPr>
          <p:cNvPr id="8" name="Graphic 7" descr="Projector screen with solid fill">
            <a:extLst>
              <a:ext uri="{FF2B5EF4-FFF2-40B4-BE49-F238E27FC236}">
                <a16:creationId xmlns:a16="http://schemas.microsoft.com/office/drawing/2014/main" id="{42B5A3C1-468A-C44D-316E-60AA932C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49" y="3873500"/>
            <a:ext cx="914400" cy="914400"/>
          </a:xfrm>
          <a:prstGeom prst="rect">
            <a:avLst/>
          </a:prstGeom>
        </p:spPr>
      </p:pic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648676" y="2369747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4266144" y="279001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5095450" y="293725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4266144" y="310870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4572801" y="274873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4871057" y="2704287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4758764" y="315186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FD364-F8D3-8879-FE53-F3F629B8C267}"/>
              </a:ext>
            </a:extLst>
          </p:cNvPr>
          <p:cNvSpPr txBox="1"/>
          <p:nvPr/>
        </p:nvSpPr>
        <p:spPr>
          <a:xfrm>
            <a:off x="6511872" y="1496291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5 hours into the party</a:t>
            </a:r>
          </a:p>
        </p:txBody>
      </p:sp>
    </p:spTree>
    <p:extLst>
      <p:ext uri="{BB962C8B-B14F-4D97-AF65-F5344CB8AC3E}">
        <p14:creationId xmlns:p14="http://schemas.microsoft.com/office/powerpoint/2010/main" val="19919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– Party and Danger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648676" y="2369747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4266144" y="279001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5095450" y="293725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4266144" y="310870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4572801" y="274873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4871057" y="2704287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4758764" y="315186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9" name="Graphic 8" descr="Fire with solid fill">
            <a:extLst>
              <a:ext uri="{FF2B5EF4-FFF2-40B4-BE49-F238E27FC236}">
                <a16:creationId xmlns:a16="http://schemas.microsoft.com/office/drawing/2014/main" id="{75B113EA-EBA9-A65A-A43D-54818BDCD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7964" y="0"/>
            <a:ext cx="914400" cy="914400"/>
          </a:xfrm>
          <a:prstGeom prst="rect">
            <a:avLst/>
          </a:prstGeom>
        </p:spPr>
      </p:pic>
      <p:pic>
        <p:nvPicPr>
          <p:cNvPr id="23" name="Graphic 22" descr="Fire Extinguisher outline">
            <a:extLst>
              <a:ext uri="{FF2B5EF4-FFF2-40B4-BE49-F238E27FC236}">
                <a16:creationId xmlns:a16="http://schemas.microsoft.com/office/drawing/2014/main" id="{B0BDA208-7361-C6B8-7268-0A4F038FC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8195" y="9115"/>
            <a:ext cx="914400" cy="914400"/>
          </a:xfrm>
          <a:prstGeom prst="rect">
            <a:avLst/>
          </a:prstGeom>
        </p:spPr>
      </p:pic>
      <p:pic>
        <p:nvPicPr>
          <p:cNvPr id="25" name="Graphic 24" descr="Lion with solid fill">
            <a:extLst>
              <a:ext uri="{FF2B5EF4-FFF2-40B4-BE49-F238E27FC236}">
                <a16:creationId xmlns:a16="http://schemas.microsoft.com/office/drawing/2014/main" id="{994E4E40-D0A6-F8DE-EC20-36E65C197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249" y="3766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0F4D-95FA-70F2-9A19-80DF0678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679E5-67CA-0B60-C810-656AED453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765B2-37A6-B047-AA41-7F889FB9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511300"/>
            <a:ext cx="6642100" cy="2120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FAA75-5231-16BA-4495-16F097847B96}"/>
                  </a:ext>
                </a:extLst>
              </p:cNvPr>
              <p:cNvSpPr txBox="1"/>
              <p:nvPr/>
            </p:nvSpPr>
            <p:spPr>
              <a:xfrm>
                <a:off x="1987498" y="3929653"/>
                <a:ext cx="6730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FAA75-5231-16BA-4495-16F09784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498" y="3929653"/>
                <a:ext cx="67300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B54C3B-F133-B786-6859-0FD5958B7A3B}"/>
                  </a:ext>
                </a:extLst>
              </p:cNvPr>
              <p:cNvSpPr txBox="1"/>
              <p:nvPr/>
            </p:nvSpPr>
            <p:spPr>
              <a:xfrm>
                <a:off x="4235497" y="3929653"/>
                <a:ext cx="713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&lt; 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B54C3B-F133-B786-6859-0FD5958B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97" y="3929653"/>
                <a:ext cx="713080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A935A-C658-8B11-E3F1-D7314519F031}"/>
                  </a:ext>
                </a:extLst>
              </p:cNvPr>
              <p:cNvSpPr txBox="1"/>
              <p:nvPr/>
            </p:nvSpPr>
            <p:spPr>
              <a:xfrm>
                <a:off x="6514740" y="3902272"/>
                <a:ext cx="713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&gt; 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A935A-C658-8B11-E3F1-D7314519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740" y="3902272"/>
                <a:ext cx="713080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41BACB3-36C7-569D-0CFB-D7BC89531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745" y="979170"/>
            <a:ext cx="2971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Research_Template2020_Plex" id="{30A9B62C-2C70-474A-AE9A-5BFEC0132786}" vid="{8D54B755-223E-404C-8485-B24C0320C2FA}"/>
    </a:ext>
  </a:extLst>
</a:theme>
</file>

<file path=ppt/theme/theme2.xml><?xml version="1.0" encoding="utf-8"?>
<a:theme xmlns:a="http://schemas.openxmlformats.org/drawingml/2006/main" name="IBM 2020 Master template (light gray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Research_Template2020_Plex" id="{30A9B62C-2C70-474A-AE9A-5BFEC0132786}" vid="{819928FF-A7D3-DA48-BC0C-275365882153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870</TotalTime>
  <Words>490</Words>
  <Application>Microsoft Macintosh PowerPoint</Application>
  <PresentationFormat>On-screen Show (16:9)</PresentationFormat>
  <Paragraphs>149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IBM Plex Sans</vt:lpstr>
      <vt:lpstr>IBM 2020 Master template (black background)</vt:lpstr>
      <vt:lpstr>IBM 2020 Master template (light gray background)</vt:lpstr>
      <vt:lpstr>Topic Modeling  Unsupervised ML</vt:lpstr>
      <vt:lpstr>Problem</vt:lpstr>
      <vt:lpstr>Topic Modeling - LDA</vt:lpstr>
      <vt:lpstr>Analogy - Party</vt:lpstr>
      <vt:lpstr>Analogy - Party</vt:lpstr>
      <vt:lpstr>Analogy - Party</vt:lpstr>
      <vt:lpstr>Analogy - Party</vt:lpstr>
      <vt:lpstr>Analogy – Party and Danger</vt:lpstr>
      <vt:lpstr>Dirichlet Distribution</vt:lpstr>
      <vt:lpstr>Articles and Topic Distribution</vt:lpstr>
      <vt:lpstr>Dirichlet to Multinomial Distribution  Topics w.r.t Documents</vt:lpstr>
      <vt:lpstr>Dirichlet to Multinomial Distribution Topics w.r.t Words</vt:lpstr>
      <vt:lpstr>Two Dirichlet Distributions</vt:lpstr>
      <vt:lpstr>A Machine that Generates Documents</vt:lpstr>
      <vt:lpstr>Best LDA Model</vt:lpstr>
      <vt:lpstr>Probability of Generating a Document</vt:lpstr>
      <vt:lpstr>LDA Machine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IBM Research  Presentation Template — IBM Plex variant</dc:title>
  <dc:creator>Amith Singhee</dc:creator>
  <cp:lastModifiedBy>Harshit Kumar4</cp:lastModifiedBy>
  <cp:revision>42</cp:revision>
  <dcterms:created xsi:type="dcterms:W3CDTF">2021-05-08T04:49:37Z</dcterms:created>
  <dcterms:modified xsi:type="dcterms:W3CDTF">2022-05-28T00:22:23Z</dcterms:modified>
</cp:coreProperties>
</file>