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65" r:id="rId9"/>
    <p:sldId id="2146847068" r:id="rId10"/>
    <p:sldId id="2146847067" r:id="rId11"/>
    <p:sldId id="2146847066" r:id="rId12"/>
    <p:sldId id="267" r:id="rId13"/>
    <p:sldId id="2146847063" r:id="rId14"/>
    <p:sldId id="2146847065" r:id="rId15"/>
    <p:sldId id="2146847064" r:id="rId16"/>
    <p:sldId id="268" r:id="rId17"/>
    <p:sldId id="2146847069" r:id="rId18"/>
    <p:sldId id="2146847055" r:id="rId19"/>
    <p:sldId id="2146847059" r:id="rId20"/>
    <p:sldId id="214684706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snapToGrid="0">
      <p:cViewPr varScale="1">
        <p:scale>
          <a:sx n="78" d="100"/>
          <a:sy n="78" d="100"/>
        </p:scale>
        <p:origin x="84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dirty="0">
                <a:solidFill>
                  <a:srgbClr val="00B0F0"/>
                </a:solidFill>
              </a:rPr>
              <a:t>Library AI Agent</a:t>
            </a:r>
            <a:endParaRPr lang="en-US" b="1" dirty="0">
              <a:solidFill>
                <a:srgbClr val="00B0F0"/>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1532173" y="4192463"/>
            <a:ext cx="9144000"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DEBANKUR SEN </a:t>
            </a:r>
          </a:p>
          <a:p>
            <a:r>
              <a:rPr lang="en-US" sz="2000" b="1" dirty="0">
                <a:solidFill>
                  <a:schemeClr val="accent1">
                    <a:lumMod val="75000"/>
                  </a:schemeClr>
                </a:solidFill>
                <a:latin typeface="Arial"/>
                <a:cs typeface="Arial"/>
              </a:rPr>
              <a:t>Student Name- DEBANKUR SEN</a:t>
            </a:r>
          </a:p>
          <a:p>
            <a:r>
              <a:rPr lang="en-US" sz="2000" b="1" dirty="0">
                <a:solidFill>
                  <a:schemeClr val="accent1">
                    <a:lumMod val="75000"/>
                  </a:schemeClr>
                </a:solidFill>
                <a:latin typeface="Arial"/>
                <a:cs typeface="Arial"/>
              </a:rPr>
              <a:t>College Name- BUDGE BUDGE INSTITUTE OF TECHNOLOGY</a:t>
            </a:r>
          </a:p>
          <a:p>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 ELECTRONICS AND COMMUNICATION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69B9-CB42-B6AB-3848-76C8C5F4AD50}"/>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17" name="Content Placeholder 16">
            <a:extLst>
              <a:ext uri="{FF2B5EF4-FFF2-40B4-BE49-F238E27FC236}">
                <a16:creationId xmlns:a16="http://schemas.microsoft.com/office/drawing/2014/main" id="{B00DBDC1-E472-0503-3F4E-7FDBD5B2D62F}"/>
              </a:ext>
            </a:extLst>
          </p:cNvPr>
          <p:cNvPicPr>
            <a:picLocks noGrp="1" noChangeAspect="1"/>
          </p:cNvPicPr>
          <p:nvPr>
            <p:ph idx="1"/>
          </p:nvPr>
        </p:nvPicPr>
        <p:blipFill>
          <a:blip r:embed="rId2"/>
          <a:stretch>
            <a:fillRect/>
          </a:stretch>
        </p:blipFill>
        <p:spPr>
          <a:xfrm>
            <a:off x="3307420" y="1025974"/>
            <a:ext cx="5763142" cy="5832026"/>
          </a:xfrm>
        </p:spPr>
      </p:pic>
    </p:spTree>
    <p:extLst>
      <p:ext uri="{BB962C8B-B14F-4D97-AF65-F5344CB8AC3E}">
        <p14:creationId xmlns:p14="http://schemas.microsoft.com/office/powerpoint/2010/main" val="2482176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C1002-F296-0A3A-10AC-EC95C834B3BE}"/>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8911051B-6940-9FC5-5909-3917A4803634}"/>
              </a:ext>
            </a:extLst>
          </p:cNvPr>
          <p:cNvPicPr>
            <a:picLocks noGrp="1" noChangeAspect="1"/>
          </p:cNvPicPr>
          <p:nvPr>
            <p:ph idx="1"/>
          </p:nvPr>
        </p:nvPicPr>
        <p:blipFill>
          <a:blip r:embed="rId2"/>
          <a:stretch>
            <a:fillRect/>
          </a:stretch>
        </p:blipFill>
        <p:spPr>
          <a:xfrm>
            <a:off x="3126659" y="1385324"/>
            <a:ext cx="5735528" cy="5472676"/>
          </a:xfrm>
          <a:prstGeom prst="rect">
            <a:avLst/>
          </a:prstGeom>
        </p:spPr>
      </p:pic>
    </p:spTree>
    <p:extLst>
      <p:ext uri="{BB962C8B-B14F-4D97-AF65-F5344CB8AC3E}">
        <p14:creationId xmlns:p14="http://schemas.microsoft.com/office/powerpoint/2010/main" val="772452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343F9-60ED-C224-7C32-9012185B3B68}"/>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7" name="Content Placeholder 6">
            <a:extLst>
              <a:ext uri="{FF2B5EF4-FFF2-40B4-BE49-F238E27FC236}">
                <a16:creationId xmlns:a16="http://schemas.microsoft.com/office/drawing/2014/main" id="{6533D94C-EA25-4E7C-5C0F-4E757FFCF73E}"/>
              </a:ext>
            </a:extLst>
          </p:cNvPr>
          <p:cNvPicPr>
            <a:picLocks noGrp="1" noChangeAspect="1"/>
          </p:cNvPicPr>
          <p:nvPr>
            <p:ph idx="1"/>
          </p:nvPr>
        </p:nvPicPr>
        <p:blipFill>
          <a:blip r:embed="rId2"/>
          <a:stretch>
            <a:fillRect/>
          </a:stretch>
        </p:blipFill>
        <p:spPr>
          <a:xfrm>
            <a:off x="3510116" y="613666"/>
            <a:ext cx="6159732" cy="6072270"/>
          </a:xfrm>
          <a:prstGeom prst="rect">
            <a:avLst/>
          </a:prstGeom>
        </p:spPr>
      </p:pic>
    </p:spTree>
    <p:extLst>
      <p:ext uri="{BB962C8B-B14F-4D97-AF65-F5344CB8AC3E}">
        <p14:creationId xmlns:p14="http://schemas.microsoft.com/office/powerpoint/2010/main" val="3952661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t>The Library AI Agent, leveraging IBM Cloud Lite services and the enterprise-grade capabilities of </a:t>
            </a:r>
            <a:r>
              <a:rPr lang="en-US" dirty="0"/>
              <a:t>IBM Granite, represents a significant step towards modernizing libraries. This solution combines advanced AI for understanding student needs and recommending resources with the cost-effectiveness and flexibility of a cloud platform. By focusing on NLP, recommendation engines, and real-time data analysis, it streamlines access to learning materials and offers personalized services. The use of IBM Granite ensures high performance, security, and the ability to customize for specific library requirements. The Library AI Agent transforms libraries into intelligent hubs, enhancing both resource management and the student learning experience.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1D3F-0566-C49A-7C24-D05DF224AC48}"/>
              </a:ext>
            </a:extLst>
          </p:cNvPr>
          <p:cNvSpPr>
            <a:spLocks noGrp="1"/>
          </p:cNvSpPr>
          <p:nvPr>
            <p:ph type="title"/>
          </p:nvPr>
        </p:nvSpPr>
        <p:spPr/>
        <p:txBody>
          <a:bodyPr>
            <a:noAutofit/>
          </a:bodyPr>
          <a:lstStyle/>
          <a:p>
            <a:r>
              <a:rPr lang="en-IN" sz="4000" dirty="0" err="1">
                <a:solidFill>
                  <a:srgbClr val="00B0F0"/>
                </a:solidFill>
              </a:rPr>
              <a:t>Github</a:t>
            </a:r>
            <a:r>
              <a:rPr lang="en-IN" sz="4000" dirty="0">
                <a:solidFill>
                  <a:srgbClr val="00B0F0"/>
                </a:solidFill>
              </a:rPr>
              <a:t> link</a:t>
            </a:r>
          </a:p>
        </p:txBody>
      </p:sp>
      <p:sp>
        <p:nvSpPr>
          <p:cNvPr id="3" name="Content Placeholder 2">
            <a:extLst>
              <a:ext uri="{FF2B5EF4-FFF2-40B4-BE49-F238E27FC236}">
                <a16:creationId xmlns:a16="http://schemas.microsoft.com/office/drawing/2014/main" id="{3B01DF5B-B898-19B4-E8B5-65E7ACA29C44}"/>
              </a:ext>
            </a:extLst>
          </p:cNvPr>
          <p:cNvSpPr>
            <a:spLocks noGrp="1"/>
          </p:cNvSpPr>
          <p:nvPr>
            <p:ph idx="1"/>
          </p:nvPr>
        </p:nvSpPr>
        <p:spPr>
          <a:xfrm>
            <a:off x="659850" y="1232452"/>
            <a:ext cx="11029615" cy="4673324"/>
          </a:xfrm>
        </p:spPr>
        <p:txBody>
          <a:bodyPr/>
          <a:lstStyle/>
          <a:p>
            <a:r>
              <a:rPr lang="en-IN" dirty="0"/>
              <a:t>https://github.com/Debankursen/Library-AI-Agent</a:t>
            </a:r>
          </a:p>
        </p:txBody>
      </p:sp>
    </p:spTree>
    <p:extLst>
      <p:ext uri="{BB962C8B-B14F-4D97-AF65-F5344CB8AC3E}">
        <p14:creationId xmlns:p14="http://schemas.microsoft.com/office/powerpoint/2010/main" val="3373671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TextBox 1">
            <a:extLst>
              <a:ext uri="{FF2B5EF4-FFF2-40B4-BE49-F238E27FC236}">
                <a16:creationId xmlns:a16="http://schemas.microsoft.com/office/drawing/2014/main" id="{341A1A40-96EF-85E0-9795-FB1DAF02F946}"/>
              </a:ext>
            </a:extLst>
          </p:cNvPr>
          <p:cNvSpPr txBox="1"/>
          <p:nvPr/>
        </p:nvSpPr>
        <p:spPr>
          <a:xfrm>
            <a:off x="855406" y="1651819"/>
            <a:ext cx="9252155" cy="2308324"/>
          </a:xfrm>
          <a:prstGeom prst="rect">
            <a:avLst/>
          </a:prstGeom>
          <a:noFill/>
        </p:spPr>
        <p:txBody>
          <a:bodyPr wrap="square" rtlCol="0">
            <a:spAutoFit/>
          </a:bodyPr>
          <a:lstStyle/>
          <a:p>
            <a:r>
              <a:rPr lang="en-US" dirty="0"/>
              <a:t>highly personalized, adaptive learning environments. Beyond resource recommendations, it will offer multimodal engagement, understanding user needs through text, voice, and even video. Fine-tuned IBM Granite models will provide advanced research support, including citation analysis and literature reviews. The agent will become proactive, anticipating needs and suggesting personalized learning pathways, potentially integrating with adaptive learning platforms. It will also enhance accessibility through real-time translation and features for users with disabilities. This evolution transforms libraries into intelligent, inclusive hubs for learning and research</a:t>
            </a:r>
            <a:endParaRPr lang="en-IN" dirty="0"/>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517939F5-96CD-297B-2740-28884141E978}"/>
              </a:ext>
            </a:extLst>
          </p:cNvPr>
          <p:cNvPicPr>
            <a:picLocks noGrp="1" noChangeAspect="1"/>
          </p:cNvPicPr>
          <p:nvPr>
            <p:ph idx="1"/>
          </p:nvPr>
        </p:nvPicPr>
        <p:blipFill>
          <a:blip r:embed="rId2"/>
          <a:stretch>
            <a:fillRect/>
          </a:stretch>
        </p:blipFill>
        <p:spPr>
          <a:xfrm>
            <a:off x="2433789" y="1406014"/>
            <a:ext cx="6897024" cy="4886632"/>
          </a:xfr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EA91C44E-F000-999E-F042-599367316B20}"/>
              </a:ext>
            </a:extLst>
          </p:cNvPr>
          <p:cNvPicPr>
            <a:picLocks noGrp="1" noChangeAspect="1"/>
          </p:cNvPicPr>
          <p:nvPr>
            <p:ph idx="1"/>
          </p:nvPr>
        </p:nvPicPr>
        <p:blipFill>
          <a:blip r:embed="rId2"/>
          <a:stretch>
            <a:fillRect/>
          </a:stretch>
        </p:blipFill>
        <p:spPr>
          <a:xfrm>
            <a:off x="2340077" y="1370576"/>
            <a:ext cx="6882581" cy="5089218"/>
          </a:xfrm>
        </p:spPr>
      </p:pic>
    </p:spTree>
    <p:extLst>
      <p:ext uri="{BB962C8B-B14F-4D97-AF65-F5344CB8AC3E}">
        <p14:creationId xmlns:p14="http://schemas.microsoft.com/office/powerpoint/2010/main" val="41287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a:xfrm>
            <a:off x="581192" y="711988"/>
            <a:ext cx="11029616" cy="530296"/>
          </a:xfrm>
        </p:spPr>
        <p:txBody>
          <a:bodyPr/>
          <a:lstStyle/>
          <a:p>
            <a:r>
              <a:rPr lang="en-IN" dirty="0">
                <a:solidFill>
                  <a:schemeClr val="accent1"/>
                </a:solidFill>
              </a:rPr>
              <a:t>IBM lab Certificate</a:t>
            </a:r>
          </a:p>
        </p:txBody>
      </p:sp>
      <p:pic>
        <p:nvPicPr>
          <p:cNvPr id="5" name="Content Placeholder 4">
            <a:extLst>
              <a:ext uri="{FF2B5EF4-FFF2-40B4-BE49-F238E27FC236}">
                <a16:creationId xmlns:a16="http://schemas.microsoft.com/office/drawing/2014/main" id="{539639DE-6702-8A75-D894-751DBD57E264}"/>
              </a:ext>
            </a:extLst>
          </p:cNvPr>
          <p:cNvPicPr>
            <a:picLocks noGrp="1" noChangeAspect="1"/>
          </p:cNvPicPr>
          <p:nvPr>
            <p:ph idx="1"/>
          </p:nvPr>
        </p:nvPicPr>
        <p:blipFill>
          <a:blip r:embed="rId2"/>
          <a:stretch>
            <a:fillRect/>
          </a:stretch>
        </p:blipFill>
        <p:spPr>
          <a:xfrm>
            <a:off x="1099440" y="1957153"/>
            <a:ext cx="9993120" cy="3362794"/>
          </a:xfrm>
        </p:spPr>
      </p:pic>
    </p:spTree>
    <p:extLst>
      <p:ext uri="{BB962C8B-B14F-4D97-AF65-F5344CB8AC3E}">
        <p14:creationId xmlns:p14="http://schemas.microsoft.com/office/powerpoint/2010/main" val="217185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334297" y="1504336"/>
            <a:ext cx="11522923" cy="5353664"/>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p>
          <a:p>
            <a:pPr marL="305435" indent="-305435"/>
            <a:r>
              <a:rPr lang="en-US" sz="2000" b="1" dirty="0">
                <a:latin typeface="Arial"/>
                <a:ea typeface="+mn-lt"/>
                <a:cs typeface="Arial"/>
              </a:rPr>
              <a:t>Problem Solution</a:t>
            </a:r>
            <a:endParaRPr lang="en-US" sz="1500" b="1" dirty="0">
              <a:latin typeface="Arial"/>
              <a:ea typeface="+mn-lt"/>
              <a:cs typeface="Arial"/>
            </a:endParaRP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73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t>A Library AI Agent is an intelligent system designed to assist students in finding the right learning materials based on their academic needs. It can autonomously analyze user profiles, study topics, and course syllabus to suggest relevant books and resources. Using natural language processing, it understands student queries and matches them with the most suitable books in the library database. The agent can check real-time book availability, prioritize high-demand titles, and assist with reservation or waitlist actions. It saves time by streamlining the search process and offering personalized recommendations aligned with current academic work. Library AI Agents enhance access, engagement, and resource utilization in educational environments.</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1800" dirty="0"/>
              <a:t>Intelligent Search and Retrieval: Utilizes natural language processing (NLP) to understand student queries and match them with the most suitable resources in the library database.</a:t>
            </a:r>
          </a:p>
          <a:p>
            <a:pPr marL="0" indent="0">
              <a:buNone/>
            </a:pPr>
            <a:r>
              <a:rPr lang="en-US" sz="1800" dirty="0"/>
              <a:t>Personalized Recommendations: Analyzes user profiles, study topics, and course syllabus to suggest relevant books and resources, catering to individual learning needs.</a:t>
            </a:r>
          </a:p>
          <a:p>
            <a:pPr marL="0" indent="0">
              <a:buNone/>
            </a:pPr>
            <a:r>
              <a:rPr lang="en-US" sz="1800" dirty="0"/>
              <a:t>Real-time Availability and Demand Prioritization: Checks real-time book availability and prioritizes high-demand titles to ensure students can access critical resources.</a:t>
            </a:r>
          </a:p>
          <a:p>
            <a:pPr marL="0" indent="0">
              <a:buNone/>
            </a:pPr>
            <a:r>
              <a:rPr lang="en-US" sz="1800" dirty="0"/>
              <a:t>Streamlined Reservation and Waitlist Management: Assists with reserving books and managing waitlists, providing a more efficient and user-friendly experience.</a:t>
            </a:r>
          </a:p>
          <a:p>
            <a:pPr marL="0" indent="0">
              <a:buNone/>
            </a:pPr>
            <a:r>
              <a:rPr lang="en-US" sz="1800" dirty="0"/>
              <a:t>Improved Resource Discovery and Engagement: By offering tailored recommendations and simplifying the search process, the agent aims to enhance access and engagement with library resources, potentially leading to better academic outcomes. </a:t>
            </a:r>
          </a:p>
          <a:p>
            <a:pPr marL="0" indent="0">
              <a:buNone/>
            </a:pPr>
            <a:r>
              <a:rPr lang="en-US" sz="1800" dirty="0"/>
              <a:t>In essence, the Library AI Agent seeks to transform the traditional library experience into a more intelligent, personalized, and efficient system that empowers students to access the right learning materials at the right time, ultimately enhancing their learning experience and supporting their academic success</a:t>
            </a:r>
            <a:endParaRPr lang="en-IN" sz="18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16547"/>
            <a:ext cx="11029616" cy="530296"/>
          </a:xfrm>
        </p:spPr>
        <p:txBody>
          <a:bodyPr>
            <a:normAutofit fontScale="90000"/>
          </a:bodyPr>
          <a:lstStyle/>
          <a:p>
            <a:r>
              <a:rPr lang="en-US" sz="4400" b="1" dirty="0">
                <a:solidFill>
                  <a:schemeClr val="accent1"/>
                </a:solidFill>
                <a:latin typeface="Arial"/>
                <a:ea typeface="+mj-lt"/>
                <a:cs typeface="Arial"/>
              </a:rPr>
              <a:t>TECHNOLOGY USED</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2400" dirty="0">
                <a:solidFill>
                  <a:srgbClr val="000000"/>
                </a:solidFill>
                <a:latin typeface="Calibri"/>
                <a:ea typeface="Calibri"/>
                <a:cs typeface="Calibri"/>
              </a:rPr>
              <a:t>▪️ IBM cloud lite services</a:t>
            </a:r>
          </a:p>
          <a:p>
            <a:pPr marL="0" indent="0">
              <a:buNone/>
            </a:pPr>
            <a:r>
              <a:rPr lang="en-US" sz="2400" dirty="0">
                <a:solidFill>
                  <a:srgbClr val="000000"/>
                </a:solidFill>
                <a:latin typeface="Calibri"/>
                <a:ea typeface="Calibri"/>
                <a:cs typeface="Calibri"/>
              </a:rPr>
              <a:t>▪️ Natural Language Processing (NLP)</a:t>
            </a:r>
          </a:p>
          <a:p>
            <a:pPr marL="0" indent="0">
              <a:buNone/>
            </a:pPr>
            <a:r>
              <a:rPr lang="en-US" sz="2400" dirty="0">
                <a:solidFill>
                  <a:srgbClr val="000000"/>
                </a:solidFill>
                <a:latin typeface="Calibri"/>
                <a:ea typeface="Calibri"/>
                <a:cs typeface="Calibri"/>
              </a:rPr>
              <a:t>▪️ Retrieval Augmented Generation (RAG)</a:t>
            </a:r>
          </a:p>
          <a:p>
            <a:pPr marL="0" indent="0">
              <a:buNone/>
            </a:pPr>
            <a:r>
              <a:rPr lang="en-US" sz="2400" dirty="0">
                <a:solidFill>
                  <a:srgbClr val="000000"/>
                </a:solidFill>
                <a:latin typeface="Calibri"/>
                <a:ea typeface="Calibri"/>
                <a:cs typeface="Calibri"/>
              </a:rPr>
              <a:t>▪️ IBM Granite model</a:t>
            </a:r>
          </a:p>
          <a:p>
            <a:pPr marL="0" indent="0">
              <a:buNone/>
            </a:pPr>
            <a:endParaRPr lang="en-US" sz="2400"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E003-18D4-346D-CDBA-4335C3341EF5}"/>
              </a:ext>
            </a:extLst>
          </p:cNvPr>
          <p:cNvSpPr>
            <a:spLocks noGrp="1"/>
          </p:cNvSpPr>
          <p:nvPr>
            <p:ph type="title"/>
          </p:nvPr>
        </p:nvSpPr>
        <p:spPr>
          <a:xfrm>
            <a:off x="492701" y="590888"/>
            <a:ext cx="11029616" cy="583523"/>
          </a:xfrm>
        </p:spPr>
        <p:txBody>
          <a:bodyPr>
            <a:noAutofit/>
          </a:bodyPr>
          <a:lstStyle/>
          <a:p>
            <a:r>
              <a:rPr lang="en-IN" sz="4000" dirty="0">
                <a:solidFill>
                  <a:schemeClr val="accent1"/>
                </a:solidFill>
              </a:rPr>
              <a:t>IBM cloud services used</a:t>
            </a:r>
            <a:endParaRPr lang="en-IN" sz="4000" dirty="0"/>
          </a:p>
        </p:txBody>
      </p:sp>
      <p:sp>
        <p:nvSpPr>
          <p:cNvPr id="3" name="Content Placeholder 2">
            <a:extLst>
              <a:ext uri="{FF2B5EF4-FFF2-40B4-BE49-F238E27FC236}">
                <a16:creationId xmlns:a16="http://schemas.microsoft.com/office/drawing/2014/main" id="{51973085-8423-32A7-415F-B2D5784F835A}"/>
              </a:ext>
            </a:extLst>
          </p:cNvPr>
          <p:cNvSpPr>
            <a:spLocks noGrp="1"/>
          </p:cNvSpPr>
          <p:nvPr>
            <p:ph idx="1"/>
          </p:nvPr>
        </p:nvSpPr>
        <p:spPr/>
        <p:txBody>
          <a:bodyPr>
            <a:normAutofit/>
          </a:bodyPr>
          <a:lstStyle/>
          <a:p>
            <a:pPr marL="305435" indent="-305435"/>
            <a:r>
              <a:rPr lang="en-IN" sz="2400" dirty="0"/>
              <a:t>IBM Cloud </a:t>
            </a:r>
            <a:r>
              <a:rPr lang="en-IN" sz="2400" dirty="0" err="1"/>
              <a:t>Watsonx</a:t>
            </a:r>
            <a:r>
              <a:rPr lang="en-IN" sz="2400" dirty="0"/>
              <a:t> AI Studio</a:t>
            </a:r>
          </a:p>
          <a:p>
            <a:pPr marL="305435" indent="-305435"/>
            <a:r>
              <a:rPr lang="en-IN" sz="2400" dirty="0"/>
              <a:t>IBM Cloud </a:t>
            </a:r>
            <a:r>
              <a:rPr lang="en-IN" sz="2400" dirty="0" err="1"/>
              <a:t>Watsonx</a:t>
            </a:r>
            <a:r>
              <a:rPr lang="en-IN" sz="2400" dirty="0"/>
              <a:t> AI runtime</a:t>
            </a:r>
          </a:p>
          <a:p>
            <a:pPr marL="305435" indent="-305435"/>
            <a:r>
              <a:rPr lang="en-IN" sz="2400" dirty="0"/>
              <a:t>IBM Cloud Agent Lab</a:t>
            </a:r>
          </a:p>
          <a:p>
            <a:pPr marL="305435" indent="-305435"/>
            <a:r>
              <a:rPr lang="en-IN" sz="2400" dirty="0"/>
              <a:t>IBM Granite foundation mode</a:t>
            </a:r>
          </a:p>
        </p:txBody>
      </p:sp>
    </p:spTree>
    <p:extLst>
      <p:ext uri="{BB962C8B-B14F-4D97-AF65-F5344CB8AC3E}">
        <p14:creationId xmlns:p14="http://schemas.microsoft.com/office/powerpoint/2010/main" val="121692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D3228-C78B-2A80-ABFE-555F32238EB4}"/>
              </a:ext>
            </a:extLst>
          </p:cNvPr>
          <p:cNvSpPr>
            <a:spLocks noGrp="1"/>
          </p:cNvSpPr>
          <p:nvPr>
            <p:ph type="title"/>
          </p:nvPr>
        </p:nvSpPr>
        <p:spPr>
          <a:xfrm>
            <a:off x="235973" y="570271"/>
            <a:ext cx="11020873" cy="583523"/>
          </a:xfrm>
        </p:spPr>
        <p:txBody>
          <a:bodyPr>
            <a:noAutofit/>
          </a:bodyPr>
          <a:lstStyle/>
          <a:p>
            <a:r>
              <a:rPr lang="en-IN" sz="4000" dirty="0">
                <a:solidFill>
                  <a:srgbClr val="00B0F0"/>
                </a:solidFill>
              </a:rPr>
              <a:t>WOW FACTORS</a:t>
            </a:r>
          </a:p>
        </p:txBody>
      </p:sp>
      <p:sp>
        <p:nvSpPr>
          <p:cNvPr id="3" name="Content Placeholder 2">
            <a:extLst>
              <a:ext uri="{FF2B5EF4-FFF2-40B4-BE49-F238E27FC236}">
                <a16:creationId xmlns:a16="http://schemas.microsoft.com/office/drawing/2014/main" id="{1F301047-DA18-D305-A998-1DBF088CFE5D}"/>
              </a:ext>
            </a:extLst>
          </p:cNvPr>
          <p:cNvSpPr>
            <a:spLocks noGrp="1"/>
          </p:cNvSpPr>
          <p:nvPr>
            <p:ph idx="1"/>
          </p:nvPr>
        </p:nvSpPr>
        <p:spPr>
          <a:xfrm>
            <a:off x="108155" y="1685484"/>
            <a:ext cx="12192000" cy="4673324"/>
          </a:xfrm>
        </p:spPr>
        <p:txBody>
          <a:bodyPr>
            <a:noAutofit/>
          </a:bodyPr>
          <a:lstStyle/>
          <a:p>
            <a:r>
              <a:rPr lang="en-US" sz="1400" dirty="0"/>
              <a:t>Personalized learning pathways</a:t>
            </a:r>
          </a:p>
          <a:p>
            <a:r>
              <a:rPr lang="en-US" sz="1400" dirty="0"/>
              <a:t>Unlike traditional systems offering generic recommendations, this agent analyzes user profiles, academic needs, and even course syllabus to create truly personalized learning pathways. It can suggest not just individual books but also entire sequences of resources, including articles, journals, multimedia content, and even relevant online courses. Imagine a student struggling with a particular concept – the agent proactively suggests resources tailored to their learning style and provides alternative perspectives, ensuring a truly adaptive and supportive learning journey.</a:t>
            </a:r>
          </a:p>
          <a:p>
            <a:r>
              <a:rPr lang="en-US" sz="1400" dirty="0"/>
              <a:t>Intelligent research assistance</a:t>
            </a:r>
          </a:p>
          <a:p>
            <a:r>
              <a:rPr lang="en-US" sz="1400" dirty="0"/>
              <a:t>The agent's conversational AI, built on IBM Granite, goes beyond simple keyword searches. Students can ask natural language questions like, "Find research papers on the socio-economic impact of AI in developing nations," and the agent will intelligently retrieve and summarize relevant findings, saving hours of manual research. Granite's ability for insight extraction and Retrieval Augmented Generation (RAG) ensures the information is not only relevant but also grounded in the library's trusted knowledge base. This eliminates the guesswork and frustration often associated with academic research.</a:t>
            </a:r>
          </a:p>
          <a:p>
            <a:r>
              <a:rPr lang="en-US" sz="1400" dirty="0"/>
              <a:t>Real-time resource management</a:t>
            </a:r>
          </a:p>
          <a:p>
            <a:r>
              <a:rPr lang="en-US" sz="1400" dirty="0"/>
              <a:t>:-The Library AI Agent offers a dynamic and responsive system, providing real-time information on resource availability and demand. This means no more wasted trips to the library for unavailable books or lengthy waits on reservation lists. Students can instantly see if a book is available, its location, or estimated wait times, allowing them to make informed decisions and manage their time efficiently.</a:t>
            </a:r>
          </a:p>
          <a:p>
            <a:r>
              <a:rPr lang="en-US" sz="1400" dirty="0"/>
              <a:t>Multilingual and accessible experience</a:t>
            </a:r>
          </a:p>
          <a:p>
            <a:r>
              <a:rPr lang="en-US" sz="1400" dirty="0"/>
              <a:t>Utilizing IBM Granite's language translation capabilities, the agent can cater to a diverse user base, providing descriptions, summaries, and search results in multiple languages. This inclusive approach ensures that all students, regardless of their linguistic background, can effectively access and engage with the library's resources. Furthermore, it can incorporate features like voice commands and text-to-speech to enhance accessibility for students with disabilities.</a:t>
            </a:r>
          </a:p>
          <a:p>
            <a:pPr marL="0" indent="0">
              <a:buNone/>
            </a:pPr>
            <a:r>
              <a:rPr lang="en-US" sz="1400" dirty="0"/>
              <a:t>These innovative features, powered by IBM Granite's robust AI capabilities and leveraging the scalability of IBM Cloud Lite, elevate the library experience from a static repository to a dynamic and interactive learning hub.</a:t>
            </a:r>
          </a:p>
          <a:p>
            <a:endParaRPr lang="en-IN" sz="1400" dirty="0">
              <a:solidFill>
                <a:schemeClr val="tx1"/>
              </a:solidFill>
            </a:endParaRPr>
          </a:p>
        </p:txBody>
      </p:sp>
    </p:spTree>
    <p:extLst>
      <p:ext uri="{BB962C8B-B14F-4D97-AF65-F5344CB8AC3E}">
        <p14:creationId xmlns:p14="http://schemas.microsoft.com/office/powerpoint/2010/main" val="848428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AD614-5786-7A5A-2B73-0B6F8467BB08}"/>
              </a:ext>
            </a:extLst>
          </p:cNvPr>
          <p:cNvSpPr>
            <a:spLocks noGrp="1"/>
          </p:cNvSpPr>
          <p:nvPr>
            <p:ph type="title"/>
          </p:nvPr>
        </p:nvSpPr>
        <p:spPr/>
        <p:txBody>
          <a:bodyPr>
            <a:noAutofit/>
          </a:bodyPr>
          <a:lstStyle/>
          <a:p>
            <a:r>
              <a:rPr lang="en-IN" sz="4000" dirty="0">
                <a:solidFill>
                  <a:schemeClr val="accent1"/>
                </a:solidFill>
              </a:rPr>
              <a:t>End users</a:t>
            </a:r>
            <a:endParaRPr lang="en-IN" sz="4000" dirty="0"/>
          </a:p>
        </p:txBody>
      </p:sp>
      <p:sp>
        <p:nvSpPr>
          <p:cNvPr id="3" name="Content Placeholder 2">
            <a:extLst>
              <a:ext uri="{FF2B5EF4-FFF2-40B4-BE49-F238E27FC236}">
                <a16:creationId xmlns:a16="http://schemas.microsoft.com/office/drawing/2014/main" id="{9D49613F-E964-DB1E-9BCC-2344F23B7F04}"/>
              </a:ext>
            </a:extLst>
          </p:cNvPr>
          <p:cNvSpPr>
            <a:spLocks noGrp="1"/>
          </p:cNvSpPr>
          <p:nvPr>
            <p:ph idx="1"/>
          </p:nvPr>
        </p:nvSpPr>
        <p:spPr/>
        <p:txBody>
          <a:bodyPr>
            <a:normAutofit/>
          </a:bodyPr>
          <a:lstStyle/>
          <a:p>
            <a:pPr marL="305435" indent="-305435"/>
            <a:r>
              <a:rPr lang="en-IN" sz="2400" dirty="0">
                <a:latin typeface="Calibri"/>
                <a:ea typeface="+mn-lt"/>
                <a:cs typeface="+mn-lt"/>
              </a:rPr>
              <a:t>Academic Researchers</a:t>
            </a:r>
          </a:p>
          <a:p>
            <a:pPr marL="305435" indent="-305435"/>
            <a:r>
              <a:rPr lang="en-IN" sz="2400" dirty="0">
                <a:latin typeface="Calibri"/>
                <a:ea typeface="+mn-lt"/>
                <a:cs typeface="+mn-lt"/>
              </a:rPr>
              <a:t>Research Institutions and Universities</a:t>
            </a:r>
          </a:p>
          <a:p>
            <a:pPr marL="305435" indent="-305435"/>
            <a:r>
              <a:rPr lang="en-IN" sz="2400" dirty="0">
                <a:latin typeface="Calibri"/>
                <a:ea typeface="+mn-lt"/>
                <a:cs typeface="+mn-lt"/>
              </a:rPr>
              <a:t>Educators</a:t>
            </a:r>
            <a:endParaRPr lang="en-IN" sz="2400" dirty="0">
              <a:latin typeface="Calibri"/>
              <a:ea typeface="Calibri"/>
              <a:cs typeface="Calibri"/>
            </a:endParaRPr>
          </a:p>
          <a:p>
            <a:endParaRPr lang="en-IN" sz="2400" dirty="0"/>
          </a:p>
        </p:txBody>
      </p:sp>
    </p:spTree>
    <p:extLst>
      <p:ext uri="{BB962C8B-B14F-4D97-AF65-F5344CB8AC3E}">
        <p14:creationId xmlns:p14="http://schemas.microsoft.com/office/powerpoint/2010/main" val="3049899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23" name="Picture 22">
            <a:extLst>
              <a:ext uri="{FF2B5EF4-FFF2-40B4-BE49-F238E27FC236}">
                <a16:creationId xmlns:a16="http://schemas.microsoft.com/office/drawing/2014/main" id="{8E1C89D6-ED51-E235-4968-BE8245FF372B}"/>
              </a:ext>
            </a:extLst>
          </p:cNvPr>
          <p:cNvPicPr>
            <a:picLocks noChangeAspect="1"/>
          </p:cNvPicPr>
          <p:nvPr/>
        </p:nvPicPr>
        <p:blipFill>
          <a:blip r:embed="rId2"/>
          <a:stretch>
            <a:fillRect/>
          </a:stretch>
        </p:blipFill>
        <p:spPr>
          <a:xfrm>
            <a:off x="688257" y="1143962"/>
            <a:ext cx="9783098" cy="5625548"/>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385</TotalTime>
  <Words>1020</Words>
  <Application>Microsoft Office PowerPoint</Application>
  <PresentationFormat>Widescreen</PresentationFormat>
  <Paragraphs>65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Library AI Agent</vt:lpstr>
      <vt:lpstr>OUTLINE</vt:lpstr>
      <vt:lpstr>Problem Statement</vt:lpstr>
      <vt:lpstr>Proposed Solution</vt:lpstr>
      <vt:lpstr>TECHNOLOGY USED</vt:lpstr>
      <vt:lpstr>IBM cloud services used</vt:lpstr>
      <vt:lpstr>WOW FACTORS</vt:lpstr>
      <vt:lpstr>End users</vt:lpstr>
      <vt:lpstr>Result</vt:lpstr>
      <vt:lpstr>Result</vt:lpstr>
      <vt:lpstr>Result</vt:lpstr>
      <vt:lpstr>Result</vt:lpstr>
      <vt:lpstr>Conclusion</vt:lpstr>
      <vt:lpstr>Github link</vt:lpstr>
      <vt:lpstr>PowerPoint Presentation</vt:lpstr>
      <vt:lpstr>IBM Certifications</vt:lpstr>
      <vt:lpstr>IBM Certifications</vt:lpstr>
      <vt:lpstr>IBM lab Certificate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Deba sen</cp:lastModifiedBy>
  <cp:revision>28</cp:revision>
  <dcterms:created xsi:type="dcterms:W3CDTF">2021-05-26T16:50:10Z</dcterms:created>
  <dcterms:modified xsi:type="dcterms:W3CDTF">2025-08-04T18:57:50Z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