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EMAIL SPAM CLASSIFIER PROJECT</a:t>
            </a:r>
            <a:endParaRPr lang="en-IN" sz="4400" b="1" dirty="0"/>
          </a:p>
        </p:txBody>
      </p:sp>
      <p:sp>
        <p:nvSpPr>
          <p:cNvPr id="3" name="Subtitle 2"/>
          <p:cNvSpPr>
            <a:spLocks noGrp="1"/>
          </p:cNvSpPr>
          <p:nvPr>
            <p:ph type="subTitle" idx="1"/>
          </p:nvPr>
        </p:nvSpPr>
        <p:spPr/>
        <p:txBody>
          <a:bodyPr/>
          <a:lstStyle/>
          <a:p>
            <a:r>
              <a:rPr lang="en-US" b="1" dirty="0" smtClean="0"/>
              <a:t>BY DEBANTI ROY</a:t>
            </a:r>
            <a:endParaRPr lang="en-IN" b="1" dirty="0"/>
          </a:p>
        </p:txBody>
      </p:sp>
    </p:spTree>
    <p:extLst>
      <p:ext uri="{BB962C8B-B14F-4D97-AF65-F5344CB8AC3E}">
        <p14:creationId xmlns:p14="http://schemas.microsoft.com/office/powerpoint/2010/main" val="365246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60" y="412075"/>
            <a:ext cx="8911687" cy="873386"/>
          </a:xfrm>
        </p:spPr>
        <p:txBody>
          <a:bodyPr>
            <a:normAutofit fontScale="90000"/>
          </a:bodyPr>
          <a:lstStyle/>
          <a:p>
            <a:r>
              <a:rPr lang="en-IN" b="1" dirty="0"/>
              <a:t>Data Visualization</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1890560" y="1285461"/>
            <a:ext cx="3457575" cy="3390900"/>
          </a:xfrm>
          <a:prstGeom prst="rect">
            <a:avLst/>
          </a:prstGeom>
        </p:spPr>
      </p:pic>
      <p:sp>
        <p:nvSpPr>
          <p:cNvPr id="5" name="Rectangle 4"/>
          <p:cNvSpPr/>
          <p:nvPr/>
        </p:nvSpPr>
        <p:spPr>
          <a:xfrm>
            <a:off x="1709530" y="4939822"/>
            <a:ext cx="4161183" cy="830997"/>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We can see that 87.4% data is 'ham', that is marked in blue, while 12.6% data is 'spam', that is marked in orange. </a:t>
            </a:r>
            <a:endParaRPr lang="en-IN"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538765" y="227972"/>
            <a:ext cx="4818348" cy="2575553"/>
          </a:xfrm>
          <a:prstGeom prst="rect">
            <a:avLst/>
          </a:prstGeom>
        </p:spPr>
      </p:pic>
      <p:sp>
        <p:nvSpPr>
          <p:cNvPr id="7" name="Rectangle 6"/>
          <p:cNvSpPr/>
          <p:nvPr/>
        </p:nvSpPr>
        <p:spPr>
          <a:xfrm>
            <a:off x="5996744" y="4928012"/>
            <a:ext cx="6096000" cy="1877437"/>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Observation:</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first one is a frequency distribution of the message </a:t>
            </a:r>
            <a:r>
              <a:rPr lang="en-US" sz="1600" dirty="0" smtClean="0">
                <a:latin typeface="Times New Roman" panose="02020603050405020304" pitchFamily="18" charset="0"/>
                <a:cs typeface="Times New Roman" panose="02020603050405020304" pitchFamily="18" charset="0"/>
              </a:rPr>
              <a:t>length. </a:t>
            </a:r>
            <a:r>
              <a:rPr lang="en-US" sz="1600" dirty="0">
                <a:latin typeface="Times New Roman" panose="02020603050405020304" pitchFamily="18" charset="0"/>
                <a:cs typeface="Times New Roman" panose="02020603050405020304" pitchFamily="18" charset="0"/>
              </a:rPr>
              <a:t>Most of the message </a:t>
            </a:r>
            <a:r>
              <a:rPr lang="en-US" sz="1600" dirty="0" err="1">
                <a:latin typeface="Times New Roman" panose="02020603050405020304" pitchFamily="18" charset="0"/>
                <a:cs typeface="Times New Roman" panose="02020603050405020304" pitchFamily="18" charset="0"/>
              </a:rPr>
              <a:t>lenght</a:t>
            </a:r>
            <a:r>
              <a:rPr lang="en-US" sz="1600" dirty="0">
                <a:latin typeface="Times New Roman" panose="02020603050405020304" pitchFamily="18" charset="0"/>
                <a:cs typeface="Times New Roman" panose="02020603050405020304" pitchFamily="18" charset="0"/>
              </a:rPr>
              <a:t> is less than 200. Note that x-axis goes all the way to 1000ish, this must mean that there is some really long message!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The second one is a frequency distribution in each </a:t>
            </a:r>
            <a:r>
              <a:rPr lang="en-US" sz="1600" dirty="0" smtClean="0">
                <a:latin typeface="Times New Roman" panose="02020603050405020304" pitchFamily="18" charset="0"/>
                <a:cs typeface="Times New Roman" panose="02020603050405020304" pitchFamily="18" charset="0"/>
              </a:rPr>
              <a:t>category. </a:t>
            </a:r>
            <a:r>
              <a:rPr lang="en-US" sz="1600" dirty="0">
                <a:latin typeface="Times New Roman" panose="02020603050405020304" pitchFamily="18" charset="0"/>
                <a:cs typeface="Times New Roman" panose="02020603050405020304" pitchFamily="18" charset="0"/>
              </a:rPr>
              <a:t>Looks like spam messages are usually longer. </a:t>
            </a:r>
            <a:endParaRPr lang="en-IN"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6157150" y="2811297"/>
            <a:ext cx="5775189" cy="2128525"/>
          </a:xfrm>
          <a:prstGeom prst="rect">
            <a:avLst/>
          </a:prstGeom>
        </p:spPr>
      </p:pic>
    </p:spTree>
    <p:extLst>
      <p:ext uri="{BB962C8B-B14F-4D97-AF65-F5344CB8AC3E}">
        <p14:creationId xmlns:p14="http://schemas.microsoft.com/office/powerpoint/2010/main" val="63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18360" y="1322685"/>
            <a:ext cx="5613837" cy="3778250"/>
          </a:xfrm>
          <a:prstGeom prst="rect">
            <a:avLst/>
          </a:prstGeom>
        </p:spPr>
      </p:pic>
      <p:sp>
        <p:nvSpPr>
          <p:cNvPr id="5" name="Rectangle 4"/>
          <p:cNvSpPr/>
          <p:nvPr/>
        </p:nvSpPr>
        <p:spPr>
          <a:xfrm>
            <a:off x="3299090" y="5498500"/>
            <a:ext cx="6096000" cy="584775"/>
          </a:xfrm>
          <a:prstGeom prst="rect">
            <a:avLst/>
          </a:prstGeom>
        </p:spPr>
        <p:txBody>
          <a:bodyPr>
            <a:spAutoFit/>
          </a:bodyPr>
          <a:lstStyle/>
          <a:p>
            <a:r>
              <a:rPr lang="en-US" sz="1600" dirty="0" err="1">
                <a:latin typeface="Times New Roman" panose="02020603050405020304" pitchFamily="18" charset="0"/>
                <a:cs typeface="Times New Roman" panose="02020603050405020304" pitchFamily="18" charset="0"/>
              </a:rPr>
              <a:t>Wordcloud</a:t>
            </a:r>
            <a:r>
              <a:rPr lang="en-US" sz="1600" dirty="0">
                <a:latin typeface="Times New Roman" panose="02020603050405020304" pitchFamily="18" charset="0"/>
                <a:cs typeface="Times New Roman" panose="02020603050405020304" pitchFamily="18" charset="0"/>
              </a:rPr>
              <a:t> for spam messages shows that words like call, txt, win, free, reply, mobile, text etc. are widely used, let's check them statistically.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32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6538" y="491588"/>
            <a:ext cx="8911687" cy="913142"/>
          </a:xfrm>
        </p:spPr>
        <p:txBody>
          <a:bodyPr/>
          <a:lstStyle/>
          <a:p>
            <a:r>
              <a:rPr lang="en-IN" dirty="0"/>
              <a:t>Business Problem </a:t>
            </a:r>
            <a:r>
              <a:rPr lang="en-IN" dirty="0" smtClean="0"/>
              <a:t>Framing</a:t>
            </a:r>
            <a:endParaRPr lang="en-IN" dirty="0"/>
          </a:p>
        </p:txBody>
      </p:sp>
      <p:sp>
        <p:nvSpPr>
          <p:cNvPr id="3" name="Content Placeholder 2"/>
          <p:cNvSpPr>
            <a:spLocks noGrp="1"/>
          </p:cNvSpPr>
          <p:nvPr>
            <p:ph idx="1"/>
          </p:nvPr>
        </p:nvSpPr>
        <p:spPr>
          <a:xfrm>
            <a:off x="1470991" y="1656522"/>
            <a:ext cx="9342783" cy="5022574"/>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Technology has become a vital part of life in today’s time. With each passing day, the use of internet increases exponentially, and with it the use of the email for the purpose of exchanging information and communicating has also increased. While e-mails are necessary for everyone, they also come with unnecessary, undesirable bulk mails, which are also called Spam Mails. Anyone with access to the internet can receive spam on their devices. Most spam emails divert people’s attention away from important emails and direct them towards detrimental situations. Spam emails are capable of filling up inboxes or storage capacities, deteriorating the speed of the internet to a great extent. These emails have the capability of corrupting one’s system by smuggling viruses into it, or steal useful information and scam gullible people. The identification of spam emails is a very tedious task and can get frustrating sometimes. While spam detection can be done manually, filtering out a large number of spam emails can take very long and waste a lot of time. Hence, the need for spam detection </a:t>
            </a:r>
            <a:r>
              <a:rPr lang="en-IN" dirty="0" err="1">
                <a:latin typeface="Times New Roman" panose="02020603050405020304" pitchFamily="18" charset="0"/>
                <a:cs typeface="Times New Roman" panose="02020603050405020304" pitchFamily="18" charset="0"/>
              </a:rPr>
              <a:t>softwares</a:t>
            </a:r>
            <a:r>
              <a:rPr lang="en-IN" dirty="0">
                <a:latin typeface="Times New Roman" panose="02020603050405020304" pitchFamily="18" charset="0"/>
                <a:cs typeface="Times New Roman" panose="02020603050405020304" pitchFamily="18" charset="0"/>
              </a:rPr>
              <a:t> has become the need of the hour. To solve this problem, various spam detection techniques are used now. The most common technique for spam detection is the utilization of Naive Bayesian method. </a:t>
            </a:r>
          </a:p>
          <a:p>
            <a:endParaRPr lang="en-IN" dirty="0"/>
          </a:p>
        </p:txBody>
      </p:sp>
    </p:spTree>
    <p:extLst>
      <p:ext uri="{BB962C8B-B14F-4D97-AF65-F5344CB8AC3E}">
        <p14:creationId xmlns:p14="http://schemas.microsoft.com/office/powerpoint/2010/main" val="319760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804" y="438580"/>
            <a:ext cx="8911687" cy="1280890"/>
          </a:xfrm>
        </p:spPr>
        <p:txBody>
          <a:bodyPr/>
          <a:lstStyle/>
          <a:p>
            <a:pPr lvl="0"/>
            <a:r>
              <a:rPr lang="en-IN" dirty="0"/>
              <a:t>Conceptual Background of the Domain Problem</a:t>
            </a:r>
          </a:p>
        </p:txBody>
      </p:sp>
      <p:sp>
        <p:nvSpPr>
          <p:cNvPr id="3" name="Content Placeholder 2"/>
          <p:cNvSpPr>
            <a:spLocks noGrp="1"/>
          </p:cNvSpPr>
          <p:nvPr>
            <p:ph idx="1"/>
          </p:nvPr>
        </p:nvSpPr>
        <p:spPr>
          <a:xfrm>
            <a:off x="1847091" y="2133600"/>
            <a:ext cx="8915400" cy="3777622"/>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Spam email is unsolicited and unwanted junk email sent out in bulk to an indiscriminate recipient list. Typically, spam is sent for commercial purposes. It can be sent in massive volume by botnets, networks of infected computers.</a:t>
            </a:r>
          </a:p>
          <a:p>
            <a:pPr algn="just"/>
            <a:r>
              <a:rPr lang="en-IN" dirty="0">
                <a:latin typeface="Times New Roman" panose="02020603050405020304" pitchFamily="18" charset="0"/>
                <a:cs typeface="Times New Roman" panose="02020603050405020304" pitchFamily="18" charset="0"/>
              </a:rPr>
              <a:t>Often, spam email is sent for commercial purposes. While some people view it as unethical, many businesses still use spam. The cost per email is incredibly low, and businesses can send out mass quantities consistently. Spam email can also be a malicious attempt to gain access to your computer.</a:t>
            </a:r>
          </a:p>
          <a:p>
            <a:pPr algn="just"/>
            <a:r>
              <a:rPr lang="en-IN" dirty="0">
                <a:latin typeface="Times New Roman" panose="02020603050405020304" pitchFamily="18" charset="0"/>
                <a:cs typeface="Times New Roman" panose="02020603050405020304" pitchFamily="18" charset="0"/>
              </a:rPr>
              <a:t>Spam email can be dangerous. It can include malicious links that can infect your computer with malware (see What is malware?). Do not click links in spam. Dangerous spam emails often sound urgent, so you feel the need to act. Keep reading to learn about some of the basic spam types. Common types of spam are commercial advertisements, antivirus warnings, email spoofing, sweepstakes winners, money scams, etc.  Gmail also automatically identifies spam and other suspicious emails and sends them to Spam.</a:t>
            </a:r>
          </a:p>
          <a:p>
            <a:endParaRPr lang="en-IN" dirty="0"/>
          </a:p>
        </p:txBody>
      </p:sp>
    </p:spTree>
    <p:extLst>
      <p:ext uri="{BB962C8B-B14F-4D97-AF65-F5344CB8AC3E}">
        <p14:creationId xmlns:p14="http://schemas.microsoft.com/office/powerpoint/2010/main" val="326535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081" y="518094"/>
            <a:ext cx="8911687" cy="926394"/>
          </a:xfrm>
        </p:spPr>
        <p:txBody>
          <a:bodyPr>
            <a:normAutofit fontScale="90000"/>
          </a:bodyPr>
          <a:lstStyle/>
          <a:p>
            <a:r>
              <a:rPr lang="en-IN" dirty="0"/>
              <a:t>Review of Literature</a:t>
            </a:r>
            <a:br>
              <a:rPr lang="en-IN" dirty="0"/>
            </a:br>
            <a:endParaRPr lang="en-IN" dirty="0"/>
          </a:p>
        </p:txBody>
      </p:sp>
      <p:sp>
        <p:nvSpPr>
          <p:cNvPr id="3" name="Content Placeholder 2"/>
          <p:cNvSpPr>
            <a:spLocks noGrp="1"/>
          </p:cNvSpPr>
          <p:nvPr>
            <p:ph idx="1"/>
          </p:nvPr>
        </p:nvSpPr>
        <p:spPr>
          <a:xfrm>
            <a:off x="1794081" y="1590261"/>
            <a:ext cx="8915400" cy="3777622"/>
          </a:xfrm>
        </p:spPr>
        <p:txBody>
          <a:bodyPr/>
          <a:lstStyle/>
          <a:p>
            <a:pPr algn="just"/>
            <a:r>
              <a:rPr lang="en-IN" b="1" u="sng" dirty="0">
                <a:latin typeface="Times New Roman" panose="02020603050405020304" pitchFamily="18" charset="0"/>
                <a:cs typeface="Times New Roman" panose="02020603050405020304" pitchFamily="18" charset="0"/>
              </a:rPr>
              <a:t>Comment</a:t>
            </a:r>
            <a:r>
              <a:rPr lang="en-IN" dirty="0">
                <a:latin typeface="Times New Roman" panose="02020603050405020304" pitchFamily="18" charset="0"/>
                <a:cs typeface="Times New Roman" panose="02020603050405020304" pitchFamily="18" charset="0"/>
              </a:rPr>
              <a:t>: A comment is something that one says which expresses his/her opinion of something or which gives an explanation of it. In the online business market, comments are an essential way to assess the quality for a product/service that are posted by an existing user.</a:t>
            </a:r>
          </a:p>
          <a:p>
            <a:pPr algn="just"/>
            <a:r>
              <a:rPr lang="en-IN" b="1" u="sng" dirty="0">
                <a:latin typeface="Times New Roman" panose="02020603050405020304" pitchFamily="18" charset="0"/>
                <a:cs typeface="Times New Roman" panose="02020603050405020304" pitchFamily="18" charset="0"/>
              </a:rPr>
              <a:t>Spam:</a:t>
            </a:r>
            <a:r>
              <a:rPr lang="en-IN" dirty="0">
                <a:latin typeface="Times New Roman" panose="02020603050405020304" pitchFamily="18" charset="0"/>
                <a:cs typeface="Times New Roman" panose="02020603050405020304" pitchFamily="18" charset="0"/>
              </a:rPr>
              <a:t> This can be defined as unsolicited usually commercial messages (such as emails, text messages, or Internet postings) sent to a large number of recipients or posted in a large number of places. </a:t>
            </a:r>
          </a:p>
          <a:p>
            <a:endParaRPr lang="en-IN" dirty="0"/>
          </a:p>
        </p:txBody>
      </p:sp>
    </p:spTree>
    <p:extLst>
      <p:ext uri="{BB962C8B-B14F-4D97-AF65-F5344CB8AC3E}">
        <p14:creationId xmlns:p14="http://schemas.microsoft.com/office/powerpoint/2010/main" val="199893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065" y="518093"/>
            <a:ext cx="8911687" cy="1019159"/>
          </a:xfrm>
        </p:spPr>
        <p:txBody>
          <a:bodyPr>
            <a:normAutofit fontScale="90000"/>
          </a:bodyPr>
          <a:lstStyle/>
          <a:p>
            <a:r>
              <a:rPr lang="en-IN" dirty="0"/>
              <a:t>Motivation for the Problem Undertaken</a:t>
            </a:r>
            <a:br>
              <a:rPr lang="en-IN" dirty="0"/>
            </a:br>
            <a:endParaRPr lang="en-IN" dirty="0"/>
          </a:p>
        </p:txBody>
      </p:sp>
      <p:sp>
        <p:nvSpPr>
          <p:cNvPr id="3" name="Content Placeholder 2"/>
          <p:cNvSpPr>
            <a:spLocks noGrp="1"/>
          </p:cNvSpPr>
          <p:nvPr>
            <p:ph idx="1"/>
          </p:nvPr>
        </p:nvSpPr>
        <p:spPr>
          <a:xfrm>
            <a:off x="1820586" y="1537252"/>
            <a:ext cx="8915400" cy="2173357"/>
          </a:xfrm>
        </p:spPr>
        <p:txBody>
          <a:bodyPr/>
          <a:lstStyle/>
          <a:p>
            <a:pPr algn="just"/>
            <a:r>
              <a:rPr lang="en-IN" dirty="0">
                <a:latin typeface="Times New Roman" panose="02020603050405020304" pitchFamily="18" charset="0"/>
                <a:cs typeface="Times New Roman" panose="02020603050405020304" pitchFamily="18" charset="0"/>
              </a:rPr>
              <a:t>A Spam Detector, as the name suggests, is used to detect unwanted, malicious and virus infected texts and helps to separate them from the </a:t>
            </a:r>
            <a:r>
              <a:rPr lang="en-IN" dirty="0" err="1">
                <a:latin typeface="Times New Roman" panose="02020603050405020304" pitchFamily="18" charset="0"/>
                <a:cs typeface="Times New Roman" panose="02020603050405020304" pitchFamily="18" charset="0"/>
              </a:rPr>
              <a:t>nonspam</a:t>
            </a:r>
            <a:r>
              <a:rPr lang="en-IN" dirty="0">
                <a:latin typeface="Times New Roman" panose="02020603050405020304" pitchFamily="18" charset="0"/>
                <a:cs typeface="Times New Roman" panose="02020603050405020304" pitchFamily="18" charset="0"/>
              </a:rPr>
              <a:t> texts. It uses a binary type of classification containing the labels such as ‘ham’ (</a:t>
            </a:r>
            <a:r>
              <a:rPr lang="en-IN" dirty="0" err="1">
                <a:latin typeface="Times New Roman" panose="02020603050405020304" pitchFamily="18" charset="0"/>
                <a:cs typeface="Times New Roman" panose="02020603050405020304" pitchFamily="18" charset="0"/>
              </a:rPr>
              <a:t>nonspam</a:t>
            </a:r>
            <a:r>
              <a:rPr lang="en-IN" dirty="0">
                <a:latin typeface="Times New Roman" panose="02020603050405020304" pitchFamily="18" charset="0"/>
                <a:cs typeface="Times New Roman" panose="02020603050405020304" pitchFamily="18" charset="0"/>
              </a:rPr>
              <a:t>) and spam. Application like this can be seen in Google Mail (GMAIL) where it segregates the spam emails in order to prevent them from getting into the user’s inbox.</a:t>
            </a:r>
          </a:p>
          <a:p>
            <a:endParaRPr lang="en-IN" dirty="0"/>
          </a:p>
        </p:txBody>
      </p:sp>
    </p:spTree>
    <p:extLst>
      <p:ext uri="{BB962C8B-B14F-4D97-AF65-F5344CB8AC3E}">
        <p14:creationId xmlns:p14="http://schemas.microsoft.com/office/powerpoint/2010/main" val="223414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Importing the necessary libraries and packages</a:t>
            </a:r>
            <a:r>
              <a:rPr lang="en-IN" dirty="0"/>
              <a:t/>
            </a:r>
            <a:br>
              <a:rPr lang="en-IN" dirty="0"/>
            </a:br>
            <a:endParaRPr lang="en-IN" dirty="0"/>
          </a:p>
        </p:txBody>
      </p:sp>
      <p:pic>
        <p:nvPicPr>
          <p:cNvPr id="5" name="Content Placeholder 4"/>
          <p:cNvPicPr>
            <a:picLocks noGrp="1"/>
          </p:cNvPicPr>
          <p:nvPr>
            <p:ph idx="1"/>
          </p:nvPr>
        </p:nvPicPr>
        <p:blipFill>
          <a:blip r:embed="rId2"/>
          <a:stretch>
            <a:fillRect/>
          </a:stretch>
        </p:blipFill>
        <p:spPr>
          <a:xfrm>
            <a:off x="2252869" y="4280700"/>
            <a:ext cx="7673009" cy="1432261"/>
          </a:xfrm>
          <a:prstGeom prst="rect">
            <a:avLst/>
          </a:prstGeom>
        </p:spPr>
      </p:pic>
      <p:pic>
        <p:nvPicPr>
          <p:cNvPr id="6" name="Picture 5"/>
          <p:cNvPicPr>
            <a:picLocks noChangeAspect="1"/>
          </p:cNvPicPr>
          <p:nvPr/>
        </p:nvPicPr>
        <p:blipFill>
          <a:blip r:embed="rId3"/>
          <a:stretch>
            <a:fillRect/>
          </a:stretch>
        </p:blipFill>
        <p:spPr>
          <a:xfrm>
            <a:off x="3617843" y="1905000"/>
            <a:ext cx="5337198" cy="2348367"/>
          </a:xfrm>
          <a:prstGeom prst="rect">
            <a:avLst/>
          </a:prstGeom>
        </p:spPr>
      </p:pic>
    </p:spTree>
    <p:extLst>
      <p:ext uri="{BB962C8B-B14F-4D97-AF65-F5344CB8AC3E}">
        <p14:creationId xmlns:p14="http://schemas.microsoft.com/office/powerpoint/2010/main" val="285683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Exploratory Data Analysis(EDA)</a:t>
            </a:r>
            <a:br>
              <a:rPr lang="en-IN" b="1" dirty="0"/>
            </a:br>
            <a:endParaRPr lang="en-IN" dirty="0"/>
          </a:p>
        </p:txBody>
      </p:sp>
      <p:pic>
        <p:nvPicPr>
          <p:cNvPr id="4" name="Content Placeholder 3"/>
          <p:cNvPicPr>
            <a:picLocks noGrp="1"/>
          </p:cNvPicPr>
          <p:nvPr>
            <p:ph idx="1"/>
          </p:nvPr>
        </p:nvPicPr>
        <p:blipFill>
          <a:blip r:embed="rId2"/>
          <a:stretch>
            <a:fillRect/>
          </a:stretch>
        </p:blipFill>
        <p:spPr>
          <a:xfrm>
            <a:off x="6974131" y="1444487"/>
            <a:ext cx="4687781" cy="1693616"/>
          </a:xfrm>
          <a:prstGeom prst="rect">
            <a:avLst/>
          </a:prstGeom>
        </p:spPr>
      </p:pic>
      <p:sp>
        <p:nvSpPr>
          <p:cNvPr id="5" name="Rectangle 4"/>
          <p:cNvSpPr/>
          <p:nvPr/>
        </p:nvSpPr>
        <p:spPr>
          <a:xfrm>
            <a:off x="1351721" y="1567444"/>
            <a:ext cx="5274365" cy="1323439"/>
          </a:xfrm>
          <a:prstGeom prst="rect">
            <a:avLst/>
          </a:prstGeom>
        </p:spPr>
        <p:txBody>
          <a:bodyPr wrap="square">
            <a:spAutoFit/>
          </a:bodyPr>
          <a:lstStyle/>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A sample output of the dataset reveals 5 </a:t>
            </a:r>
            <a:r>
              <a:rPr lang="en-US" sz="1600" dirty="0">
                <a:latin typeface="Times New Roman" panose="02020603050405020304" pitchFamily="18" charset="0"/>
                <a:cs typeface="Times New Roman" panose="02020603050405020304" pitchFamily="18" charset="0"/>
              </a:rPr>
              <a:t>columns, where v1 indicates ‘spam’ or ‘ham’ referring to v2 which is the actual text or comments collected from various platforms. The last 3 columns are mostly </a:t>
            </a:r>
            <a:r>
              <a:rPr lang="en-US" sz="1600" dirty="0" err="1">
                <a:latin typeface="Times New Roman" panose="02020603050405020304" pitchFamily="18" charset="0"/>
                <a:cs typeface="Times New Roman" panose="02020603050405020304" pitchFamily="18" charset="0"/>
              </a:rPr>
              <a:t>NaN</a:t>
            </a:r>
            <a:r>
              <a:rPr lang="en-US" sz="1600" dirty="0">
                <a:latin typeface="Times New Roman" panose="02020603050405020304" pitchFamily="18" charset="0"/>
                <a:cs typeface="Times New Roman" panose="02020603050405020304" pitchFamily="18" charset="0"/>
              </a:rPr>
              <a:t> or Null values but we will find more about them in the following steps. </a:t>
            </a:r>
            <a:endParaRPr lang="en-IN" sz="16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6974131" y="3552824"/>
            <a:ext cx="4687781" cy="2344393"/>
          </a:xfrm>
          <a:prstGeom prst="rect">
            <a:avLst/>
          </a:prstGeom>
        </p:spPr>
      </p:pic>
      <p:sp>
        <p:nvSpPr>
          <p:cNvPr id="7" name="Rectangle 6"/>
          <p:cNvSpPr/>
          <p:nvPr/>
        </p:nvSpPr>
        <p:spPr>
          <a:xfrm>
            <a:off x="1351721" y="3552824"/>
            <a:ext cx="5155096" cy="1323439"/>
          </a:xfrm>
          <a:prstGeom prst="rect">
            <a:avLst/>
          </a:prstGeom>
        </p:spPr>
        <p:txBody>
          <a:bodyPr wrap="square">
            <a:spAutoFit/>
          </a:bodyPr>
          <a:lstStyle/>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With ‘info()’ method we can </a:t>
            </a:r>
            <a:r>
              <a:rPr lang="en-US" sz="1600" dirty="0">
                <a:latin typeface="Times New Roman" panose="02020603050405020304" pitchFamily="18" charset="0"/>
                <a:cs typeface="Times New Roman" panose="02020603050405020304" pitchFamily="18" charset="0"/>
              </a:rPr>
              <a:t>see that the last 3 columns, viz., ‘Unnamed: 2’, ‘Unnamed:3’ and ‘Unnamed 4’ are mostly null with each having 50, 12 and 6 non-null values only. So, it seems that these fields are unimportant and can be dropped to clean data.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5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r="10762"/>
          <a:stretch/>
        </p:blipFill>
        <p:spPr>
          <a:xfrm>
            <a:off x="6599582" y="371061"/>
            <a:ext cx="5406889" cy="1007165"/>
          </a:xfrm>
          <a:prstGeom prst="rect">
            <a:avLst/>
          </a:prstGeom>
        </p:spPr>
      </p:pic>
      <p:pic>
        <p:nvPicPr>
          <p:cNvPr id="5" name="Picture 4"/>
          <p:cNvPicPr/>
          <p:nvPr/>
        </p:nvPicPr>
        <p:blipFill rotWithShape="1">
          <a:blip r:embed="rId3"/>
          <a:srcRect b="71778"/>
          <a:stretch/>
        </p:blipFill>
        <p:spPr>
          <a:xfrm>
            <a:off x="6599582" y="1536837"/>
            <a:ext cx="5406889" cy="941319"/>
          </a:xfrm>
          <a:prstGeom prst="rect">
            <a:avLst/>
          </a:prstGeom>
        </p:spPr>
      </p:pic>
      <p:pic>
        <p:nvPicPr>
          <p:cNvPr id="6" name="Picture 5"/>
          <p:cNvPicPr>
            <a:picLocks noChangeAspect="1"/>
          </p:cNvPicPr>
          <p:nvPr/>
        </p:nvPicPr>
        <p:blipFill rotWithShape="1">
          <a:blip r:embed="rId4"/>
          <a:srcRect r="723" b="16283"/>
          <a:stretch/>
        </p:blipFill>
        <p:spPr>
          <a:xfrm>
            <a:off x="6599582" y="2478156"/>
            <a:ext cx="3592815" cy="2317183"/>
          </a:xfrm>
          <a:prstGeom prst="rect">
            <a:avLst/>
          </a:prstGeom>
        </p:spPr>
      </p:pic>
      <p:pic>
        <p:nvPicPr>
          <p:cNvPr id="7" name="Picture 6"/>
          <p:cNvPicPr>
            <a:picLocks noChangeAspect="1"/>
          </p:cNvPicPr>
          <p:nvPr/>
        </p:nvPicPr>
        <p:blipFill>
          <a:blip r:embed="rId5"/>
          <a:stretch>
            <a:fillRect/>
          </a:stretch>
        </p:blipFill>
        <p:spPr>
          <a:xfrm>
            <a:off x="6599582" y="4795339"/>
            <a:ext cx="3979824" cy="1857252"/>
          </a:xfrm>
          <a:prstGeom prst="rect">
            <a:avLst/>
          </a:prstGeom>
        </p:spPr>
      </p:pic>
      <p:sp>
        <p:nvSpPr>
          <p:cNvPr id="8" name="Rectangle 7"/>
          <p:cNvSpPr/>
          <p:nvPr/>
        </p:nvSpPr>
        <p:spPr>
          <a:xfrm>
            <a:off x="1683027" y="5329152"/>
            <a:ext cx="4359965" cy="1323439"/>
          </a:xfrm>
          <a:prstGeom prst="rect">
            <a:avLst/>
          </a:prstGeom>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Used the “.describe()” method to get the statistical information of the cleaned data</a:t>
            </a:r>
            <a:r>
              <a:rPr lang="en-US"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We can see the cleaned data contains 5169 rows and most messages are 'ham' in nature counting to 4516</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9" name="Rectangle 8"/>
          <p:cNvSpPr/>
          <p:nvPr/>
        </p:nvSpPr>
        <p:spPr>
          <a:xfrm>
            <a:off x="1683027" y="2990416"/>
            <a:ext cx="4161182" cy="338554"/>
          </a:xfrm>
          <a:prstGeom prst="rect">
            <a:avLst/>
          </a:prstGeom>
        </p:spPr>
        <p:txBody>
          <a:bodyPr wrap="square">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Checked and removed all duplicate entries. </a:t>
            </a:r>
          </a:p>
        </p:txBody>
      </p:sp>
      <p:sp>
        <p:nvSpPr>
          <p:cNvPr id="10" name="Rectangle 9"/>
          <p:cNvSpPr/>
          <p:nvPr/>
        </p:nvSpPr>
        <p:spPr>
          <a:xfrm>
            <a:off x="1683027" y="1731460"/>
            <a:ext cx="4359965" cy="584775"/>
          </a:xfrm>
          <a:prstGeom prst="rect">
            <a:avLst/>
          </a:prstGeom>
        </p:spPr>
        <p:txBody>
          <a:bodyPr wrap="square">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have renamed the important columns with more meaningful names. </a:t>
            </a:r>
          </a:p>
        </p:txBody>
      </p:sp>
      <p:sp>
        <p:nvSpPr>
          <p:cNvPr id="12" name="Rectangle 11"/>
          <p:cNvSpPr/>
          <p:nvPr/>
        </p:nvSpPr>
        <p:spPr>
          <a:xfrm>
            <a:off x="1683027" y="521337"/>
            <a:ext cx="4359965" cy="584775"/>
          </a:xfrm>
          <a:prstGeom prst="rect">
            <a:avLst/>
          </a:prstGeom>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With ‘.drop()’ method we have deleted the unwanted columns. </a:t>
            </a:r>
          </a:p>
        </p:txBody>
      </p:sp>
    </p:spTree>
    <p:extLst>
      <p:ext uri="{BB962C8B-B14F-4D97-AF65-F5344CB8AC3E}">
        <p14:creationId xmlns:p14="http://schemas.microsoft.com/office/powerpoint/2010/main" val="198527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77632" y="719135"/>
            <a:ext cx="4401693" cy="2048434"/>
          </a:xfrm>
          <a:prstGeom prst="rect">
            <a:avLst/>
          </a:prstGeom>
        </p:spPr>
      </p:pic>
      <p:sp>
        <p:nvSpPr>
          <p:cNvPr id="5" name="Rectangle 4"/>
          <p:cNvSpPr/>
          <p:nvPr/>
        </p:nvSpPr>
        <p:spPr>
          <a:xfrm>
            <a:off x="1815548" y="719135"/>
            <a:ext cx="4572000" cy="338554"/>
          </a:xfrm>
          <a:prstGeom prst="rect">
            <a:avLst/>
          </a:prstGeom>
        </p:spPr>
        <p:txBody>
          <a:bodyPr wrap="square">
            <a:spAutoFit/>
          </a:bodyPr>
          <a:lstStyle/>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Checked </a:t>
            </a:r>
            <a:r>
              <a:rPr lang="en-US" sz="1600" dirty="0">
                <a:latin typeface="Times New Roman" panose="02020603050405020304" pitchFamily="18" charset="0"/>
                <a:cs typeface="Times New Roman" panose="02020603050405020304" pitchFamily="18" charset="0"/>
              </a:rPr>
              <a:t>the length of each </a:t>
            </a:r>
            <a:r>
              <a:rPr lang="en-US" sz="1600" dirty="0" smtClean="0">
                <a:latin typeface="Times New Roman" panose="02020603050405020304" pitchFamily="18" charset="0"/>
                <a:cs typeface="Times New Roman" panose="02020603050405020304" pitchFamily="18" charset="0"/>
              </a:rPr>
              <a:t>text. </a:t>
            </a:r>
            <a:endParaRPr lang="en-IN" sz="1600" dirty="0">
              <a:latin typeface="Times New Roman" panose="02020603050405020304" pitchFamily="18" charset="0"/>
              <a:cs typeface="Times New Roman" panose="02020603050405020304" pitchFamily="18" charset="0"/>
            </a:endParaRPr>
          </a:p>
        </p:txBody>
      </p:sp>
      <p:sp>
        <p:nvSpPr>
          <p:cNvPr id="6" name="Rectangle 5"/>
          <p:cNvSpPr/>
          <p:nvPr/>
        </p:nvSpPr>
        <p:spPr>
          <a:xfrm>
            <a:off x="1470992" y="3105835"/>
            <a:ext cx="4253948" cy="584775"/>
          </a:xfrm>
          <a:prstGeom prst="rect">
            <a:avLst/>
          </a:prstGeom>
        </p:spPr>
        <p:txBody>
          <a:bodyPr wrap="square">
            <a:spAutoFit/>
          </a:bodyPr>
          <a:lstStyle/>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Found </a:t>
            </a:r>
            <a:r>
              <a:rPr lang="en-US" sz="1600" dirty="0">
                <a:latin typeface="Times New Roman" panose="02020603050405020304" pitchFamily="18" charset="0"/>
                <a:cs typeface="Times New Roman" panose="02020603050405020304" pitchFamily="18" charset="0"/>
              </a:rPr>
              <a:t>out the comment that has the maximum length.</a:t>
            </a:r>
          </a:p>
        </p:txBody>
      </p:sp>
      <p:pic>
        <p:nvPicPr>
          <p:cNvPr id="7" name="Picture 6"/>
          <p:cNvPicPr>
            <a:picLocks noChangeAspect="1"/>
          </p:cNvPicPr>
          <p:nvPr/>
        </p:nvPicPr>
        <p:blipFill>
          <a:blip r:embed="rId3"/>
          <a:stretch>
            <a:fillRect/>
          </a:stretch>
        </p:blipFill>
        <p:spPr>
          <a:xfrm>
            <a:off x="6877631" y="3105835"/>
            <a:ext cx="3869023" cy="2579348"/>
          </a:xfrm>
          <a:prstGeom prst="rect">
            <a:avLst/>
          </a:prstGeom>
        </p:spPr>
      </p:pic>
    </p:spTree>
    <p:extLst>
      <p:ext uri="{BB962C8B-B14F-4D97-AF65-F5344CB8AC3E}">
        <p14:creationId xmlns:p14="http://schemas.microsoft.com/office/powerpoint/2010/main" val="10854082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186</TotalTime>
  <Words>896</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Wisp</vt:lpstr>
      <vt:lpstr>EMAIL SPAM CLASSIFIER PROJECT</vt:lpstr>
      <vt:lpstr>Business Problem Framing</vt:lpstr>
      <vt:lpstr>Conceptual Background of the Domain Problem</vt:lpstr>
      <vt:lpstr>Review of Literature </vt:lpstr>
      <vt:lpstr>Motivation for the Problem Undertaken </vt:lpstr>
      <vt:lpstr>Importing the necessary libraries and packages </vt:lpstr>
      <vt:lpstr>Exploratory Data Analysis(EDA) </vt:lpstr>
      <vt:lpstr>PowerPoint Presentation</vt:lpstr>
      <vt:lpstr>PowerPoint Presentation</vt:lpstr>
      <vt:lpstr>Data Visualization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 PROJECT</dc:title>
  <dc:creator>HP</dc:creator>
  <cp:lastModifiedBy>HP</cp:lastModifiedBy>
  <cp:revision>9</cp:revision>
  <dcterms:created xsi:type="dcterms:W3CDTF">2022-11-23T06:58:42Z</dcterms:created>
  <dcterms:modified xsi:type="dcterms:W3CDTF">2022-11-23T10:04:43Z</dcterms:modified>
</cp:coreProperties>
</file>