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2" r:id="rId6"/>
    <p:sldId id="261" r:id="rId7"/>
    <p:sldId id="257" r:id="rId8"/>
    <p:sldId id="263" r:id="rId9"/>
    <p:sldId id="265" r:id="rId10"/>
    <p:sldId id="264" r:id="rId11"/>
    <p:sldId id="266" r:id="rId12"/>
    <p:sldId id="268" r:id="rId13"/>
    <p:sldId id="269" r:id="rId14"/>
    <p:sldId id="267"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87D8A73-901F-4249-88E5-1E4B217CF7C3}" type="datetimeFigureOut">
              <a:rPr lang="en-IN" smtClean="0"/>
              <a:t>31-08-2022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5237EF43-74F0-429F-8E1F-F2E48662F11C}" type="slidenum">
              <a:rPr lang="en-IN" smtClean="0"/>
              <a:t>‹#›</a:t>
            </a:fld>
            <a:endParaRPr lang="en-IN"/>
          </a:p>
        </p:txBody>
      </p:sp>
    </p:spTree>
    <p:extLst>
      <p:ext uri="{BB962C8B-B14F-4D97-AF65-F5344CB8AC3E}">
        <p14:creationId xmlns:p14="http://schemas.microsoft.com/office/powerpoint/2010/main" val="1144157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87D8A73-901F-4249-88E5-1E4B217CF7C3}" type="datetimeFigureOut">
              <a:rPr lang="en-IN" smtClean="0"/>
              <a:t>31-08-2022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37EF43-74F0-429F-8E1F-F2E48662F11C}" type="slidenum">
              <a:rPr lang="en-IN" smtClean="0"/>
              <a:t>‹#›</a:t>
            </a:fld>
            <a:endParaRPr lang="en-IN"/>
          </a:p>
        </p:txBody>
      </p:sp>
    </p:spTree>
    <p:extLst>
      <p:ext uri="{BB962C8B-B14F-4D97-AF65-F5344CB8AC3E}">
        <p14:creationId xmlns:p14="http://schemas.microsoft.com/office/powerpoint/2010/main" val="1931334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87D8A73-901F-4249-88E5-1E4B217CF7C3}" type="datetimeFigureOut">
              <a:rPr lang="en-IN" smtClean="0"/>
              <a:t>31-08-2022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7EF43-74F0-429F-8E1F-F2E48662F11C}" type="slidenum">
              <a:rPr lang="en-IN" smtClean="0"/>
              <a:t>‹#›</a:t>
            </a:fld>
            <a:endParaRPr lang="en-IN"/>
          </a:p>
        </p:txBody>
      </p:sp>
    </p:spTree>
    <p:extLst>
      <p:ext uri="{BB962C8B-B14F-4D97-AF65-F5344CB8AC3E}">
        <p14:creationId xmlns:p14="http://schemas.microsoft.com/office/powerpoint/2010/main" val="3580279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87D8A73-901F-4249-88E5-1E4B217CF7C3}" type="datetimeFigureOut">
              <a:rPr lang="en-IN" smtClean="0"/>
              <a:t>31-08-2022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7EF43-74F0-429F-8E1F-F2E48662F11C}" type="slidenum">
              <a:rPr lang="en-IN" smtClean="0"/>
              <a:t>‹#›</a:t>
            </a:fld>
            <a:endParaRPr lang="en-IN"/>
          </a:p>
        </p:txBody>
      </p:sp>
    </p:spTree>
    <p:extLst>
      <p:ext uri="{BB962C8B-B14F-4D97-AF65-F5344CB8AC3E}">
        <p14:creationId xmlns:p14="http://schemas.microsoft.com/office/powerpoint/2010/main" val="3573491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87D8A73-901F-4249-88E5-1E4B217CF7C3}" type="datetimeFigureOut">
              <a:rPr lang="en-IN" smtClean="0"/>
              <a:t>31-08-2022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7EF43-74F0-429F-8E1F-F2E48662F11C}" type="slidenum">
              <a:rPr lang="en-IN" smtClean="0"/>
              <a:t>‹#›</a:t>
            </a:fld>
            <a:endParaRPr lang="en-IN"/>
          </a:p>
        </p:txBody>
      </p:sp>
    </p:spTree>
    <p:extLst>
      <p:ext uri="{BB962C8B-B14F-4D97-AF65-F5344CB8AC3E}">
        <p14:creationId xmlns:p14="http://schemas.microsoft.com/office/powerpoint/2010/main" val="568951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87D8A73-901F-4249-88E5-1E4B217CF7C3}" type="datetimeFigureOut">
              <a:rPr lang="en-IN" smtClean="0"/>
              <a:t>31-08-2022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7EF43-74F0-429F-8E1F-F2E48662F11C}" type="slidenum">
              <a:rPr lang="en-IN" smtClean="0"/>
              <a:t>‹#›</a:t>
            </a:fld>
            <a:endParaRPr lang="en-IN"/>
          </a:p>
        </p:txBody>
      </p:sp>
    </p:spTree>
    <p:extLst>
      <p:ext uri="{BB962C8B-B14F-4D97-AF65-F5344CB8AC3E}">
        <p14:creationId xmlns:p14="http://schemas.microsoft.com/office/powerpoint/2010/main" val="2077858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87D8A73-901F-4249-88E5-1E4B217CF7C3}" type="datetimeFigureOut">
              <a:rPr lang="en-IN" smtClean="0"/>
              <a:t>31-08-2022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7EF43-74F0-429F-8E1F-F2E48662F11C}" type="slidenum">
              <a:rPr lang="en-IN" smtClean="0"/>
              <a:t>‹#›</a:t>
            </a:fld>
            <a:endParaRPr lang="en-IN"/>
          </a:p>
        </p:txBody>
      </p:sp>
    </p:spTree>
    <p:extLst>
      <p:ext uri="{BB962C8B-B14F-4D97-AF65-F5344CB8AC3E}">
        <p14:creationId xmlns:p14="http://schemas.microsoft.com/office/powerpoint/2010/main" val="31558388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7D8A73-901F-4249-88E5-1E4B217CF7C3}" type="datetimeFigureOut">
              <a:rPr lang="en-IN" smtClean="0"/>
              <a:t>31-08-2022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7EF43-74F0-429F-8E1F-F2E48662F11C}" type="slidenum">
              <a:rPr lang="en-IN" smtClean="0"/>
              <a:t>‹#›</a:t>
            </a:fld>
            <a:endParaRPr lang="en-IN"/>
          </a:p>
        </p:txBody>
      </p:sp>
    </p:spTree>
    <p:extLst>
      <p:ext uri="{BB962C8B-B14F-4D97-AF65-F5344CB8AC3E}">
        <p14:creationId xmlns:p14="http://schemas.microsoft.com/office/powerpoint/2010/main" val="1104845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7D8A73-901F-4249-88E5-1E4B217CF7C3}" type="datetimeFigureOut">
              <a:rPr lang="en-IN" smtClean="0"/>
              <a:t>31-08-2022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7EF43-74F0-429F-8E1F-F2E48662F11C}" type="slidenum">
              <a:rPr lang="en-IN" smtClean="0"/>
              <a:t>‹#›</a:t>
            </a:fld>
            <a:endParaRPr lang="en-IN"/>
          </a:p>
        </p:txBody>
      </p:sp>
    </p:spTree>
    <p:extLst>
      <p:ext uri="{BB962C8B-B14F-4D97-AF65-F5344CB8AC3E}">
        <p14:creationId xmlns:p14="http://schemas.microsoft.com/office/powerpoint/2010/main" val="1678539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7D8A73-901F-4249-88E5-1E4B217CF7C3}" type="datetimeFigureOut">
              <a:rPr lang="en-IN" smtClean="0"/>
              <a:t>31-08-2022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5237EF43-74F0-429F-8E1F-F2E48662F11C}" type="slidenum">
              <a:rPr lang="en-IN" smtClean="0"/>
              <a:t>‹#›</a:t>
            </a:fld>
            <a:endParaRPr lang="en-IN"/>
          </a:p>
        </p:txBody>
      </p:sp>
    </p:spTree>
    <p:extLst>
      <p:ext uri="{BB962C8B-B14F-4D97-AF65-F5344CB8AC3E}">
        <p14:creationId xmlns:p14="http://schemas.microsoft.com/office/powerpoint/2010/main" val="234691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87D8A73-901F-4249-88E5-1E4B217CF7C3}" type="datetimeFigureOut">
              <a:rPr lang="en-IN" smtClean="0"/>
              <a:t>31-08-2022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7EF43-74F0-429F-8E1F-F2E48662F11C}" type="slidenum">
              <a:rPr lang="en-IN" smtClean="0"/>
              <a:t>‹#›</a:t>
            </a:fld>
            <a:endParaRPr lang="en-IN"/>
          </a:p>
        </p:txBody>
      </p:sp>
    </p:spTree>
    <p:extLst>
      <p:ext uri="{BB962C8B-B14F-4D97-AF65-F5344CB8AC3E}">
        <p14:creationId xmlns:p14="http://schemas.microsoft.com/office/powerpoint/2010/main" val="3169194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87D8A73-901F-4249-88E5-1E4B217CF7C3}" type="datetimeFigureOut">
              <a:rPr lang="en-IN" smtClean="0"/>
              <a:t>31-08-2022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37EF43-74F0-429F-8E1F-F2E48662F11C}" type="slidenum">
              <a:rPr lang="en-IN" smtClean="0"/>
              <a:t>‹#›</a:t>
            </a:fld>
            <a:endParaRPr lang="en-IN"/>
          </a:p>
        </p:txBody>
      </p:sp>
    </p:spTree>
    <p:extLst>
      <p:ext uri="{BB962C8B-B14F-4D97-AF65-F5344CB8AC3E}">
        <p14:creationId xmlns:p14="http://schemas.microsoft.com/office/powerpoint/2010/main" val="3409956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7D8A73-901F-4249-88E5-1E4B217CF7C3}" type="datetimeFigureOut">
              <a:rPr lang="en-IN" smtClean="0"/>
              <a:t>31-08-2022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37EF43-74F0-429F-8E1F-F2E48662F11C}" type="slidenum">
              <a:rPr lang="en-IN" smtClean="0"/>
              <a:t>‹#›</a:t>
            </a:fld>
            <a:endParaRPr lang="en-IN"/>
          </a:p>
        </p:txBody>
      </p:sp>
    </p:spTree>
    <p:extLst>
      <p:ext uri="{BB962C8B-B14F-4D97-AF65-F5344CB8AC3E}">
        <p14:creationId xmlns:p14="http://schemas.microsoft.com/office/powerpoint/2010/main" val="2646460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7D8A73-901F-4249-88E5-1E4B217CF7C3}" type="datetimeFigureOut">
              <a:rPr lang="en-IN" smtClean="0"/>
              <a:t>31-08-2022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37EF43-74F0-429F-8E1F-F2E48662F11C}" type="slidenum">
              <a:rPr lang="en-IN" smtClean="0"/>
              <a:t>‹#›</a:t>
            </a:fld>
            <a:endParaRPr lang="en-IN"/>
          </a:p>
        </p:txBody>
      </p:sp>
    </p:spTree>
    <p:extLst>
      <p:ext uri="{BB962C8B-B14F-4D97-AF65-F5344CB8AC3E}">
        <p14:creationId xmlns:p14="http://schemas.microsoft.com/office/powerpoint/2010/main" val="3152004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7D8A73-901F-4249-88E5-1E4B217CF7C3}" type="datetimeFigureOut">
              <a:rPr lang="en-IN" smtClean="0"/>
              <a:t>31-08-2022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37EF43-74F0-429F-8E1F-F2E48662F11C}" type="slidenum">
              <a:rPr lang="en-IN" smtClean="0"/>
              <a:t>‹#›</a:t>
            </a:fld>
            <a:endParaRPr lang="en-IN"/>
          </a:p>
        </p:txBody>
      </p:sp>
    </p:spTree>
    <p:extLst>
      <p:ext uri="{BB962C8B-B14F-4D97-AF65-F5344CB8AC3E}">
        <p14:creationId xmlns:p14="http://schemas.microsoft.com/office/powerpoint/2010/main" val="3263787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87D8A73-901F-4249-88E5-1E4B217CF7C3}" type="datetimeFigureOut">
              <a:rPr lang="en-IN" smtClean="0"/>
              <a:t>31-08-2022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37EF43-74F0-429F-8E1F-F2E48662F11C}" type="slidenum">
              <a:rPr lang="en-IN" smtClean="0"/>
              <a:t>‹#›</a:t>
            </a:fld>
            <a:endParaRPr lang="en-IN"/>
          </a:p>
        </p:txBody>
      </p:sp>
    </p:spTree>
    <p:extLst>
      <p:ext uri="{BB962C8B-B14F-4D97-AF65-F5344CB8AC3E}">
        <p14:creationId xmlns:p14="http://schemas.microsoft.com/office/powerpoint/2010/main" val="2913655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87D8A73-901F-4249-88E5-1E4B217CF7C3}" type="datetimeFigureOut">
              <a:rPr lang="en-IN" smtClean="0"/>
              <a:t>31-08-2022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37EF43-74F0-429F-8E1F-F2E48662F11C}" type="slidenum">
              <a:rPr lang="en-IN" smtClean="0"/>
              <a:t>‹#›</a:t>
            </a:fld>
            <a:endParaRPr lang="en-IN"/>
          </a:p>
        </p:txBody>
      </p:sp>
    </p:spTree>
    <p:extLst>
      <p:ext uri="{BB962C8B-B14F-4D97-AF65-F5344CB8AC3E}">
        <p14:creationId xmlns:p14="http://schemas.microsoft.com/office/powerpoint/2010/main" val="3197271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87D8A73-901F-4249-88E5-1E4B217CF7C3}" type="datetimeFigureOut">
              <a:rPr lang="en-IN" smtClean="0"/>
              <a:t>31-08-2022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237EF43-74F0-429F-8E1F-F2E48662F11C}" type="slidenum">
              <a:rPr lang="en-IN" smtClean="0"/>
              <a:t>‹#›</a:t>
            </a:fld>
            <a:endParaRPr lang="en-IN"/>
          </a:p>
        </p:txBody>
      </p:sp>
    </p:spTree>
    <p:extLst>
      <p:ext uri="{BB962C8B-B14F-4D97-AF65-F5344CB8AC3E}">
        <p14:creationId xmlns:p14="http://schemas.microsoft.com/office/powerpoint/2010/main" val="4983903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Housing Price Prediction</a:t>
            </a:r>
            <a:endParaRPr lang="en-IN" dirty="0"/>
          </a:p>
        </p:txBody>
      </p:sp>
      <p:sp>
        <p:nvSpPr>
          <p:cNvPr id="3" name="Subtitle 2"/>
          <p:cNvSpPr>
            <a:spLocks noGrp="1"/>
          </p:cNvSpPr>
          <p:nvPr>
            <p:ph type="subTitle" idx="1"/>
          </p:nvPr>
        </p:nvSpPr>
        <p:spPr/>
        <p:txBody>
          <a:bodyPr/>
          <a:lstStyle/>
          <a:p>
            <a:r>
              <a:rPr lang="en-US" dirty="0" smtClean="0"/>
              <a:t>An Understanding of the Australian Market </a:t>
            </a:r>
            <a:endParaRPr lang="en-IN" dirty="0"/>
          </a:p>
        </p:txBody>
      </p:sp>
    </p:spTree>
    <p:extLst>
      <p:ext uri="{BB962C8B-B14F-4D97-AF65-F5344CB8AC3E}">
        <p14:creationId xmlns:p14="http://schemas.microsoft.com/office/powerpoint/2010/main" val="1374806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5262563" y="1526981"/>
            <a:ext cx="6240462" cy="3423038"/>
          </a:xfrm>
          <a:prstGeom prst="rect">
            <a:avLst/>
          </a:prstGeom>
        </p:spPr>
      </p:pic>
      <p:sp>
        <p:nvSpPr>
          <p:cNvPr id="4" name="Text Placeholder 3"/>
          <p:cNvSpPr>
            <a:spLocks noGrp="1"/>
          </p:cNvSpPr>
          <p:nvPr>
            <p:ph type="body" sz="half" idx="2"/>
          </p:nvPr>
        </p:nvSpPr>
        <p:spPr>
          <a:xfrm>
            <a:off x="1484312" y="1526981"/>
            <a:ext cx="3549121" cy="3273619"/>
          </a:xfrm>
        </p:spPr>
        <p:txBody>
          <a:bodyPr>
            <a:normAutofit/>
          </a:bodyPr>
          <a:lstStyle/>
          <a:p>
            <a:pPr algn="just"/>
            <a:r>
              <a:rPr lang="en-US" sz="2000" dirty="0"/>
              <a:t>We can clearly see the plot is right-skewed. Despite that, let's leave it like that for now, we'll deal with that later in the notebook.</a:t>
            </a:r>
            <a:endParaRPr lang="en-IN" sz="2000" dirty="0"/>
          </a:p>
        </p:txBody>
      </p:sp>
    </p:spTree>
    <p:extLst>
      <p:ext uri="{BB962C8B-B14F-4D97-AF65-F5344CB8AC3E}">
        <p14:creationId xmlns:p14="http://schemas.microsoft.com/office/powerpoint/2010/main" val="540321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5262563" y="1122569"/>
            <a:ext cx="6240462" cy="4231861"/>
          </a:xfrm>
          <a:prstGeom prst="rect">
            <a:avLst/>
          </a:prstGeom>
        </p:spPr>
      </p:pic>
      <p:sp>
        <p:nvSpPr>
          <p:cNvPr id="4" name="Text Placeholder 3"/>
          <p:cNvSpPr>
            <a:spLocks noGrp="1"/>
          </p:cNvSpPr>
          <p:nvPr>
            <p:ph type="body" sz="half" idx="2"/>
          </p:nvPr>
        </p:nvSpPr>
        <p:spPr>
          <a:xfrm>
            <a:off x="1484312" y="1245704"/>
            <a:ext cx="3644279" cy="3554896"/>
          </a:xfrm>
        </p:spPr>
        <p:txBody>
          <a:bodyPr>
            <a:normAutofit/>
          </a:bodyPr>
          <a:lstStyle/>
          <a:p>
            <a:pPr algn="just"/>
            <a:r>
              <a:rPr lang="en-IN" sz="1800" dirty="0"/>
              <a:t>The correlation matrix is the best way to see all the numerical </a:t>
            </a:r>
            <a:r>
              <a:rPr lang="en-IN" sz="1800" dirty="0" smtClean="0"/>
              <a:t>correlation between </a:t>
            </a:r>
            <a:r>
              <a:rPr lang="en-IN" sz="1800" dirty="0"/>
              <a:t>features. </a:t>
            </a:r>
            <a:r>
              <a:rPr lang="en-IN" sz="1800" dirty="0"/>
              <a:t>Here we can understand which features correlates most with our target variable we can investigate them more in </a:t>
            </a:r>
            <a:r>
              <a:rPr lang="en-IN" sz="1800" dirty="0" smtClean="0"/>
              <a:t>depth.</a:t>
            </a:r>
            <a:endParaRPr lang="en-IN" sz="1800" dirty="0"/>
          </a:p>
        </p:txBody>
      </p:sp>
    </p:spTree>
    <p:extLst>
      <p:ext uri="{BB962C8B-B14F-4D97-AF65-F5344CB8AC3E}">
        <p14:creationId xmlns:p14="http://schemas.microsoft.com/office/powerpoint/2010/main" val="2573081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png;base64,iVBORw0KGgoAAAANSUhEUgAABKUAAAHrCAYAAAAe1y7wAAAAOXRFWHRTb2Z0d2FyZQBNYXRwbG90bGliIHZlcnNpb24zLjQuMywgaHR0cHM6Ly9tYXRwbG90bGliLm9yZy/MnkTPAAAACXBIWXMAAAsTAAALEwEAmpwYAADKqklEQVR4nOzdeZxcdZ3v/9e3lt7XdHfWzkbSYQskEAgqCiomEEBRB0acGe1BrozLgF5mUX/XO27jvXrnep0JOq6orY4CAkIwNCTsi2yBkEDI1mTtrL3vXV3L9/dHVXWqu6u7K0mfOtXV7+fjkUf6nDpV309COKfO53y+n6+x1iIiIiIiIiIiIpJOHrcDEBERERERERGRqUdJKRERERERERERSTslpUREREREREREJO2UlBIRERERERERkbRTUkpERERERERERNJOSSkREREREREREUk7JaVERERSZIz5hTHmuDHmzRSP/0tjzFvGmG3GmN85HZ+IiIiIyGRirLVuxyAiIjIpGGMuA7qBX1trl45zbA1wD/B+a22bMWa6tfZ4OuIUEREREZkMVCklIiKSImvtM0Br4j5jzCJjzCPGmFeNMc8aY86KvfRp4IfW2rbYe5WQEhERERFJoKSUiIjI6fkpcKu1dgXwj8B/xvYvAZYYY543xrxojLnKtQhFRERERDKQz+0AREREJitjTBHwLuAPxpj47tzY7z6gBngvUA08a4xZaq1tT3OYIiIiIiIZSUkpERGRU+cB2q21y5O81gi8aK0NAnuNMTuJJqleSWN8IiIiIiIZS9P3RERETpG1tpNowukGABO1LPbyA8D7YvsriU7n2+NGnCIiIiIimUhJKRERkRQZY34PvACcaYxpNMbcDPw1cLMxZguwDbgudvijQIsx5i3gSeCfrLUtbsQtIiIiIpKJjLXW7RhERERERERERGSKUaWUiIhkFWPML4wxx40xb47yujHGrDXGNBhjthpjLkx3jCIiIiIioqSUiIhkn18BV43x+hqiDcdrgFuAH6UhJhERERERGUar78VUVlbaBQsWuB2GiEhGevXVV5uttVVux5EKa+0zxpgFYxxyHfBrG52//qIxpswYM8tae2Ssz9V1QkRkdJPpOuEUXSdERJIb6xqhpFTMggUL2LRpk9thiIhkJGPMfrdjmEBzgIMJ242xfSOSUsaYW4hWUzFv3jxdJ0RERpFl14lTovsJEZHkxrpGaPqeiIhMNSbJvqSrflhrf2qtvchae1FV1ZQuABARERERmXBKSomIyFTTCMxN2K4GDrsUi4iIiIjIlKWklIiITDXrgE/GVuF7B9AxXj8pERERERGZeOopJSIiWcUY83vgvUClMaYR+BrgB7DW/hh4GLgaaAB6gZvciVREREREZGpTUkpERLKKtfbj47xugc+nKRwRERERERmFpu+JiIiIiIiIiEjaKSklIiIiIiIiIiJpp6SUiIiIiIiIiIiknZJSIiIiIiIiIiKSdkpKiYiIiIiIiIhI2ikpJSIiIiIiIiIiaaeklIiIiIiIiIiIpJ2SUiIiIiIiIiIiknZKSomIiIiIiIiISNopKSUiIiIiIiIiIiM0Nzdz66230tLS4sjnKyklIjIFbGzu4PrNDfzl6w082dLpdjgiIiIiIjIJ1NXVsXXrVurq6hz5fCWlRESy3Jtdvfztm3t5rr2bZ9q6+cQbe9jV0+92WCIiIiIiksGam5upr6/HWkt9fb0j1VJKSomIZLkNLZ2E7YntkIWNqpYSERHAWsvvf/97jh075nYoIiKSYerq6rA2eiMRiUQcqZZSUkpEJMudkZ+bZF+OC5GIiEim2bt3Lz/60Y/44Q9/6HYoIiKSYTZu3EgwGAQgGAyyYcOGCR9DSSkRkSx3bVUZH55eBoABrp9RzpWVpa7GJCIimSEUCgFw6NAhlyMREZFMs2rVKnw+HwA+n4/Vq1dP+Bi+Cf9EERHJCGFreaG9mxxj+NE58/mfi2ZjgNl5qpISEREREZGx1dbW8tBDDwHR6Xu1tbUTPoaSUiIiWag7FOYjmxt4o7sPgHeXFfH7ZYvwe4zLkYmIiIiIiERp+p6ISBa6+2jrYEIK4Ln2bja0dLgYkYiIZLJ4I1sREZG4uro6PJ5o2sjj8ajRuYiIpKYlGBqxr3lg5D4REZna4skoY1RJKyIiQ23cuHGw92AoFFKjcxERSc2Hp5eTmzBVr9TnZY2am4uIiIiISIpWrVqF3+8HwO/3O9LoXEkpEZEstKQwj3UX1vBXs6bxt3Mq+dOFNUzP9bsdloiIiIiITBK1tbWDlbQej0eNzkVEJHXLigv4f2fNczsMERERERGZhCorK1mzZg3r1q1jzZo1VFRUTPgYSkqJiIiIiIiIiMgItbW17Nu3z5EqKVBSSkRERERkylKDcxERGUtlZSV33HGHY5+vnlIiIiIiIiIiIpJ2SkqJiIiIiExx1lq3QxARkSlISSkRERERkSlO0/hERMQNSkqJiIiIiIiIiEjaKSklIiIiIjJFadqeiIi4SUkpERERERERERFJOyWlREREREREREQk7ZSUEhERERERERGRtFNSSkRERERERERE0k5JKRERERGRKcoYA6jhuYiIuENJKRERERGRKS6enBIREUknJaVERERERKYoVUiJiIiblJQSEREREREREZG0U1JKRERERGSKildKqWJKRETcoKSUiIiIiMgUFU9GqaeUiIi4wbGklDHmTGPM6wm/Oo0xXzTGTDPGbDTG7I79Xp7wnq8YYxqMMTuNMVcm7F9hjHkj9tpaE7tqGmNyjTF3x/a/ZIxZkPCe2tgYu40xtU79OUVEREREJqtMrpDS/YSISPZzLCllrd1prV1urV0OrAB6gT8CXwYet9bWAI/HtjHGnAPcCJwLXAX8pzHGG/u4HwG3ADWxX1fF9t8MtFlrFwPfB74b+6xpwNeAS4CVwNcSL1YiIiIiIpLZdD8hIpL90jV97wrgbWvtfuA6oC62vw74cOzn64C7rLUBa+1eoAFYaYyZBZRYa1+w0Uc5vx72nvhn3QtcEXvqcSWw0Vrbaq1tAzZy4sIjIiIiIiJMqp5Sup8QEclC6UpK3Qj8PvbzDGvtEYDY79Nj++cABxPe0xjbNyf28/D9Q95jrQ0BHUDFGJ8lIiIiIiIxkUgEmBQ9pXQ/ISKShRxPShljcoAPAX8Y79Ak++wY+0/1PYmx3WKM2WSM2dTU1DROeCIiIiIikm66nxARyV7pqJRaA7xmrT0W2z4WK6El9vvx2P5GYG7C+6qBw7H91Un2D3mPMcYHlAKtY3zWENban1prL7LWXlRVVXXKf0ARERERkcloEkzbA91PiIhkrXQkpT7OiVJbgHVAfPWKWuDBhP03xlbAWEi0AeHLsZLcLmPMO2Lzuz857D3xz7oeeCI2T/xRYLUxpjzWkHB1bJ+IiIiIiMRMkqSU7idERLKUz8kPN8YUAKuAv0vY/R3gHmPMzcAB4AYAa+02Y8w9wFtACPi8tTYce89ngV8B+UB97BfAncBvjDENRJ9o3Bj7rFZjzLeAV2LHfdNa2+rIH1JEREREZJLK9KSU7idERLKbo0kpa20v0UaBiftaiK6ekez4bwPfTrJ/E7A0yf5+YhehJK/9AvjFyUctIiIiIiKZQPcTIiLZLV2r74mIiIiISIbJ9EopERHJbkpKiYiIiIhMUfGklJJTIiLiBiWlRERERESmqHgyKtr/W0REJL2UlBIRERERmaJUISUiIm5SUkpEREREZIpSUkpERNykpJSIiIiIyBSlnlIiIuImJaVERERERKYo9ZQSERE3KSklIiIiIjJFqUJKRETcpKSUiIiIiMgUpaSUiIi4SUkpEREREZEpTskpERFxg5JSIiIiIiJTVCQSAdRTSkRE3KGklIiIiIjIFKUKKRERcZOSUiIiIiIiU5SSUiIi4iYlpUREREREpiglpURExE1KSomIiIiITFHxnlIiIiJuUFJKRERERERERETSTkkpEREREZEpStP3RETETUpKiYiIiIhMUfGklJJTIiLiBiWlRERERESmqHgyyhjjciQiIjIVKSklIiIiIjJFqUJKRETcpKSUiIiIiMgUpaSUiIi4SUkpEREREZEpSj2lRETETUpKiYhI1jHGXGWM2WmMaTDGfDnJ66XGmIeMMVuMMduMMTe5EaeIiNvUU0pERNykpJSIiGQVY4wX+CGwBjgH+Lgx5pxhh30eeMtauwx4L/A9Y0xOWgMVEckAqpASERE3KSklIiLZZiXQYK3dY60dAO4Crht2jAWKTbQ0oAhoBULpDVNExH1KSomIiJuUlBIRkWwzBziYsN0Y25foB8DZwGHgDeAL1tpIesITEck8Sk6JiIgblJQSEZFsk6wxyvC7rSuB14HZwHLgB8aYkhEfZMwtxphNxphNTU1NEx2niIjrIpFoPl49pURExA1KSomISLZpBOYmbFcTrYhKdBNwv41qAPYCZw3/IGvtT621F1lrL6qqqnIsYBERt6hCSkRE3KSklIiIZJtXgBpjzMJY8/IbgXXDjjkAXAFgjJkBnAnsSWuUIiIiIiJTnM/tAERERCaStTZkjPl74FHAC/zCWrvNGPOZ2Os/Br4F/MoY8wbR6X5fstY2uxa0iIhL4pVSqpgSERE3KCklIiJZx1r7MPDwsH0/Tvj5MLA63XGJiGSaeDJKPaVERMQNmr4nIiIiIjJFqUJKRETcpKSUiIiIiIiIiIiknZJSIiJZaFt3H3c2NrG5s9ftUEREJIOpp5SIiLhJPaVERLLM7460cPuOg4Pb31g8m7+bO93FiEREJFNFIhFAPaVERMQdSkqJiGSZ/7fv6JDt7+87xi3VVbrhEBGREVQhJSIia9eupaGhIelrjY2NAFRXVyd9ffHixdx2222nPLaSUiIiWWYgMvQGIxCxWEApKRERERERORl9fX2Ofr6SUiIiWebT1VV8e8+Rwe2bqyvxqEpKRESSUKWUiIiMVekUf23t2rWOjK2klIhIlrl1/gzOLMzjxfYeLigp4NqqUrdDEhGRDKWklIiIuEmr74mIZKHVlaX8y+LZfHB6mXpJiYjIqJSUEhHJXM3Nzdx66620tLS4HYpjlJQSEXFQJBIkMNDsdhgiIiIiIjLJ1NXVsXXrVurq6twOxTFKSomIOKSpaSPPPf8unnvuEl7Z9FH6A0fHf5OIiIgLVDElIpJZmpubqa+vx1pLfX191lZLKSklIuKAcDjAW9u/RDDYCkBn5xbebvg3l6MSEREZSskoEZHMVFdXN3iOjkQiWVstpaSUiIgDAoEjhEIdQ/Z19+x0KRoREZHklJQSEclMGzduJBgMAhAMBtmwYYPLETlDSSkREQfk588jP3/BkH0V097jTjAiIiKjUFJKRCQzrVq1Cr/fD4Df72f16tUuR+QMJaVERBxgjIdl5/+Mior3kZ8/j7lzP8UZZ3zR7bBERERERGQSqK2tHVxF2+PxUFtb63JEznA0KWWMKTPG3GuM2WGM2W6MeacxZpoxZqMxZnfs9/KE479ijGkwxuw0xlyZsH+FMeaN2GtrTey/jDEm1xhzd2z/S8aYBQnvqY2NsdsYk53/9UQkoxUWnsHyZT/nXe98kiU1/wOPJ9ftkERERCYV3U+IyFRVWVnJmjVrMMawZs0aKioq3A7JEU5XSv0H8Ii19ixgGbAd+DLwuLW2Bng8to0x5hzgRuBc4CrgP40x3tjn/Ai4BaiJ/boqtv9moM1auxj4PvDd2GdNA74GXAKsBL6WeLESEREREZFJMX1P9xMiMmXV1tZy/vnnZ22VFDiYlDLGlACXAXcCWGsHrLXtwHVAvG18HfDh2M/XAXdZawPW2r1AA7DSGDMLKLHWvmCjV81fD3tP/LPuBa6IPfW4EthorW211rYBGzlx4RERERERkQyn+wkRmeoqKyu54447srZKCpytlDoDaAJ+aYzZbIz5uTGmEJhhrT0CEPt9euz4OcDBhPc3xvbNif08fP+Q91hrQ0AHUDHGZ4mIiIiISEy8UipDK6Z0PyEikuWcTEr5gAuBH1lrLwB6iJXWjsIk2WfH2H+q7zkxoDG3GGM2GWM2NTU1jRGaiIiIiEj2GUxGmWRfn12n+wkRkSznZFKqEWi01r4U276X6EXlWKyEltjvxxOOn5vw/mrgcGx/dZL9Q95jjPEBpUDrGJ81hLX2p9bai6y1F1VVVZ3iH1NERERERByg+wkRkSznWFLKWnsUOGiMOTO26wrgLWAdEO/SVQs8GPt5HXBjbAWMhUQbEL4cK8ntMsa8Iza/+5PD3hP/rOuBJ2LzxB8FVhtjymMNCVfH9omIiIiIyCSg+wkRkeznc/jzbwX+yxiTA+wBbiKaCLvHGHMzcAC4AcBau80Ycw/RC00I+Ly1Nhz7nM8CvwLygfrYL4g2PfyNMaaB6BONG2Of1WqM+RbwSuy4b1prW538g4qIiIiITDYZ3lMKdD8hIpLVHE1KWWtfBy5K8tIVoxz/beDbSfZvApYm2d9P7CKU5LVfAL84iXBFRERERKYkk5k9pXQ/ISKS5ZzsKSUiIiIiIhksgyukRESmvObmZm699VZaWlrcDsUxSkqJiEygSGSA5uYnaWt/RV/0RURERETklNXV1bF161bq6urcDsUxSkqJiEyQgYEWXnxpDVu2/jdee+1Gtmz5FNZG3A5LRERkVJOgp5SIyJTU3NxMfX091lrq6+uztlpKSSkRkQly6NDv6evbN7jd0voMra3PuxeQiIhIijK1p5SIyFRVV1c3+MAgEolkbbWUklIiIhMkGOoYuS/Y5kIkIiIiIiIymW3cuJFgMAhAMBhkw4YNLkfkDCWlREQmyKyZH8YY/+B2Tk4VlZXvczEiERERERGZjFatWoXfH7238Pv9rF692uWInKGklIjIBCkuPpcVK+5m9uwbmTf3Zi5acS8+X7HbYYmIiIxKPaVERDJTbW3t4NRqj8dDbW2tyxE5w+d2ACIi2aS0ZBmlJcvcDkNEROTkqKeUiEhGqaysZM2aNaxbt441a9ZQUVHhdkiOUFJKRERERERERCTD1NbWsm/fvqytkgIlpUREREREREREMk5lZSV33HGH22E4Sj2lRERERERc8s9f+mcefPBB18Yf7CWlnlIiIuICJaVERERERFzy4gsv8r3vfc/tMNRTSkREXKGklIiIiIjIFKVV90RExE1KSomIiIiIiIiISNopKSUiIiIiMsWpYkpERNygpJSIiIiIiIiISIZpbm7m1ltvpaWlxe1QHKOklIiIQw4e/BUvvrSGTa9+jNbW590OR0REZARVSImIZK66ujq2bt1KXV2d26E4RkkpEREHHD/+CLt2f4uenl10dGxiy9ZPEwg0uR2WiIiIiIhMAs3NzdTX12Otpb6+PmurpZSUEhFxQEvL00O2I5EAbe0vuhSNiIhIcvFKKVVMiYhklrq6usFzcyQSydpqKSWlREQcUFi0ZMS+osKR+0RERERERIbbuHEjwWAQgGAwyIYNG1yOyBlKSomIOGDO7L+iquoqwODx5LHojH+kqOhMt8MSERFJTpVSIiIZZdWqVfj9fgD8fj+rV692OSJn+NwOQEQkG3m9uZx/3g8JBtvweHLxegvcDklERDJMJk2Zy6RYREQEamtrqa+vB8Dj8VBbW+tyRM5QpZSIiIP8/nIlpEREJKlMSARlQgwiIjJSZWUla9aswRjDmjVrqKiocDskR6hSSkRERETEBZmUEMqcSEREJK62tpZ9+/ZlbZUUKCklIiIiIuKKTEpKiYhI5qmsrOSOO+5wOwxHafqeiIiIiIgLwuGw2yEMJsaUIBMRETcoKSUiIiIi4gIlgkREZKpTUkpERERExAWRSMTtEFQpJSIirlJSSkRERETEBZq+JyIiU52SUiIiIiIiLsiERNBgDO6HIiIiU5CSUiIiIiIiLsiE6XsiIiJuUlJKRERERMQFmTB9L86qVEpERFygpJSIiIiIiAsyoVJKPaVERMRNSkqJiIiIiLhASSkREZnqlJQSEREREXFBJkzfO5GUcjkQERGZkpSUEhERERFxQSZUSp2grJSIiKSfklIiIiIiIi7IhKSUpu+JiIiblJQSEREREXGBklIiIjLVKSklIiIiIuIC9ZQSEZGpTkkpEREREREXZEKl1AnKSomISPopKSUiIiIi4oJMqJR6/fXXAU3fExERdygpJSIiIiLigkyolOro6AAyIxYREZl6lJQSEREREXFBJlRKqUJKRETcpKSUiIiIiIgLMqk6SckpERFxg5JSIiIiIiIuyKikVERJKRERST8lpUREREREXJBJSamIzZxYREQkqrm5mVtvvZWWlha3Q3GMo0kpY8w+Y8wbxpjXjTGbYvumGWM2GmN2x34vTzj+K8aYBmPMTmPMlQn7V8Q+p8EYs9YYY2L7c40xd8f2v2SMWZDwntrYGLuNMbVO/jlFROIOHvwVr2z6KFu3fobu7p1uhyMiIhksE5JS8Wl7mTp9T/cTIjKV1dXVsXXrVurq6twOxTHpqJR6n7V2ubX2otj2l4HHrbU1wOOxbYwx5wA3AucCVwH/aYzxxt7zI+AWoCb266rY/puBNmvtYuD7wHdjnzUN+BpwCbAS+FrixUpExAmHD/+BXbu/RWfnFpqaN/La5k8QDve7HdaUZIy5KnZD0mCM+fIox7w3dpOzzRjzdLpjFBHJhKTUoMzMScXpfkJEppzm5mbq6+ux1lJfX5+11VJuTN+7Doin+eqADyfsv8taG7DW7gUagJXGmFlAibX2BRt9hPPrYe+Jf9a9wBWxpx5XAhutta3W2jZgIycuPCIijmhqfmzIdjDYQkfnZpeimbpiNyA/BNYA5wAfj92oJB5TBvwn8CFr7bnADemOU0Qkk5JSk2z6nu4nRCTr1dXVDVaxRiKRrK2WcjopZYENxphXjTG3xPbNsNYeAYj9Pj22fw5wMOG9jbF9c2I/D98/5D3W2hDQAVSM8VkiIo4pKFgwbI+Hgvz5boQy1a0EGqy1e6y1A8BdRG86Ev0VcL+19gCAtfZ4mmMUEcmIpFTiDU+G0v2EiExJGzduJBgMAhAMBtmwYYPLETnD6aTUpdbaC4k+rf68MeayMY41SfbZMfaf6ntODGjMLcaYTcaYTU1NTWOEJiIyvvnz/o6SkuUAeDw5LF78z+TlzXY3qKkplRuJJUC5Meap2I3OJ9MWnYhITEYlgjK0pxS6nxCRKWrVqlX4/X4A/H4/q1evdjkiZzialLLWHo79fhz4I9Gn18diJbTEfo8/nW4E5ia8vRo4HNtfnWT/kPcYY3xAKdA6xmcNj++n1tqLrLUXVVVVnfofVEQEyMmZxsUX3cc73/EE7770RebP+7TbIU1VqdxI+IAVwDVEp2j8T2PMkhEfpJsNEXFQJjQXz/RG57qfEJGpqra2ltiaDHg8Hmprs3O9BceSUsaYQmNMcfxnYDXwJrAOiP9t1gIPxn5eB9wYWwFjIdEGhC/HSnK7jDHviM3v/uSw98Q/63rgidg88UeB1caY8lhDwtWxfSIijisomI/fX+p2GFNZKjcSjcAj1toea20z8AywbPgH6WZDRJyUSZVSmRRLnO4nRGQqq6ysZM2aNRhjWLNmDRUVFW6H5Aifg589A/hjLLPnA35nrX3EGPMKcI8x5mbgALHmstbabcaYe4C3gBDweWttOPZZnwV+BeQD9bFfAHcCvzHGNBB9onFj7LNajTHfAl6JHfdNa22rg39WERHJHK8ANbEbkkNErw1/NeyYB4EfxJ6K5xBdXen7aY1SRKa8TEoE2QyKJYHuJ0RkSqutrWXfvn1ZWyUFDialrLV7SP7UuQW4YpT3fBv4dpL9m4ClSfb3M8qKSdbaXwC/OLmoRURksrPWhowxf0/0ibYX+EXsRuUzsdd/bK3dbox5BNgKRICfW2vfdC9qEZmKEqfMWWsHp2m4EUMmTt7T/YSITHWVlZXccccdbofhKCcrpUREpqRwuJfDh++hv/8w06dfTWnpcrdDmnKstQ8DDw/b9+Nh2/8G/Fs64xIRSZSYlIpEIni9XvdiycxKKRERyXJKSomITLDNr99ER8cmAA4c/CXLl91JRcVYiwWJiMhUlDh9z+1G426PLyIiU5OSUiIiE6ira/tgQioqQuOh/1JSSkREMlLi6ntuTSEUEZnq1q5dS0NDw4j9jY2NAFRXV494DWDx4sXcdtttjsbmNCWlREQmkNebN3KfZ+Q+ERGR4T2l3Ob2FEIRERmqr6/P7RAcp6SUiMgEKihYyMwZ13H0WHSlaa+3kHnzP+1yVCIikokyISmVSX2tRESmqtGqneL7165dm85w0kpJKRGRCXbOOd9j5qyPEug/TEXF+8jNrUrr+P3hCGFrKfTpxkJEJJNlQlIqUUTNzkVEJM2UlBIRmWDGGCqmvduVsdfuP8a/7z/GQCTCDTOn8W9L5uLzqD+IiIgkN7xSSkREJJ08bgcgIiITY0tXL/9rzxF6wxFCFn5/pJV7jrW6HZaIiEwSmVCtJSIiU4uSUiIiWWJb18hGiMn2iYiIxCUmosLhsIuRiIjIVKSklIhIlri0vAjfsJl6l08rdicYEREZVyb0lNL0PRERcZN6SomIZIn5+bn87NwFfG/fMXrDEW6aU8nqylJCEctjLZ10hMJcWVlCmV+nfhERiUpMhSkpJSKS3dauXUtDQ8NJvWf37t3A6CsEjmbx4sUpvUd3JiIiWWRNVRlrqsoGtyPWcsOWBl5o7wEg32P4ybkLWF1Z6lKEIiKSjGv9nDR9T0RkymhoaGDzW9sJV81I+T2e2AS7TU2p96r1Nh1L+VglpUREstjzbd2DCSmAvoil9o29PHjBYlaWFbkYmYiIZAJN3xMRmVrCVTPo+YtPODpG4X2/SflY9ZQSEclifUluMCzwmyMt6Q9GREQyjqbviYiIm5SUEhHJYpdPK2ZOrn/E/kKv14VoREQk42j6noiIuEhJKRGRLJbr8bDx4jNZUpA7uG+a38st1VUuRiUiIpAhq+8l/KxKKRERSTf1lBIRyXLT/D6eWnkWz7Z10zQQ5AMVWoFPRERirMUCBlVKiYhI+umuRERkCvAYw+XTit0OQ0REMowqpURExE2avicikqUO9g9Qd6iZZ1q73FtqXEREMpq1FowBVCklIiLpp0opEZEs9EJ7NzdueZtAJJqM+ptZFfzfs+a6HJWIiGSceFLKWlVKiYhI2qlSSkQkC/1g//HBhBTAfx1p4UhgwMWIREQkE0WvFKqUEhERdygpJSKShQLDnnZbYCCiKXwiIjKMtfGclCqlREQk7ZSUEhHJQp+qrozfYwCwqqKE+fm5rsUjIiIjZUK/P/WUEhERN6mnlIhIFrq6qox1F9ZQ39TBwoIc/nLmNLdDEhGRDJQ4fU+VUiIikm6qlBIRyVIXlxbyL4tn84nZleR6dLoXEZEkEiqllJQSETmhubmZW2+9lZaWFrdDyWq6SxGRrBMMBqmvr2ft2rXcddddtLa2uh2SiIhIRrKg6XsiIknU1dWxdetW6urq3A4lqykpJSJZ57HHHuOll16itbWVHTt2cPfdd6c9ht7evTS3PEU43Jv2sUVEZPJxrb9UQqNzJaVERKKam5upr6/HWkt9fb2qpRykpJSIZJ2GhoYh28eOHaOzszNt4+/Zu5YXXvwAW7bczPN/vpyu7h1pG1tERCaPTGh0DmBRpZSISKK6urrBc3QkElG1lIOUlBKRrDN9+vQh24WFhRQWFqZl7IGBZvbt++HgdjDYyt69d6RlbBERkZMx2ENKPaVERIbYuHEjwWAQiLYG2bBhg8sRZS8lpUQk66xevZoZM2YA0YTUddddh9frTcvYwWAn1oaG7BsYaE7L2CIiMrkkVkq5UTU1WBmlnlIiIkOsWrUKn88HgM/nY/Xq1S5HlL18bgcgIjLRysvL+exnP0tnZyeFhYU0NjaydetWFi9eTEFBgaNjFxaeQUnJcjo7Xx/cN2vWRx0dU0RE5FQMr5RSUkpEJKq2tpaHHnoIiJ4ra2trXY4oeykpJSJZq6SkhAcffJDNmzcDkJuby0033cTMmTMdHXf5sjs5cODn9PbtZ3rVlcyYca2j44mIyOSUMZVSaPqeiIi4I+Xpe8aY+caYD8R+zjfGFDsXlojI6WtpaRlMSAEEAgGef/55x8f1+8tYtOgfOW/pHRmVkDoaCHKwf8DtME6arj8iIs5I9/Q9nc9FZLKoq6vD44mmSzwejxqdOyilpJQx5tPAvcBPYruqgQcciklEZEIMDIxMwAQCARcicZe1ln/YcYAL/ryNi194i0+9sZeBSfI0XNcfEclmidVRblQpnUhKDdt2gM7nIjKZbNy4kVAo2ic2FAqp0bmDUp2+93lgJfASgLV2tzFm+thvERFx16xZs5g1axZHjhwZ3LdixQoXI3LHU61d/NeR1sHth5s7uO9YGx+fVeFiVCnT9UdEspbb0/fS3FNK53MRmTRWrVrFunXrsNZijMmaRueNjY14O7sovO83jo7jbTpGY6A3pWNTnb4XsNYOlhwYY3xA+q+cIiInIRwODz7hgOjKGeXl5S5G5I49fSOrw/b2TpqKMV1/RCRrud3DKc09pXQ+F5FJ44Mf/ODgwwJrLR/60Idcjih7pVop9bQx5v8D8o0xq4DPAQ85F5aIyOl7++23aWpqGtwOhUK8+uqrrFmzxsWo0u8DFSV8o+EwA7ELqwGuqix1N6jU6fojIlOCm5VS1qQlKaXzuYhMGg899BDGmMFKqXXr1nH77be7HdZpq66u5mhTKz1/8QlHxym87zdUV01L6dhUK6W+DDQBbwB/BzwMfPWUohMRSROv1ztiX7xh4VQyPz+X3y07g/dNK+ZdZUX8YukCLiwtdDusVOn6IyJZKzEJ5HST8WTS3Ohc53MRmTQ2btw4pFJKPaWck2qlVD7wC2vtzwCMMd7YvtQmCYqIuGDhwoVUV1fT2NgIQH5+PhdffHHaxg8G2+no2ExR0Znk5c1O27jJvLu8mHeXT8pFjnT9EZGs5UZ1VKLhSSiHk1I6n4vIpLFq1SoefvhhgsEgfr8/a3pKZaJUk1KPAx8AumPb+cAG4F1OBCUiMhE8Hg9/+7d/y44dO+jr6+Pss8+mqKgoLWO3tr3A1q23EA73YoyXM5d8kzlzbkzL2FlG1x8RyVqZ1ujc4el7Op+LyKRRW1tLfX09EL2nqK2tdTmi7JXqPJY8a238AkLs5wJnQhIRmTg+n4+lS5dy8cUXpy0hBfD22/+XcDj68NfaMA1vf5dIJJi28bOIrj8ikrWeeeaZwZ/daHqe5qSUzuciMmlUVlayZs0ajDGsWbOGiopJsWr1pJRqUqrHGHNhfMMYswLocyYkEZHJb2Cgech2KNRFJDJpVrzLJLr+iIhjIpGIqyvgNTefuFa4mpRKz+p7Op+LyKRSW1vL+eefryoph6U6fe+LwB+MMYdj27OAjzkSkYhIFpg186Ps3bd2cLuq6kp8vvRVamWRL6Lrj4g45Ktf/SrhcJjvfve7bofiSlLqRKPzYdvO+CI6n4vIJFJZWckdd9zhdhhZL6WklLX2FWPMWcCZRC9bO6y1mociIjKKhQtvIzd3Oq2tz1NcfA5z597kdkiTkq4/IuKk5557ztXxE/tIuV4pZYyjMeh8LiIiyYyZlDLGvN9a+4Qx5qPDXqoxxmCtvd/B2EREJi1jDHPmfJw5cz7udiiTkq4/IjLVOFyllNSJnlJA9Nw64WPofC4iImMZr1LqcuAJ4INJXrOALiIikpF27NjBgQMHmDt3Lmeffbbb4WSEp1u72NrVy3vKi1lekvG9ZXX9EZGs53al1N133w2Ap6MdIhFefvllPv3pT0/0MDqfi4jIqMZMSllrv2aM8QD11tp7TmUAY4wX2AQcstZea4yZBtwNLAD2AX9prW2LHfsV4GYgDNxmrX00tn8F8CuiS8c+DHzBWmuNMbnAr4EVQAvwMWvtvth7aoGvxsL4V2tt3anELyKTz+9+9zt27do1uP2e97yHK664wsWI3Pe/3j7M2gPHATAc4T/OnsdfzpzmclSjm4jrj4hIpnM7KXXw4EEATCg6i661tXXCxzjd87nuJUREstu4PaWstRFjzN8Dp3pT8AVgO1AS2/4y8Li19jvGmC/Htr9kjDkHuBE4F5gNPGaMWWKtDQM/Am4BXiR6IbkKqCd60Wmz1i42xtwIfBf4WOxi9TXgIqJPYF41xqyLX7BEJHsdOXJkSEIK4IUXXpjSSan+cISfNjYNblvgjv3HMjopBRNy/RERmTTcmL6XLqd5Pte9hIg4au3atTQ0NIzY39jYCEB1dXXS9y1evJjbbrvN0dimAk+Kx200xvyjMWauMWZa/Nd4bzLGVAPXAD9P2H0dEH/SUAd8OGH/XdbagLV2L9AArDTGzAJKrLUv2OjjpF8Pe0/8s+4FrjDGGOBKYKO1tjV28dhI9OIjIlkufvGQoYZ3CZn4riGOOaXrj4jIZJBYKeVGUmp4DyknekolOOnzue4lRMRNfX199PX1uR1G1ktp9T3gU7HfP5+wzwJnjPO+fwf+GShO2DfDWnsEwFp7xBgzPbZ/DtGnF3GNsX3B2M/D98ffczD2WSFjTAdQkbg/yXtEJIvNnTt3xL7zzjvPhUgyR57Xw01zKvnxwRPVUp+dO32Md2SUU73+iIhkvMQkUCgUcjGStDiV8/m/o3sJEXHYaNVO8f1r165NZzhTTkpJKWvtwpP9YGPMtcBxa+2rxpj3pvKWZEOPsf9U35MY4y1ES3mZN29eCiGKSKaKRCI88cQTbN68maKiIoLBIJFIhPPPP58PfjBZb1VnNDU9xv4DP8HaMPPmfooZM65N29hj+dqi2byzrIg3uvq4rLyIlWVFboeUklO5/oiITBZuJ6XSWSl1sufzyXAvAbqfEBE5XWNO3zPGXGKM2WKM6TbGvGCMOZklrC4FPmSM2QfcBbzfGPNb4FisjJbY78djxzcCiSUO1cDh2P7qJPuHvMcY4wNKgdYxPmsIa+1PrbUXWWsvqqqqOok/mohkmtdff53nnnuOnp4euru7CQaD3HLLLfj9fn7wgx9w5513smPHDkdj6O7exRtvfo6Ojtfo7NzCm9u+SEfH646OmSpjDFdWlvKPC2dOioTUaV5/REQmBbeTUulwGufzjL+XAN1PiIicrvF6Sv0Q+EeiZaz/j2gJbUqstV+x1lZbaxcQbTr4hLX2b4B1QG3ssFrgwdjP64AbjTG5xpiFQA3wcqw8t8sY847YHO9PDntP/LOuj41hgUeB1caYcmNMObA6tk9EstS+ffuGbEciER544AFefPFFmpubOXjwIHfddRfPPPOMYzG0tD5DtJ9qnKWl5SnHxstyp3z9ERGZLKZCUopTPJ/rXkJEZGoYLynlsdZujDUM/AMwEen/7wCrjDG7gVWxbay124iuyPEW8AjweXvi7u6zRBscNgBvE10tA+BOoMIY0wDcTnT1Day1rcC3gFdiv74Z2yciWWrOnJGtHg4fHvlQ889//rNjMRQWLk5pn6TEieuPiEhGSUxKDQwMuDp+su0JMtHnc91LiIhkkfF6SpUZYz462ra19v5UBrHWPgU8Ffu5BUi6Nru19tvAt5Ps3wQsTbK/H7hhlM/6BfCLVOITkcnvoosu4ujRo2zZsoW8vDw+8IEP8Oyzz9LWNnT1Zo8n1UVHT17FtMupnvMJDh3+HdZaZs38CNOnr3FsvFR0BEM83dbN3LwcLigpcDWWkzQh1x8RkUwWiUQGf87iSqnTPp/rXkJkampubuYb3/gGX//616moqHA7HHHIeEmpp4EPjrJtAd0UiEhS1loi3UE8hX6MJ1m/0Inl9Xq57rrruPbaa/F4PBhjKC0t5fe///2QL/rvfve7HYvBGMOZZ36dM874AtZGyMk5cfE8dvxhmpo2kJ8/n3lzP4XfX+pYHHHbuvv40Ku76Ynd9HxsZjn/cfZ8x8edILr+iEjWs9bi8VgiEUMwGHRl/DTQ+VxETkldXR1bt26lrq6O22+/3e1wxCFjJqWstTelKxARyR4Dh7tp/d0OQs19eKflUfFXZ5FTXTz+GyeA1+sd/HnRokV86Utf4s0336Srq4v58+czf77zSRm/v3zI9uHDf2D7ji8Pbre1Ps9FF93reBxf3d04mJACuPtoG1+cP5OFBbmOj326dP0RkanAWouJPbdxY/recE4kqXQ+F5FT0dzcTH19PdZa6uvrqa2tnfTVUmvXrqWhoeGk3rN7924AbrvttpN63+LFi0/6PW4Zr1IKAGPMDOB/AbOttWuMMecA77TW3ulodCIyKbX9sYFQcx8A4dZ+2u7dzYwvXuhKLH6/nwsuuMCVseOOHLlvyHZH52Z6evZQWHiGo+Pu6Q2M2PdsW9ekSErF6fojItksEong8UA4DIHAyHN2NtH5XERORl1d3WCiPBKJZEW1VENDA2+9tZnKqpN5ABB9cnG86bWU39Hc5PwslYmUUlIK+BXwS+B/xLZ3AXcTbQ4oIjJE6GjPkO3gsZ5RjpwaLMMvDF78/hLHxz2/uICNLZ1D9l04ufpKga4/IpLF4kkpyN5KqQS/QudzEUnRxo0bB6c1B4NBNmzYMOmTUgCVVZaPftTZ8/399+c4+vkTLdWOv5XW2nuACIC1NgSEx36LiExVuTXlY25PJV1dO+joeHXIvtLSC8nJqXR87O8sqabSf+LZw0eml7G0eNIlpXT9EZGsNZiUMu5USqWpp1SczucikrJVq1bh9/uB6MyH1atXuxyROCXVSqkeY0wF0WaEGGPeAXQ4FpWITGrlf1FDR66XwP5OcuYWU3ats9PUMlVv7142vfoXDP/OHQgcTsv4c/JyePVd5/Dntm4qc3ycN/kSUqDrj4g4JDEhEwqF8PlS/Vo8cSKRCF4f+H2Gvr6+tI+fZjqfi0jKamtrqa+vB6KrZ9fW1rockTgl1avv7cA6YJEx5nmgCrjesahEZFLzFvqZ9rEz3Q7DdYeP3Esk0u9qDLkeD++rcH6qoIN0/RERRySuzBoOh11JSlkbwWPA5zMZMX3PYTqfi0jKKisrWbNmDevWrWPNmjWTvsm5jC6lq6+19jVjzOXAmUQ7be201qZ/3VoRkRRs3ryZ1157jfz8fC6//HLmzJnjShwek3w+9+xZ+g6eKl1/RMQpiUmpUChEbm76F4GIRCIYA36/zfpKKZ3PReRk1dbWsm/fPlVJZbkxk1LGmI+O8tISYwzW2vsdiElE5JRt376dBx98cHB7//79fPGLXyQ/Pz/tscye8zEOHb6LgYHjABjjZ97cm5g//3Npj2Wy0fVHRJwWDp+YWp2YoEqXUCiEtWCMxe+H/v70V9amo6eUzucicqoqKyu544473A5DHDZepdQHx3jNArqIiEhGefrpp4dsBwIB9u7dyznnnJP2WPJyZ/KOSx6hqWkjXm8+VVUfwONJ/5P4SUrXHxFxVGIiKr7CUzrFk1DGgM8XcaVSKhAIkJ+fzzXXXMP69eud+nvQ+VxEREY1ZlLKWntTugIRETldAwMDHD9+fMT+dM5BD4W62LHzX2hpeYrCwiWcdeY3mT1b0/VOlq4/IuK04T2l0i2ehPJ4wO+P0Nvbm/YY+vv7ueaaa7jtttsAeOihhyZ8DJ3PRURkLCl3dDTGXAOcC+TF91lrv+lEUCIipyIcDhOJRIbsKygoYMaMGWmLYXfD/+bYsXUAdHRsYusbn+Wd73gcY0zaYsg2uv6IiBPcTkrFk1DRnlLQ29ud9hjy8vJYv349AOvXr3e82bvO5yIiMpwnlYOMMT8GPgbcSrQx4Q3AfAfjEhE5afn5+SxdunTIvssvvzytMbS1vTRku69vP4HA0bTGkE10/RERpwxvdJ5uiUmpnBxcqZTKzc2lr6+Pe++9l76+PkeTUjqfi4hIMqleed5lrT3fGLPVWvsNY8z30PxvEclAH/7wh5k3bx7Hjx9n8eLFeL1e1q5dS0dHB0uXLuXaa6/F7/c7Nn5pyTL6+vYNbufmziQ3d7pj400Buv6IiCMSq6Pc6CkVT0J5PJCTY+np6Ul7DGmm87mIiIyQUqUUEO+82GuMmQ2EgIXOhCQicup8Ph8rV67k7LPPpqmpiXvuuYfW1lbC4TBbtmzhueeec3T8qqor8XoLY7GUcM7Z38MYr6NjZjldf0TEEW5P34snoYwBfw709valZTU8F+l8LiIiI6RaKfUnY0wZ8H+AV2P7fu5IRCIip+mRRx7hxRdfTPrawYMHHRs3FOpm+44vEQ73xLY76ezczLRp73BszClA1x+RLHXffffx+OOP85//+Z+ujO/29L14UsrjgdwcSzgcYWBggNzcrF2lVedzEREZYcyklDHmYuCgtfZbse0i4A1gB/B958MTETk5fX19vPzyy6O+PnfuXMfG7ureTijUNWRfW/tLLOCzjo2ZrXT9Ecl+//Ef/+Hq+InVUW5USnV3RxubGwM5uSf2ZVtSSudzEREZy3jT934CDAAYYy4DvhPb1wH81NnQREROnrV2xPQHYwzGGBYvXsy73/1ux8YuKqzB48kbsq+k+DzHxstyp3X9McZcZYzZaYxpMMZ8eYzjLjbGhI0x109Q3CIySbidlEqslMrJsUP2ZRndT4iIyKjGm77ntda2xn7+GPBTa+19wH3GmNcdjUxE5BQUFBSwbNkyXn/99cF98STV22+/TWNjIwsXOtPCwu8v49xzvseuXd8kMNDE9OlXsWCBqqRO0Slff0y0idcPgVVAI/CKMWadtfatJMd9F3h0ooMXkczndlKqu7sbYwADuQmVUllI9xMiIhnE23SMwvt+k/LxnvY2ACJl5Sc1BlXTUjp23KSUMcZnrQ0BVwC3nMR7RURc8aEPfYhFixaxc+dO3nzzzcH91lpef/11x5JSANOnX0VV1ZVYG8QYPy0tT9Hbt4/KivdSUKB+rifhdK4/K4EGa+0eAGPMXcB1wFvDjrsVuA+4eGJCFpHJJBOSUp7YnIXcXDu4LwvpfkJEJEMsXrz4pN+zu70FgJoUk0wAVE1LeazxLgS/B542xjQTXTHjWQBjzGKiJbciIhknGAzi9XpZuHDhkKQUQFtbm+PjR6cL5vDW9i9z5MgfAGho+C7Ll93JtGmXOj5+ljid688cILGjfSNwSeIBxpg5wEeA9zNGUsoYcwuxG6h58+ad3J9ARDJaJiSljIn+nJMT/b2rq2v0N0xeup8QEckQt9122ym/Z+3atRMdDjBOUspa+21jzOPALGCDPdGoxUP0CbOISEZpa2vjzjvvTGgga4b0mDpy5AiRSASPZ7yWeqenP3CUI0fuHdy2Nsj+Az9TUipFp3n9Mck+ctj2vwNfstaGjUl2+GAcPyXW8+Siiy7K6rXaRaaaxESUG6vvRSuloqeVeKWU2z2lxjofnirdT4iIyFjGLZm11o5YV91au8uZcERETs8LL7wwZPrD8KbnkUhkxD4n9PbsY3gexEaCjo+bTU7j+tMIJC6zWA0cHnbMRcBdsRuwSuBqY0zIWvvAqUUrIpNNYiLKjUqprq7OwUqpeE+pdFdKOZGESkb3EyIiMhpnSwVERNKsv79/zNc9Ho/jNx/BYDtb3/i7YXsNc+fe5Oi4MugVoMYYs9AYkwPcCKxLPMBau9Bau8BauwC4F/icElIiU4vb0/cOHTpEMAjNTYaH1kXn72VpTykRkVPS3NzMrbfeSktLi9uhiIPUXFBEJoQNReh9vYlwR4D88yrxTy9wJY4LLriAN954Y7AaKjc3l0AgMPh6MBhkz549nHXWWY7F8NrmTxIOD72xqKpcRVXVBxwbU06w1oaMMX9PdFU9L/ALa+02Y8xnYq//2NUARSQjuJ2U6u8PEIkYBgbg8GGDx6OklIhIorq6OrZu3UpdXR2333672+GctsbGRjo7Dfffn+PoOM1NhoFAo6NjTCQlpURkQjT/ahuBhnYAOp84QNWnzyN3QWna41i4cCE33XQTW7dupbCwkL1793LgwIEhxxQXFzs2fkfnFrq7t43YX1R8jmNjykjW2oeBh4ftS5qMstb+bTpiEpHM4mZSKhKJEIlEhuzzeLK20bmIyElrbm6mvr4eay319fXU1tZSUVHhdljiACWlROS0DRzuHkxIARC2dP/5sCtJKYiukjZv3jxee+21EQkpYwzl5eWOjR0J943Y5/OVMLf6bxwbU0RETp6bSam+vpHXCmOs643ORUQyRV1d3WDyPhwOZ0W1VHV1NcebjvPRjw44Os799+cwvara0TEmknpKicjpS9YoNU3NU0ezZ88eHnvssRH7rbUcOnTIsXHLyi6mqOjswW2DlzOX/Ct+v3OJMBEROXluNjpPNk3P44HOzo60xjG80Xm6Gp+LiIxn48aNg+fpUCjEhg0bXI5InKKklIictpxZheSeOTTpEukewEacX+UumePHj/Pb3/6W3t7eEa95PB5mzZrl2NjGeLlg+a+prv4kubmzsYTZ9tZtvPnmF7A2Mv4HiIhIWiQmpYLB9K6OmiwpZYx6SomIxL3nPe8Zsn3ZZZe5FIk4TUkpEZkQ+Usrh2wH3u6gf3urK7Hs2LFjRK+OuHe/+90UFRU5NnZ3905efuWDNDb+mkDg8OD+Y8f/REvLU46NKyIiJycxEZWYoEqH0SqlenqUlBIRkalFSSkRmRDh9sCIfaG2fhcigbKysqT7p02bxuWXX+7o2A1v/x8CgaNJX+vrO+jo2CIikjo3K6WS9Y4yHujpGVnh6yRN3xORTPXss88O2X7mmWdcikScpqSUiEyI/HMrwJPwZdYDvsp8V2I599xzOfPMMwe3S0tLeec738lNN92E1+t1dOy+vuTLr3o8uVRWXuHo2CIikrqBgYGkP6dD0kopYwkEBtJetSUikolWrVo1mCg3xrB69WqXIxKnaPU9EZkQObOLqLzpXDoe2UfwUDdEoOVX2yi9eiHFl6Vv9YeBgQG8Xi8f//jHaW5uxhiT1uVjp0+/in37fjC47fOVUF52CfPm/Tfy8yfPKhgiItnOzaRU0tX3PCdeKy4uTms8gzGoUkpEMsQHP/hBHnzwQSC6UNGHPvQhlyMSpygpJSITJq+mnI6H9w7Z1/n4AYreNRvjc7YwMxgM8vOf/5xjx45hjGHlypVcccUVNDY28uKLL9Le3s4555zDBRdc4GgcZWUXU1i4hIGBFsrKVnLWmV8nJ6eSw4fvYd/+H5GfP48F8z9Hbm6Vo3Ek2tjcwe+OtFLi8/K5edM5szAvbWOLiGSqQCA67dwYM/hzuiRdiCOWD+rp6UlbUkpJKBHJVA899BDGGKy1GGNYt24dt99+u9thiQOUlBKRCRUJDF1W2wbD2IjF6a+9DzzwAMeOHYuOaS0vvfQSmzdvHvL0e/fu3UQiEVasWOFIDJ2db7Bly6ewNvp30Nr6DNZGaGz8LTt3fW3wuPb2V1h58UNpuRl4vq2LT76xl/g6iBuaO3jpnedQ4nN2GqOISKbr7+/HGONKUipppZQZ/TURkalm48aNWBv9BmutZcOGDUpKZSn1lBKRCVV0yawh2wUXzMCT43wCpLFxZC+nZNMx3njjDcdiOH68fjAhBRAO99Dc/DhHjz005Lju7u309Ox2LI5EDx5vH0xIAbSFwjzZ2pmWsUVEMlk8KRX/OZ16e3sZ/lwicfpeuqhSSkQy1apVqwZ7wXq9XvWUymJKSonIhIoMhCE+Vc9AuGeAcLfzvTpmz56d0nElJSWOxZCbN3PEvp27vkFn55Yh+4zxk5NT6VgciWbl+kfsm52bk5axRUQyWTwRZYxJe3VSNCE2dJ8nAyqllKQSkUxRW1tLJBIBIBKJUFtb63JE4hQlpURkwvS+0UTX4wcgFL2AYCGwo432h/Y4PnZNTc2Q7WRfrIuKirj88ssdi2H2rOspLR06NdDaINYmLjXuYdEZ/52cnGmOxZHopjmVnFd0YhXEG2dO4+LSwrSMLSKSivj0jHSLViuZwZ/TKRAIjKyUMideExGZ6lpbW4dM32tra3M5InGKklIiMmEG9iWfFta/sw0bcfam49lnnx2yba2loKCAadOmDd50dHd309DQ4GAUhtmzrqei4v2jHjG96krmz/87B2MYqszvY8NFS3h4RQ3PX3IW/372vLSNLSKSinA4PP5BDognpYwxaU9KJauUim+ncyrh8Ac4qpQSkUzxr//6r0O2v/nNb7oUiThNjc5FZMLkzC+B5w+P2G/7Q3T8aQ9lH1rk2NgdHR0j9vX29lJSUjLkKfwTTzzBihUr8Pkm9vRnrWXz5k/Q0bl57ANN+huMG2O4sETVUSKSmcLh8ISfk1PR3d095KFFOg0MDIyalAoGgyPfICIyxezbt2/M7cmquclw//2pt9LoaI9eHErLUn/A39xkmJ6+hb5Pm5JSIjJh8s+rpPi9c+l6/hAEI0Ne6375CKXXnoHxOPMUNj7nPFFBQcGIJ84DAwOO3AB1dLw6fkIKaGp6hIGBFnJyKiZ0fBGRycqtSqmenh7Xpu9Fk1IWEtemNSdeS5e5c+fS0NCA9fkxoSDl5eVpG1tEZCxFRUVDHhgUFRW5GM3EWLx48Um/p6M9ujjS9KqacY48YXrVqY3lFiWlRGTCGGMovWoBpVct4Mh3XibcntAXI2Rpf7CB8o+kfkI9GVVVVTQ1NQ3Zd+aZZ9LT00N7e/uIOCeaManNhrY2RF/fgbQnpXb19PNocwdz83K4pqoMv0PJQRGRk+VWZVBiUqqnpyetY4dCoRH74mfldP59fOxjH+PJJ58kUlqGt62FlStXpm1sEZGxDD8XZkMV6W233XbK71m7du1Eh5Mx1FNKRBxRumbBiH09rxwj0j/yi/hEuO6664YkmzweDxdeeCEHDx4ccpy1lsbGxgkfv6TkAsrKLhn3uBx/JcXF5074+GN5vq2LK17Zybf3HOEzb+3n09v2pnV8EZGxuHGjEQqFYs3Goz2lgsFgWiuUQqEg1kJ+fj7XX389+fn5DARPxJYuHk/CrYC1Q7dFRFw0a9asMbcle+jKIyKOKFg2Hd+MgqE7DUNmKkyk6upqbrjhBgoLC/H5fJx11lk899xzSZfWzs3NnfDxjTFcsPxXnHvuv7No0Zfw+UqHvO7x5FJaehHLL6jD40l9HvlE+GljE8GEvlqPNHfydm/6GumKiIwlncmguPiUkHhSCqCrqytt44dCYSIRuOaaa7jtttu45pprCMb+GtI5nXHwYY61SkqJSEY5duzYmNuSPTR9T0QcU/KBebT+bgfE8iFF75qNJ9e50866desGe0i99dZbox7n1Jx0jyeHmTM+CEDFtHfz9p7vEQgcZcaMDzF/3i1a1UhEJAk3KqXiCajE83JXVxcVFemZWm1tBI8H1q9fD0R/LyiIv+bsarWJvN6hi28oKSUimWL16tWsW7cOay3GGK688kq3QxKHKCklIhMq3D2Ap8CP8RgKzqvC/4UC+ne14Z9VSF6Ncw1Ud+3aldIy2kuXLqW0tHTc405XcfE5LF92p+PjpOKW6iqeaOkarJZaU1nKooI8l6MSEYlyIynV2dkJDE1Kxfelg7UWjwf6+vq49957ASiLXSKTLdzhlMEkVOz6oKSUiGSK2tpaHn74YYLBIH6/n9raWrdDEoc4lpQyxuQBzwC5sXHutdZ+zRgzDbgbWADsA/7SWtsWe89XgJuBMHCbtfbR2P4VwK+AfOBh4AvWWmuMyQV+DawAWoCPWWv3xd5TC3w1Fs6/WmvrnPqzigiEWvpo+e12gkd68JbkUP6XZ+KrzKNvWwt4Df6ZhY6OP950B4/Hw+WXX8573vMeR+PIRJeWF/PExWfySEKjcxGRTJEpSamOjo60x5FMOqtqhyehMi0ppfsJkamrsrKSq6++mnXr1nH11VefdiXr2rVraWhoOKn37N4dXfnuVBqUL168+JTeNxU5WSkVAN5vre02xviB54wx9cBHgcettd8xxnwZ+DLwJWPMOcCNwLnAbOAxY8wSa20Y+BFwC/Ai0YvIVUA90QtOm7V2sTHmRuC7wMdiF6qvARcRnTj0qjFmXfxiJSITr/1Pewgeia5eFO4coPXuHdiQxfZFG7b2/PkwM754IZ4CvyPjV1ZW4vF4Rn3CbK3l3HPPzbgv3OlSU5hHTaGqo0Qk87iRlIqvyprYU8r1pFT6Zu0NmgSVUrqfEMlyYyWLDhw4gNfrZffu3SMSPCeb9GloaODNN988qTYe8evTvn37Un4PnOhbKKlxLClloxPi4/81/LFfFrgOeG9sfx3wFPCl2P67rLUBYK8xpgFYaYzZB5RYa18AMMb8Gvgw0YvIdcDXY591L/ADE/1mcSWw0VrbGnvPRqIXnt878ocVkcGEVFyka+hNRrhzgL43WyhcOdOR8e+///4xpzxYa2loaKCystKR8UVE5NS4mZRKTMKkMyk1VvInnYmhTE9K6X5CZGoLBALk5ubi90/MQ+2ioiIuvPDCCfmssbz22muOj5FNHO0pZYzxAq8Ci4EfWmtfMsbMsNYeAbDWHjHGTI8dPofok4u4xti+YOzn4fvj7zkY+6yQMaYDqEjcn+Q9ifHdQvSJCfPmzTuNP6mI5NaU0fvKiVUxPCU5RDqHrajkc2ZKQm9vL0eOHBn3uB07dvCOd7zDkRhEROTUuJWU8ng8g1VSXq93MFGVDmMlf4Y3H09nHJmWlALdT4hku7GqneKvrV27Nl3hiAscvfJYa8PW2uVANdGnFEvHODzZ3aodY/+pvicxvp9aay+y1l5UVVU1RmgiMpZw1wAD+040iPWW51H4ztkY/4lTjG9GAflLnalSysvLG9G8vLS0dMSX63379nH06FFHYhARkVPjVlIqNzd3cDsnJ4e2tvTNyvL7cxi+yF582+dL3zpEgwmw2ODpTIilSvcTIiLZLS2PQ6y17UTLaq8CjhljZgHEfj8eO6wRmJvwtmrgcGx/dZL9Q95jjPEBpUDrGJ8lIg7ofu4Qoaa+we1wWz9dj+7DBqPT6TzFfqZ/bhmeHGe+7Ho8Hj7ykY+Ql5c3ZN/ixYtHHJvKCn0iIpI+4y1U4YTW1tYh00FycnJobW1N2/jJpqLEsx3pTErFH96YDJ2+l0j3EyIi2cmxK48xpsoYUxb7OR/4ALADWAfE13OsBR6M/bwOuNEYk2uMWQjUAC/HSnO7jDHviM3v/uSw98Q/63rgidjc80eB1caYcmNMObA6tk9EHBDuCIz5eqQrSPBor6MxTJ8+fcjT9ra2NpqamoYcU1xczNy5c4e/VUREXBQKhdI+ZktLy5DEkN/vp6WlJW3j5+TkYO2wQhx74rV0OZGEysyklO4nRESyn5OPYmYBdbF54B7gHmvtn4wxLwD3GGNuBg4ANwBYa7cZY+4B3gJCwOdjK2UAfJYTS7jWx34B3An8JtbEsJXoahtYa1uNMd8CXokd9814k0IRmXj5y6fT+3pCAshrIDy0wj2wt4Pc+SWOxXDkyJERT9uHT8Xo6uri0Ucf5eqrr3YsDhERGZ9NmLvmRlKqubmZ/Px8+vqiVb45OTkuJKWG7rMuJKVOTN8btp05dD8hIpLlnFx9bytwQZL9LcAVo7zn28C3k+zfBIyYP26t7Sd2EUry2i+AX5xc1CJyKvLPmkbFJ86m59XjGA/0vTnyi33va8coea9zVUqpNDoH2LRpE1dcccWQXiIiIpJeiQ8R0p2UCoVCdHR0UFZWNpiUys3N5fDhwwSDwQlb5Wksubm5oyalEqeiO20SrL6n+wkRkSyXWVceEZm08s+tpPKT55C7uHyUI5xZeS8u1S/SxpjB1ZYmWjjcS0PD/+HVV2+k4e1/IxzuG/9NIiJTUGJSKt09pdra2rDWjmh0DqStr1ReXh7GQE6OJSfHMntOhJKSyOBr6ZLp0/dERCT76cojIhMqZ25x0v2h1j76dzm3stGyZcsoLk4+dqKlS5c6NjVi+47/wf4DP6G94xX27/8xO3Z+1ZFxREQmu8QegOlefS/eb7ClpYWuri66urpobGwE4Pjx42O9dcJEk1KGyipLZZXlox8d4OyzXUxKZWillIiIZD9deURkQuXMKaLsg2fgKRg2OzhkaX+wwbFxCwsLede73jXucQcOHCASiTgSw/Hjj4y5LSIiUYlT9txKSgUCAcLhMOFwmJ6eHiDaayodCgoKCAbtiSX3gIHgidfSZXgPqQzsKSUiIllOSSkRmVDhniCh1n58MwtHvBZq7Xds3N27d/Poo+MvitPW1kZHR4cjMeTnzxm2rZX+RESSGRgYGPzZraRUsqncw1dtdUphYfQamdhXamAgGk9+fn5aYgBVSonI6Jqbm7n11lvTugiETE268ohkidbDjWx7+nHajh52NY6W375F9/OHGdiTJPFjYeBQtyPjbtq0KaXjCgsLKSlxZhXAM5d8A58v+tk+XwlLav4nwWAbe/b8O2+99U80tzzlyLgiIierq6uLDRs2DFkFL50CgcDgz4kJqnQ4fvw4Ho8naQImXdP34kmpxMLd+F9DUVFRWmIAJaVEZHQ/+clP2LJlCz/5yU/cDkWynGOr74lI+rzxxAY2/PQOsBZjPFz5uS9QNmM2BaWllM+cnbY4wl0DDOztHPOYgYNd5MyZ+C/cPl9qp7PLL7/csekJ06ZdyrsvfZ6engYKC2vwePJ45ZXr6OreBsCRo/dz3tIfMn36VY6MLyKSqp/97Gc88MADLFq0iEWLFqV9/MSkVH+/c1W0yTQ1NSXt2+TxeNKWlIpP0YtYiF+RBgaiC3G4Uik1yraITE3Nzc1s3LgRgA0bNvB3f/d3VFRUuByVZCtdeUSywHN3/XrwKae1ETb8eC13/cs/8Ysv3MITv0zf042Bw+NXQeUudKZKqbq6OqXjnJq6F+f1FlBScj5ebz5d3dsGE1Jxh4/8wdHxRURSsXv3bgB6e3tdGb+v78TqpOlOSh07dizpghcej4djx46lJYb4whw2oVIqEIDCwvy0JoYGpzDGvkOop5SIQLRKKt6DNRKJqFpKHKWklEgWGOjvG7IdSVhee/MjD7H1cecbbltrabtn15jH+KuL8M8Y2WtqIrzyyispHXfkyBFHxk/G7ysDhvYs8fvL0ja+iMho4tP2kvVVSofEpFS6E2PHjh0jNzd3xH5jTNoqpeJT9CJDklJmcFpfuhlN3xORBI8//viQ7ccee8ylSGQq0JVHJAucf8XY08E2/vQH7H7pz47GYAciRHrGblYb7gliw870L+nq6krpOKdW3ksmP7+a6upPDm77/dOYP/8zaRtfRCRTdXefqKyNr3yXDpFIhNbW1lGn77W2tg5ZGdAp8UqpIUmpfigpKXV87OGiiUklpUTkhOH9Bt3qPyhTg3pKiWSB937iZqrmLeDI7p348/J4df0DI45544lHqbnkXY7F4Mn14inOIdI1esPaSFuAwN528haXT/j4559/Pq+++uq4xy1fvnzCxx7LmUv+hdmzrqe//xDl5e/C53PnKbiISCaJP0jwe3x0p/hQYSK0t7cTDoeTVkp5PJ5o1W9bG1VVVY7GMTh9L+E+LxAwVFamPykVDST6m6bviQjArFmzaGxsHLIt4hQlpUSygPF4WPq+VSx93yoAymbN5vGf/+eQY3ILnV/NJ2/pNHpfODrmMSbHmS+8a9asobi4mGeffZZwwvTFRF6vl6VLlzoyfqJgsI22tpcpKDyDosIaiovPobj4HMfHFRE5WW49/U5MSnV2pi8p1dTUBDBqUip+jNNJqRPT905UKQ0MeAeTVWlljFbfE5EhWlpaxtwWmUhKSolkoeWrrqb5wH62bFgPQF5RMSs/fIOjY4Y6AvS+NHZCKu/McnLnOdPo3OfzsXLlSrZu3Upra2vSY8LhMA888ADXX3+9IzEAdHS8xubX/5ZwODod5YyF/52FC//esfFERE5HOqaqJRNPSvk8Pjo7x161dSLFrw/JGp3H+2uNdg2ZSF6vl8LCAiKRE1MX+/sNJSXOXCPHEv1TKyklIiesXr2aBx98cHD7yiuvdDGaidHY2EhXVxevvfaa42N1dXUNqTSTsSkpJZKlPnDzZ1n63g/Q2XSM+edfQG6Bs9PGOur3whjtmvzVRVTUnuvY+AMDA/zsZz+jra1tzOPeeustBgYGkt6QTIQ9e9cOJqQA9u3/IdXVn8TvT/+Nhogk19jYyPTp0x07D0wmAwOjT7l2UmdnJ17jxevx0NXVhbU2LU3X49eI0VbfSzzGaSUlxbS3R68X1kJ/f8SVpJQqpURkuNraWurr6we/M9fW1rodkmQxJaVEstjMRTXMXFSTnsFCYzcQDx7vJdTch396gSPD79q1K6UbiUgkQigUcuxmNBgcGkMkMkA40osfJaVEMkFfXx9/9Vd/xfXXX89tt93mdjiucysp1dHRgdfjwWu8hMIhent707LyXHt7OwB+v3/Ea/GkWNqSUqVltLZGK4yDwWjTc3cqpU4kpdRTSkQAKisred/73sejjz7K+9//fioqKtwO6bRVV1cTCoW48MILHR/rtddeo7q62vFxsoUeh4hkga2PP8o93/z/qP/h/6Pt6GFXYii6fJwT70CEzscPODZ+ql+kzzrrLAoKnEmMAcye9ZdDtqdNew95uTMdG09ETk4gEADg0UcfdTmSzOBaUqq9Ha/x4DXRr6IdHR3pGbejA4/Hk/SaYYzB6/WmbTphaUnp4Op7/X3RhJgrSSkDmr4nIsPFr5fx30WcokopkUnuzaceY+NP7xjcPvjWG9z0/R/z5hMbaNzxFrMWL+GCq67F6xv5VHgi5c4tgRwPDIxeMRVq63Ns/JqaGrxe76hNzpcuXcqsWbO4+OKLHYsBoLr6r/HnlNPc/ASFBYuprv6Eo+OJyMkZ7Rwx1cQbnLtXKRWfvueNbXcwe/Zsx8ft7u7G7/ePOlXQ7/fT3d3teBwQTUDFG533B07sSztN3xMZorm5mW984xt8/etfz4oKoVPR3NzMM888A8DTTz9NS0vLlP27EOfpyiNZwYbDNP3gh+z54Ic4+LnPE2hocDuktNn90vNDtruam/jjd77JE7/8CbteeJanf3Mnj9/5o7TE4hlnZb3cBc4tdW2tHfNm88033+SVV15h7969jsUQN2P61Zx7zv9lwYLP4PM5Px1FRFIXb+ydjv5FmSz+5w8Gg66M39nRMaRSKl3VSb29vfh80WeyoVCI/Px8rr/+evLz8wmFQvh8Pnp7e9MSSzQpFf25vz/638OV1fcSaPqeCNTV1bF161bq6urcDsU1P/nJT4jETlCRSISf/OQnLkck2UxJKckKLb/4Bc0/+AGB3bvpfuIJDtxyC9alFYXSraRq+pBtYwwHt20Zsm/b049jI2P3fJoI+WeP8QTFA6VXLXRsbK/XS15e3pjHtLe3c++999LX51zFlohktnhSKl4pNFW5mZSy1tLZ3YXX4017Uqq/v3+wGigUCnHNNddw2223cc011xAKhfB4PPT396cllpKSkmiBkoVAbMjSUuce3ozGqFJKZFBzczP19fVYa6mvr6elpcXtkFzx2GOPDdneuHGjS5HIVKArj2SF7qefHrIdOnyEwK5dLkWTXpd8+C+pqJ4HgMfr5cx3XTbiGI/Xi0nDF83Saxbiry4asd/ke6n69HkYj3OVCXv37k3pRiIYDHL8+HHH4hCRzOZWZVCmcXP6Xk9PD5FIBI/xDJm+lw4DAwODiRefz8f69etZu3Yt69evx+fzYYxJ299JvCoqEoH+QPT6WFQ08hrqNBP7BUpKidTV1Q2eHyORyJStlooMe5g9fFtkIqmnlGSF3DMW0bfp1cFtk5eHf84cFyNKn6JpFdT+3x/StH8vhWXlHNq5nR3PD03SnXHhSsfjCLUHaP71NkKHe4bGd3k1ZWucq5CKS7UHSE5ODjNnqvG4yFQVmiJVtOOxNnqD4UZSKl4V5TUePGmulEr87+/z+eju7ubee+8FoKysbMQxTor3j4okVEq51lMqRkkpmeo2btw4+PAiGAyyYcMGbr/9dpejSj+PxzOkLYbODeIk/euSrFB169+Td/75AHiKipj5ta/hdaEE3i3GGKYvOIOWxoOs/4/vDnlt7jnnceVnv+B4DE0/3jIiIQVge9Pz5X7JkiXk5+ePe1xFRQW5ublpiEhEMpGSUlHhsHtJqfb2dgC8Hi8GKMwpGNznNGvtmP3EjDFpm9oZT0DZSLSnVF5eLjk5OWkZO1Hi34ZuPGWqW7VqFX5/dHEgv9/P6tWrXY7IHe95z3uGbF922ciZGCITRVceyQq+qioW3nM3i598gppnn6HsIx92OyRXbNmwnsiwZt+Xf+JmcvLGT9acjkh/iHB78uVig029tD3YQLDZ2T5O+fn53HzzzeMmptra2hyNQ0Qym1bfiwrESnPcWOo7fh72mejUveKcwrQlpcZLOqWz11h8ql4kAoEAFBYWpG3sIVQpJTKotrZ2MHHt8Xiora11OSJ3DH+Aqwe64iRdeSSr+GfNwpNCtUy28sae7AzZ53N+lq7J8Y56NhnY10nPC0do+s/XifQ618tlYGCAxx57bNwm5pWVlY7FICKZT30xovr6okmpdDX1ThRvHBzvJ1XiL6SluTktY4+3upy1dnB1Pqcl9pQKBAzFxS5M3UOVUiKJKisrWbNmDcYY1qxZQ0XFGIv4ZLFnn312yPYzzzzjUiQyFejKI5JFps2pHrJdWFbOtDlzHR/XeAxF7x67h1ekN0Tf9lbHYnjhhRfYsWPHmMd4PB7+4i/+wrEYREQmi77e3ujvLqxGevz4cYwx+GJJqfK8Eo4dS88CFH6/f9xKqXRNoRteKeVaUkqVUiJD1NbWcv7550/ZKimITmOMJ+h9Pt+UncYo6aFG5yJZYvvzT/P83b8dsq+nvY23N71EzSXvcnz8sqvPYOBIDwO720c9xjj4Xffo0aPjHrN8+XLKy8udC0JEMp5uuqP6YhVSvbHkVDodOXKEafmlgxU6lfllvLL3TYLB4GAvF6fk5eWNWS0XiUTSlpSKV0pZCwMD3sFtN43Vb0tkqqisrOSOO+5wO4y0WLt2LQ0NDSP2B4PBwR6M4XCY3bt3c9tttw2+vnjx4iHbIqdD38xEskDjjm088sPvJ33t8K7taYkhEggRbOwa85jOpxodG/+MM84Y95h09SwB6Ox6kz1713L02ENEImqsLJIpxpu+NRUk3mz09IxcoMJpBw8cZHr+tMHt6YUVRGyEQ4cOOT52fn7+mH3FwuEwBQXp6e0UT35FIoaBATNYOZVuiYko/f8hIhCtKo1XSk2bNs3xBwYytalSSmSSs5EID6/9NyLh5ImPTX96gNlnnk3NSmerpTo3HsD2jd1AOHSsl/5dbeQtmfhqpRUrVvDMM8/Q1TV6YmzPnj08//zzXHrppRM+fqKmpg1sfePzQPRpfPOMJ1h6bvKkoYikV7r6BY0lEAjwhz/8gQ9/+MOuJCISq6N605yUikQi7N23l0tnLKexK1rhOquwCoB9+/axYMECR8cvKioaXO49mVAolLaKJWMMXq+XSCREKASFhYVpGXcsqiQUmVrGqnb67Gc/y759+/j5z38+ZXtrSXq4/81MRE5LX3cXXS1jNYi1vLr+AceTUv27U1vVbuBQlyNJqVdeeWXMhFTcn//8Z8eTUgcO/pJ4Qgrg2LGHqFn8ZXJzZzg6roiMLxOSUk8++SQ//elPiUQifPKTn0z7+Il9pNI9fe/QoUMEAgHmFM84kZQqqsJjPOzevZv3vve9jo5fUlJCKBRKWi1lrSUYDKZ1Gp3X68FaCASsa0kp9ZQSkWT8fj81NTVKSKXJaFMpd+/eDYyeQMyGqZS68ohMcgUlpUybXT3mMV2xlY6c5J+e2nSH3EVljoyf6qogYz0hnyhmxKnVoNOtSGbIhCkI8SlzLWk4NyeTmJTqS/Pqezt37gRgfsmswX05Xj+ziqoGX3NSvK9gsmtBvAF6WVmZ43HEeTxewuFoX6lMSEqpp5SISGbJz88nP8tXl3f/caGInLYP3v4Vfv1Pt2Jt8uat3a3NBAP9+HPzHIuh5KoF9L3ZDKMvaoS3Mo/cec6sLhQIBFI6LhgM0tXV5eiT8HnzP017xyasjU6pnDXrL8jNrXJsPBFJXbxSys2b77FWf0uH/lgiypPwc7rs2LEDv9fH7KLpQ/YvKJnNG9t3YK119L9NPCk1MDAw4rX4f5d0VgUUFRXR2RlNEqarl9VYVCklkhmam5v5xje+wde//nVVKk2g7u5uXnvttZSPj1cTn+z5ubu7+6SOh7GnUmY7JaVEskDl3Pm84y8+xgv3/j7p65FwmGAg4GhSqu+NsRNSAEWXzXFs/PLycpqamsY9zlpLX1+fo0mpyor3snLln2hpeYqCgjOorHifY2OJyMmJJ6XcTgy5KZ7ENwYGUkzoT5S3tr3FvOJZeD1DG2ovKJ3D84c2c/jwYebMce5aUVlZCSR/kBFflS+dN4A1NTW8+mp0Cr6SUiISV1dXx9atW6mrq+P22293O5yssHjx4pN+T3zq3Kn0OzyV8aYqJaVEHPLqI/vYvPEABsOFV83nglXzHBvr0M7tvPTHP5zYYUx0LkBM9dlLKSgpdWx8gEj3+NPiel86SvHK2Y6Mn+oNZk5ODtOnTx//wNNUVFhDUWGN4+OIyMnR6mIJSSkMwVCISCSSlmREKBRi165dvGf2hdy9vZ6DsZ5S33v5l5TlRh8U7Nixw9GkVFVVtGp1rKRU/Jh0KCgoIF605VZSSj2lRDJLc3Mz9fX1WGupr6+ntrZW1VIT4FQqkeLvWbt27USHIwmUlBJxwMG3WnnxgT2D23++r4EZC4qZXTPxDb4Btj5WP3T1PWuZvnARgZ4eFiy7kMv/5lOOjJso/9wKup8beznv4BFnVnnq7u6muXmsZu8nDAwM0NvbmxFPpEUk/dQz50RPKY8BbHQKXzrOifv372cgOMCCktk82/gqfaFoYmhX235qyufj9/rYvn07V1xxhWMxlJeX4/f7k05bjEQieL3etN78JfYJyYSeIfr/Q8R9dXV1g4sxhEKhrKiWGq2J93jGa/I9mmxo/j2VKCklcpoObm/l1Uf2Ew5GOP991dRcPIOjeztGHHfk7Q7HklK+nJwR+857/2qWvm81vjQ19fWUpDKOM1928/PzKSwsHGwePB5VSoiImzff6VhwYSzxHhnRvwObtkT9rl27AJiX0OQ8zgBzimYM3oA4xePxMH36dPr6+igqKhpctbW4uJhAIEBVVVVarxF5eXlJf04nVUqJZJaNGzcOJqXC4TAbNmyY9EmphoYGdr65nbnFM0/qff5Q9JzUuz+1Vb6BwSpcmTyUlBI5DZ3Nffzph1uIhKJTx47u6eCxX71FbsHI/7VmObTqHMCy1Vfz1tNPEAqeaNz6+J0/4qX77+ZD//hVcvLzqZgz17HxAdrX7Rn/oPGaTp0ir9fLddddxwMPPDDu8uZnnXUWubm5jsQhIpOHmz2lkjXZTqd4A1avObEd77XkpD179uD3+phemLwSaU7RdN58+23H45gzZw47duzgvPPOG/y7uPDCC9m0aZOjUweTSayOcisplUhJKRH3rVy5kqeeempw+5JLLnEvmAk0t3gm/7DyJsfH+d7Lv3R8DJlYuvKInIYDb7UOJqTiImFLX1cQ4zHkFvjIL/Zz6fWLmV1T5lgcrz/ypyEJqbjutlZ+/9V/4Fe3f5Zf//OtdLe1OhZDIEl12AgRCHU601R3yZIl4z5F8nq9fOQjH3FkfBGRVMWfgLulvb0dAE+sQia+7bT9+/czo7ASj0n+9XNWURUdnZ10dKRwPTkNs2fPpq+vb0Risr+/n9mznel7OJpMqpQyxmj6nkgGGD7NzekKUhG3KSklchrKZ4w+3cFGLFd+eimf+rf3sPwDzjU5B9jx/DOjxxH70t20fy8v3neXI+NbayGUWtVB35up9X46FT6fj9LS5A3dCwoKuOGGG1QlJSKuc/vGv6WlBY8BT2xKdUtLS1rGPXjgIDPyp436+oyCaAXVwYMHHY2jurqaYDA4ZBplMBhkYGAg7ZVSidck1yullJASyQiNjY1jbotkG03fEzkNc84s5/z3VfPG043YyNDXfH4PVfOK0xJHUUUlbYfHv2C1HT3syPjGGMjxQH8KT/9DkfGPOUWRSGREr5Z58+bxN3/zN/h8Pk1LEJGM4PO5+/Xr+LFjGEy00Tlw/Phxx8eMRCIcO3aMpfMWjHpMZUG07+KRI0dYunSpY7HEq6HiDd8Tf3YzKeX2QxNdI0Uyw4IFC9i3b9+QbZFspquPyGl6x0cWkVcwtMl3YVkuV96ylLzC9DQZn3/e8iHblfPmY5J8uay5+J3OBRFIbTpK/rLpjoXQ29s7oqdUZ2cnx48fZ9euXa73cRERgRPJB7cqphoPHcJjouPn+LwcOXLE8TFbW1sJhUNU5JWNesy0vGil67FjxxyNpbq6GkielIq/li6JiaicJIuWpEPi9D0Rcd/f//3fD9n+whe+4FIkIumhSimR09S4o42+7qHVOXPPLmfBec43jQXo7ezgjccfGbKv+cD+Eccteee7Wbb6asfiMEV+bFcKK0p5nPvSW1RURHl5OW1tJ1bo6O/v5+c//zkQXV3pU5/6FOXlzqyCKCKSinhFihvN1oPBIMePHyc3di7O93ocny4HJ6qxyvJKRj0mz5dLQU4+TU1NjsYya1Z09b9kSal095RKTES5lZSKU1JKJDM8++yzQ7affvppVqxY4VI0Is5TpZTIaSosHfklsrA0fSX4nU3HCYdC4x53fO8ex75wRnoHsD3jxwDQ86JzT+RbWloGV1KK6+/vH/y5q6uLF154wbHxRURS4ebN/6FDh7DW4o3FUOD1sH//yAcZE625OdpPsDxv7Gnt5bkljielcnNzqaioGJGUKisrG7IaXjokJqLcTgq5Pb6IRG3cuHHI9oYNG1yKRCQ9lJQSOU3T55dwzqWzBrfLZxZw/vvnpm/8BWeQVzR+76quFucajHc+fhAiqT3xD7X1j3/QKejv7+fOO+8c0VNquOHT+yQ7GWOuMsbsNMY0GGO+nOT1vzbGbI39+rMxZpkbcYqkW7xPSXzlvUK/j+bmZsfPjfGkVGnu2Ner0pwimpucu17FzZ49e8hDCzdW3gP3q6PgRDJKPaVEMsOqVavw+6MtQPx+P6tXr3Y5IhFn6eojMgHe94mz+fjXLuEj/3ghN/7LJRSUpO9LpsfrpXLu/HGPW7DsAsdisCkmpAD8MwsdiaGhoSGlm6rzzjvPkfElcxhjvMAPgTXAOcDHjTHnDDtsL3C5tfZ84FvAT9MbpYg79uzZg4HBSqlif7STw9tvv+3ouNEV/zwU54x9DSjNLaKl2fmk1KxZs4b0GQwEAoPT+tIpfuOZCZL1ohSR9KutrR2SLK6trXU5IhFn6eojMkGmzSpk9uIyPA72TErGRiIc2vnWuMctWnGJYzEUXjwTUvxje/O8jsRQVFSU0nHDp/dJVloJNFhr91hrB4C7gOsSD7DW/tlaG28+9iKQ3u7GMqXFe0m5MV1q586dFOX4iQ9dnBNNSu3atcvRcVtaWijJK8Jjxv7qWZpbTFt7O5GIcyu1AsyYMWPI9L3+/n6mT3duIY7RZEJSSo3ORTJLZWUla9aswRjDmjVrqKiocDskEUcpKSUyye19/VVsCl/e9219zbEYcmYXUXnzeeAb/wuttzzPkRgWLFjAueeeO+5xPT09jowvGWUOkNi5uTG2bzQ3A/WORiSSIJ6UcjrxkmzcbW++SbH/xMOBPK+HPL+Pt94a/+HG6Whra6PYf6JKqi8UID8/n+uvv578/Hz6QgEAinMKCYVDdHV1ORpPVVUV1loikcjgr6malIpTUkokc9TW1nL++eerSkqmBK2+JzLJtR09nNJx+7dsJhwK4vU58wU4b3EZpDCLzzr4nXfNmjXk5ORw6NAh8vPzWbJkCU8//fTgFA2/38/SpUudC0AyRbJ/ZUn/dRpj3kc0KfXuUV6/BbgFYN68eRMVn7jIjRXvhotXbKY7lr1799LZ1cW8acUcCoWBaCKizO/l1VdfxVrrWGKivb2dIv+JJuJ9wX6uufYabrvtNgCe+tNjABTlFADQ2dlJaWmpI7EAg5UHkUhk8M/sRjWCz5c5X8XVU0okc1RWVnLHHXe4HYZIWjh29THGzDXGPGmM2W6M2WaM+UJs/zRjzEZjzO7Y7+UJ7/lKrCntTmPMlQn7Vxhj3oi9ttbEvj0YY3KNMXfH9r9kjFmQ8J7a2Bi7jTFKMUvWqrn4nSkdF+jt4fjePY7F0ftGc0pJqcDOtvEPOgVtbW388Ic/ZPPmzRw/fpz9+/ezceNGPvzhD3PRRRexYsUKbr75ZqZNm+bI+JJRGoHE1QaqgRHZW2PM+cDPgeustS3JPsha+1Nr7UXW2ouqqqocCVbSKxw+kYxxS3x1udbW1rSO+9JLLwEwLW9o38OKvBxaW1vZs8e5a0R3VzcFvhOVsvn+PNavX8/atWtZv349+f7oa/FjnJ5qHU9AxaulEvelUyYkpQZ714wztdINup8QEcl+Tl59QsA/WGvPBt4BfD7WaPbLwOPW2hrg8dg2sdduBM4FrgL+M9asFuBHRJ9U18R+XRXbfzPQZq1dDHwf+G7ss6YBXwMuIdpb5GuJFyuRbFJSNZ13/MWN4x9oDKUzZjoSQ88rR2n9r+0prcDnq3Bmue1XX311SH+QuE2bNnHttdfywQ9+kJkznfnzS8Z5Bagxxiw0xuQQvbasSzzAGDMPuB/4hLXW2WY6klFCoRCQ/qlziY4cPgLA4djv6fLUU09Rkusn3ze0t19VfjRJ9fTTTzs2diAQIMd7olI335dLX18f9957L319feT7cgEGjwkEAo7FAlBWVgZE/x3EK9bi+9Ipk6bvpdobMs10PyEikuUcezxjrT0CHIn93GWM2U60p8d1wHtjh9UBTwFfiu2/y1obAPYaYxqAlcaYfUCJtfYFAGPMr4EPE+3/cR3w9dhn3Qv8IPbU40pgo7W2NfaejUQvPL936s8r4qZlq67mxfvuGve4VHpPnYqeV46mfKyn1JmVCUebBhOvSJCpw1obMsb8PfAo4AV+Ya3dZoz5TOz1HwP/AlQQvWEBCFlrL3IrZkkfp5MdqThwMNry7NChQ45OmUt05MgRtm/fTk3pyNXvcr1epuXl8Nhjj3HTTTc5Eo9NmCY3lvgx8Yo2p8QTUNZaV5NSXq8zi3+cikzsKaX7CZHs0NjYSE9XF997+ZeOj3Ww6yiFjeohO5mkpU43VgZ7AfASMCN2gYlfaOJdJUdrTDsn9vPw/UPeY60NAR1EbzJSanJrjLnFGLPJGLNJN64ymQUD/eMfZC0tjQfHP+5UeFM/lYSbRlYzTYQlS5Yk3a8VS6Yma+3D1tol1tpF1tpvx/b9OJaQwlr736y15dba5bFfSkhNEckqKtM9flPTcfL8hfT399Hc3JyWcR97LNqzaVZh8sUmZhbk0tjYyM6dOx0Z3+f3E4qMn2gKx45xuoIoPz8fr9c7mJQyxlBYODJh57RMSEolLj2fyXQ/IVNJc3Mzt956Ky0tSbsLiGQVxyeyG2OKgPuAL1prO8d4CjNaY9qxGtaeyntO7LD2p8BPAS666CL3O5/KpNbZ3MeLD+6h43gvZ1xQxQWr5+PxpOepY/nM2cxbuowDb24Z9Zi8wiJmLU6euDld3qLUbx5ya5ypfN+7d++IfV6vl/e///2OjCcik5PbSan9+/cDkOsroD/Yw969e3G6X5m1lkcffZTyvBzyfV62t3XRNRCdxvjysTaKc3wsLi1kR1s3jz32GGedddaEx1BUVEhv+/gPUHpD/bHjiyY8hkTxJFR/f3S8goICV5IymdBTKi6Tk1K6n5Cppq6ujq1bt1JXV8ftt9/udjinrbq6mt5wG/+w8ibHx/rey7+koFozbScTR68+xhg/0QvIf1lr74/tPmaMmRV7fRZwPLZ/tMa0jbGfh+8f8h5jjA8oBVrH+CwRR1hr+dMPtrD7lWMc39/Fiw/sYfOG/WmN4R3Xf3zM1xdddAn+vORPyE+XJz/1L9WeAme+gCfrD3P11VdrxTQRGcLpBtrjefvtt4ET1SnxbSft27ePAwcOMDPWO6prIETIWkLW0hYI0jUQwu/xUJHn54nHH3dkVcCKyko6BrrGPa69P3pMOqpcCwsLByulnE6CjSYTKqVOTFvMvOl7oPsJmXqam5tZv3599P7iT39StZRkPSdX3zPAncB2a+3/S3hpHRBfvaIWeDBh/42xFTAWEm1A+HKsJLfLGPOO2Gd+cth74p91PfCEjX6TehRYbYwpjzUkXB3bJzLhwuEIL/9pL21He4fsf/u1JrY+eZAn/2sHe153vpz7qbqfjfn6W888QU+7MyvfFV4yK+Vje1895kgMF1xwAXkJSbfy8nLOO+88INqbJBgMOjKuiEwubieldu7cicHg9+RQlFfq2HS5RC+88AIA0/NzxzxuRn4uzS0tjiTKZs2aRVNf27gJr6beVgry8ykpKZnwGIYrKioaTEq5MXUPMqM66YILLgAgA1tK6X5CpqS6urrBRTlCoRB1dXUuRyTiLCdrhi8FPgG8YYx5Pbbv/wO+A9xjjLkZOADcABBrQnsP8BbRlTY+b62NNx/4LPArIJ9oQ8L62P47gd/Emhi2El1tA2ttqzHmW0RXYAL4ZrxJochEe/q/drL9zyNXUGpu7ObZu3cD8Nazh7n840tYenn1iOMmQsuhg7QcHLsyy1pLT3sbhWUTX84abEl9OkzuotIJHx+iSajPfOYzbN26Fb/fz7Jly8jJyeGFF17gqaeeIhgMsnz5cq655pqMeDItIu5Yv3599AcHqoFSsW3bNnzeHDCGsvwZbHtzm+Njbt68meIcP3m+sc990/JyBo9fvHjxhMawYMEC+oMB2vo7mJZfNupxh3uamD9/flqabscrpSA6fc8NmZCUOtFTKiOvjbqfkCnnkUceGbJdX1+fFVP4REbj5Op7zzF6HfAVo7zn28C3k+zfBCxNsr+f2EUoyWu/AH6RarwipyI0EGbni8lXnrORoTc8bz572JGk1KGd2/nDN79COPZEZTQFpWVUzV844eMD9LyU+rLmufOdSUpBdArCZZddNrh97NgxHn30xEPN1157jTlz5rBixQrHYhCRzHb0aPSc7fTqbsn09vby9ttvk+eLVuVUFM1hy8FdNDU1OdpXatfOnRT7x0845Pu85Pl87Nq1a8JjqKmpAeBA55FRk1IRG+Fg11FWvXv1hI+fTGIiaipXSsVjSFcfzJOh+wmZikLDvtMP3xbJNu5fCUUmMeM1+HJS+98oJ8+ZJ5CbH3lo3IQUQKCvl2C/Mw1+w72pT43r2+HcQ8bjx4+zZcsW2tvbgegS6MMl25fNHjjWxie27uGfdh5kf1/A7XBEXBf/ct/X35/2ab3btm0jEong90an0VUVRx9UbN261bEx+/r6aGtvp3CcKqm4fK/h0KFDEx5HTU0NPq+PPR3RBdCqi2eS78sl35fLkvL5VBfP5GhPM33Bfs4999wJHz+ZgoKCwel7blVKZULlbrxSKh3VaSIyvuEPTdx4iCKSTpmz5IfIJOT1elj5wTN47g+7xz120QXOPAVP9UtkeGCA4/v2UH32iIeEpy3SMZDysaG28VdfOhUvvvjiYLmzx+PhhhtuYP78+Xg8niFN0M844wxHxs9E646385m3TkzrfLK1kz9fcjY5GfBkXqaub3/725xxxhl8/ONjL87glMQnzh0dHVRWVqZt7Ndffx1jPINJqbKC6fh9uWzevJkrrkha9HHa2tqivQRzvan9f5/r9dDaOvEPD3Jzc1myZAkNRw8C8LGz19DYFa1ai6/G9MzBTQAsXTrx16lk8vLysNZijBnSkzCdMqFSajAplaGNzkVEJLspKSVympZdMZfqs8s5uqeD1kM97HjhCAP9I59o9HU780T+rEsvY8fzT6d0bOW8BY7E4MnzEe5NrbQ478yJ72kVDod58sknB7cjkQhPPvkkn/vc57jhhht4/PHHCQaDXHzxxZxzzjkTPn6meuDY0Mb2jf1BXuno4dLyYpcikqluYGBgcEqtW0mpxOqolpaWtCalNm3axLTCmRgTmy5lPFQWVrNp0ybHxuzri1bIelOcmuU1ht4+Z6pqly1fxj1338NAeIAcb86I13e37Wda+TSqq53pvzhcPCkV/9kNmVCdNDh9L8XEpYhMjLVr19LQ0DBif3FxMV1dXUO2b7vttsHtxYsXD9kWmQij/XsE2L07WoAx2r+70/03qauPyATIK/Tzyp/2sfXJxqQJKYCK2c4sN71g2YUpH9vd6sySsiWr5qd+8EBk/GNOUiQSGTENJxAI0NXVxfPPP09zczOBQCAtqzllktl5/iHbBpidO/JGUCRdenp63A6BYDA4+ESuubk5beO2t7ezY8cOZpQMPV/OLF3A4cOHaWxsdGTc+LSPVKtgPMY4NlVk+fLlhCNh3m4f+We11rKrbT/LL1ietkRNfn7+4Njxn9MtE5JSg43OMyAWEYF58+aNuS2Sbvn5+Y5eJ1UpJTIBtj1ziJ720fv1TF9QzKIV0x0Z+/DO7Skf++K9v+fa//7liQ8imHqiKTIw8Tc78dX2Nm/ePLhvxYoVPPnkk4M3ev39/Tz00EMsWbLEtSfi6fb5edN5oqWLPX0BDPC5edNZWDD2kvAiTuro6HB1/FAoRDAYpAjo5kTT83R45plnsNYyp6yGpq4TSZnZZYvYfOBxnnrqKf7mb/5mwsc92aSHxTo2iev888/HYzzsat3H2RVDp1I39bbS3t/JBRdc4NDoIyV+wXYrKZUJ1FNKxB1jVZZcc801dHV1cemll/K///f/Pu2xxqqCGc141TGjUSXX5OTmfzMlpSRrBA8f5ug3vknfG29QcPHFzPyX/4mvoiItY3d3jN1A2p/rc2xVm5cfvDflY/e/ucWRGLxlqSc6ejcfJ3fexFcsXXvttcyZM4fDhw9zxhlnsHTpUn7+858POSYYDNLe3s7MmTMnfPxMNCs3h2cvOYvNnb1U5fiYn6+ElLirpeVEtWZfX1/aEwHxJHUeEPJ42L9//9hvmCDWWh5a9xClBZWUFQx9QFGYW0pVcTUPrXuIj3/84xPe+Dr+eZYTK8KGIhHy8/O55pprWL9+PaHQib6A1oLP58zXw8LCQmpqatjVNPLvfVdbdN/y5csdGTsZJaWiBvtaKSklkjHmzZvHvn37+Md//McJ+byGhgbe3LKF4pzUz++hUPRB8v7t21J+T9fA6O08DnYd5Xsv/zLlzwI43hvtcTi9YFrK7znYdZQzmfh2IeIcJaUkaxz6p3+m79VXAeh69FFsOMTcH/zA8XEj4QjH9oz99N+f4gp9p+LYntSfeoQGUm9IfjJyFpWCz0DIjnusDTizrG0gEODw4cMcOnQIn89HTU0NNTU1Q6bElJaWOrrseibyGsNFpe4sdS4yXGJl0rFjx1iwYEFax9+1axcAOcDMSIQd21OvND0dr7zyCjt37WTF/FVJq1EWT7+QF95exxNPPMGqVasmdOx4gimScHoORizXXnPN4FPRP/3x/sHXrAWvQ0kpiPaV+uN99xOMDL0WNLTtp7SkNK3TVBITUW6tvpcJBqfvZUDTdRGJ8vv91NTUUDGBD9iLc3ysnOFssublYf1M4xYvXnxKnxfcHZ1mXzA/9bjPpPyUxxN3KCklWcEGg4MJqbjeF19Ky9gNrzXRerh3zGO6x5jad7r6+8YeO5HX78z/8uHm/pQSUgDeac48jb7//vsHy5KPHTvGli1bGBgYoKKiAmstFRUVrFq1KiOW3xaZqg4fPjz486FDh9KelHr99dcxRJNS84Dndu+mp6eHwkLnErfBYJAf3PEDivLKWFCZfFW56vIllBdO5yc//gmXXnrphCZIcnKifeQi9sQ52u8xrF+/HoD169fjT6jkjWDJ8Q/tRzeRzjvvPO655x4OdB4Zsn9PRyPnXXBeWqeQJSalpsq07mTiySjVSclUM9qUtvgDzdEWXdD0tJN3qn9f8fetXbt2IsORDKNHIpIVjN9P7pIlQ/blnXtuWsZ+8cG3xz2m43gf4dDEN/gGsKHUezTlFzvT6DuwL8U+MQYKlk78SlfhcHjEl4pAIIC1lpaWFhYuXMhf//VfM326M329RCQ1+/btw+RFb33TNXUuLhwO8+fnnyeehqghukjCSy85+wDjN7/5Dfv272P53Pfh9SR/MGCM4YK5V3C86Tg/+clPJnT83NzotN1wQlLK5/HQ19fHvffeS19fH76ECplwxJLrYILm3Ni1eW9Cs/PugV6O9bSkfXXUxOTfVJ6+JyJD9fX1Da5cKiLOU6WUZI3Z3/nfHPz7WwkdPox/zhxm/M+vOj5moC9EV3P/uMcFA2F2vXyUs981e+KDMEBqRUqUzXRgfCDSHRz3GN+cQsquXIh/5sRXJHi9XgoKCujtTV415tSqViJycnY37CZSEcHb5mXPnj1pHfv111+nta2N+ATeeUCxx8NjGzfy/ve/37Ex6+rqmF9xLrPLolMJNh94gvbe4wA8ueMuygqmc8G891NZXM2SGSv44x//yEUXXcR73vOeCYkhnngJR1K7UISspajIucqxyspKKisq2d95omruQOzns88+27Fxk9H0vah4pZS1KX6ZEMkSo1XvqDpHJL1UKSVZo3/nLkKxqSHBQ4do/dWvHB/Tl+PB402t4L39uDNPXHILUr95OP+KKx2JIf+88aufcmYUkrfEuXns8WqAZIqLix0bV0RS093dzdEjR7HllnBpmO070tPPKW7dunXkGw/x1IMHw7JIhD+/8ALHjx+f8PGam5v52te+RnFeORfO/8Dg/vbe4wTDAYLhAE1dBwcTVADnVV/GtMKZfPvb/4tDhw5NSBy5ubnk5OQQjKRWrRsCSkpKJ2Ts0Sw5cwkHu48Nbh/ojPYaWzKs4tlpiVP23J6+d9lll7k2tlbfExERNykpJVmj9de/HrLd8ccHCHd2OjpmX2eQSIpPn2fXlDkSw/Irr0npuOkLF1Oz8l2OxOCfXoDJH7tXkyff2cLM0tLRb6ICAed6eolIanbs2AGALbfYaZbGg4309PSkZeyjR4/y9NNPc6GNDOmbsxKwkQh//OMfJ3S8cDjMN77xDbo6u3nnGR/C781J6X1ej493LvoQ4WCYr371f07Yuau8vJxAOLWkVCAcmdDGusnU1NRwtLtpsM9VY9dRpldNT/sDhExZfe8Pf/gDX/2q89XdoxlMSrkWgYiITGVKSknWMMNWCzIeDzi8kkxvZyDlqXMzFjjTz6m/uzul44KB8acZno7csZJuXkOkP0y425nV/wDe+973jrqMud/Bpr0ikppt22JLSk8DO81irWV7mla/+8Mf/gDW8o5h+8sxnAM88Mc/TmiC7He/+x1btmzhwnkfoLTg5Fb8LMwt5eIFV/P22w387Gc/m5B4Zs+eTV8KSalgJMJAKMyMGTMmZNzRLFy4EGstA5Ho1O/DPU0sWrzI0TGTyZSk1IwZM1yt1NKqeyIiMpbm5mZuvfVWWlpaHPl8XYUkKwzs309kWEPC8k98Am9RkaPjVs0tpnzm+H0ocvJ95BU6kxjZu/mVlI5rO9xI25GJmQ4yXGB/J/3bWkc/IGzpffUYzXVvOTI+wIIFC5L2YPF4PFx66aWOjTuZ9ITCHOp3LjEoMpY33ngDcsC8ZSBWiLN161bHx+3o6GDdgw9ynrWUJakFeTfQ09vLunXrJmS8I0eO8Mtf/pK55WeOutreeGaXLWJR1XL+8Ic/JF0Z6mTNmzePnlBk3J5BPcHw4PFOiq+6OBAOYoFjPc1pX4kRhk7ZG2sK+FShjlIiIpJMXV0dW7dupa6uzpHPV1JKssKhf/5nBhK+uOctX86Mf/4nx8c1HsOHvnABSy8bu4F4zjhT206H15d6squvq8uRGFrv2gHh8b/OBg92EWpxbjWTZJUOK1euZNGi9D+BzzS/OtTMeX/exooX3uJDr+2mZSDkdkgyhYTDYd548w2sx2LaDfjBlJloosphDzzwAIGBAUZrG16N4QwM99x1N8Hg+Is2jOeuu+7CRmDZvPed1uecV/0e/L5cfvvb3552TIsXLyYYDo9bLdUVOy8sXrz4tMccS3V1NR7jYSAcJBgJEYqEmTt3rqNjJpNJPaXcFK+U0vQ9EREZrrm5mfr6eqy11NfXO1ItpdX3ZNKzAwP0bxn6tH3g7bfTNn5ReS7zzqngzWcOj3pMX5dz1Sk5ealNOfD6c5i12JkmsuH21PqeGL8Hj0MVY0DS6Xs5Oan1cslmxwNBvrq7kVAsb/hyRw9rDxzjG4vnuBuYTBl79uyhr7cPEloGhSvCvLntTUKh0KhTb09XMBjkj/fdRw0wY4xb7kux/KatlaeeeopVq1ad1pjPPvMss0rPoCAneX+kYDhAfn4+11xzDevXrycYTn7+zPHlUV12Jn9+/s+Ew2G83lN/uHHWWWcB0BEIUuAb/XPaB4KUlJQwc+bMUx4rFTk5OcyYPp3u1k6C4Wgi0I2kVOK/u6lcKaVG5yLZr7Gxka6BEC8fa3N0nK6BkFa9zjJ1dXWDldaRSIS6ujpuv/32CR1DlVIy6ZmcHHLPGbqMdP7556dt/ObGLh7+8dhP+8Mh54riS2fOSum4cHCAhldedCaIFFcgLL1qAZ4853LhyW6kpk2b5th4k8WevgDD/wnu6nG2x5hIosFpeok56UoI9AcmZHraaJ555hla29t5Z2z7YSxHgCPAnVgejk1YWgxUeDz88f77T2u8cDhMc0szpfmjr0gaDAW45ppruO2227jmmmsIhkZP6pfmV9If6Kejo+O04lq0aBG5ubm0BaIJoOIcHz5j8BlDea6f4pzoebkjGOa8885LS3JidvUcBiIhBiLR6qw5c9xNkk/lhMxU/rOLiMjYNm7cOFhJHgwG2bBhw4SPoUopyQqzv/Mdjnz5K/S/9Rb5K1Yw8xvfSNvYrz9+MKXjOlv6KKmY+EaqJ/Nl8sUH7qHmkolfgS9/xQz6Xjo65jEz/vuF+GcUTvjYic455xxee+019u3bB0T7opx77rmOjjkZLC8uoCrHR1PClL1VFc403hdJ5o033sBT4CHsDQ/us1XRhNDWrVsHK3km2sPr11Pm8bAoEp22dgSIp4D2JRznwXBRJMKj27Zx4MCBU+6p5PF4KMgvoC84etN0vy+X9evXA7B+/XpyfaOvONcf7MEYD4WFp3fu9Pl8nHfeeezaugWAs8uLB6fqrZxRDkAgHKZnIMj5aXqoM3v2bDa/tplQOESOP8fxFf9kdPHpe+P1HBORyau6uppwV8fgOd8pLx9ro7q62tExJL1WrVrFww8/TDAYxO/3s3r16gkfQ5VSkhXylixh4f33cda2N1nwX78lpzo9T1zD4Qi7Xzk2/oEWtqSYvDpZJ9O8vKe12ZEY8heVjfn6tL8+2/GEFERvvP72b/+Wm2++mZtvvpmbbrpJK+8BeV4Pdy1bxAcqSji3KI//ccYsbpozeiWHyESy1vL6ltcJVQzrY5YPptC5vlKtra28+uqrLItE8KTQLWcZ0Z46jz322CmPaYzhwgsv5EhHA+FI8r5tfm8ufX193HvvvfT19eH3Jp82FrERGtt3sfTccydkatmyZcvoHAgyMEpfqdb+6FPQ5cuXn/ZYqZg5cyYRGyEQHmDGjBmq1nGRpu+JiMhoamtrB68PHo+H2traCR9DSSnJCnZggNa6Og5/+Su033cf/Tt3cfSb3+ToN79FwMGpIW+/1kQkxal5gR5nGkv7clK/WSmf5cyTCztOk/OOR/eOe8xEmjt3LnPnztUX7ATnFuXz2/PP4PGLz+LW+boBlPQ5duwYrS2tkCQPGq4Is2XrFkcqNJ599lki1pLq+nfFGBZgeOLxx09r3OtvuJ6+gR52Hd10Wp+zt+kNuvpaueEvbzitz4lbtmwZAO2B5M3c2wJB8vLyqKmpmZDxxjNjxgwA+kIBZsyckZYxJTldD0REZDSVlZWsWbMGYwxr1qxxpLJZ0/dkUgu1tdFx/x/pePBBArt2AdD50EMYvx8bm/va8eCDnPGnh/DPSq330snoON6b8rFnvsOZxrGek2h+u+KaDzsSQ/7Z0+go8hPpTn6zE27up/f14xSu0I2HyFQT7ydlKy2mcdjNbyW0H2jn8OHDE95T6NlnnqHC42FGZOwV5xKdg2X9wYMcPHjwlBtvX3jhhVx22WU8/9yfmVW2iLKCqpP+jJ5AB1sPPc0Fyy/g8ssvP6U4hjv77LPx+Xy0BQaYXjDyYUb7QIjzli1zrOn8cNOnTwfAYgd/FnfEp++JiIgkU1tby759+xypkgJVSskkFunvZ9+NN3L83/5tMCEVZxOW9Y709ND5yKOOxNByqDvlY0MD4fEPOgXtR0df9W+4nPyJ72kF4MnzMeO2C8k7e/R56m1/bCCwp92R8ceyfft2vv/97/Otb32LBx98kFDImYo1EUlu69atGL+B0pGv2coTfaUmUl9fH69t3syZkQjmJBa6PzP2+wsvvHBa4//DP/wDxSXFvLT3T4TCyZP1o4lEwry450/4/V6+/JUvT1gVS25uLmefdRbtAyPPgcFIhK6BIOefv2xCxkpF4pNW9ZPKDOopJSIiyVRWVnLHHXc4dr1WpZRMWt1PP0Nw/4GUjvWWlTkSQ+WcIt5+rSmlY3s7BxyJwefPSfnYWYvPHP+gU+QtyWHax8/m8LdfhECSyoRQhPaH9jDjCxc6FsNwPT093HfffYOJqM2bNzNt2jTe8573pC0Gkanutc2v/f/t3Xl8lNXZ//HPmckeEgIESEgIIKsgYQc3cEUEbK3VutRWtFr1qVtRa1vt82gftbW/trZFbYs+Wqy11qWtooiKuFcBAdlE9jVKIAkJ2ZfJnN8fMwkJySSTZO6ZkHzfrxcvMvfcM9dFgDm5r/uc6+Dt46XZ2lAymFjDunXrmD17dshibtiwAY/HQ1sXovXCkOoyrF69mksvvbTd8Xv16sV///fPuOOOO1i3/x0mD54V9Gs3ffUfCkq/4r777iM9xDN8s8eN4/PPP6fW27j4ULekb+zYsSGN15KGO6Nql9TIqpsppWV8ItJdLViwoNndgLdv3w7Arbfe2uzrhg0bFvA5CZ6KUnLcMjEBGlhHRxM9YAA1e/cCEDcum+TZ5zuSQ3K/4GceZY12prI86vQzWPHPfwR1bmVZKdFxcY7kAeCKcRM3vBeVmwqafd5TWOlY7Obk5uY2mRmVk5MT1hxEurP8/Hxy9udgswPMwDDgTfWyes1qrLUhuyjeuHEjBmjPArzBXi+bNmzocD5Tpkzhiiuu4LnnniMjZTjpKSe0+pr8ki/ZcmAVc+fO5eyzz2537ECys7N59tlnOVLdePZWYVUNbpeL0aNHhzxmIAkJCfVfpzh040iCo2KUiLMCFTxa0loxJBAVSUIr3qFVJtKYilJy3OoxfTpx47KpXO9b9uFKTiZq0CCikpPpfe21lL75JpVbtpB4+ung0JT05NTgP6jKi6tJ6hP6gtDA0dlBF6USejazfibEXHGBP1YSstveW6Uj0tPTiYqKalSYau9W7yLSdmvWrAHA9gv8GWz7WfI+yyMnJ6fdfZyOtXPnTvq6XMR62/7Znw6sLi/n4MGDpKV1rBfgtddeyycff8LafcuYlXQNUe4YUhL6UVR+CICUhH6kJPj6KXm9tazZ9xb9+vbllltu6VDcQE46ydf2vfCYZudFVR5GjBhBnIM3LY7VsBCSnJwctrjSlIpSIs7asWMHn2/8ov7zPhjeat//yy93Nn+jtzl1Y4u0nQp5kaWilHSI13pZsHYBL+94mV5xvZg/aT4zMmeEJbaJimLwM89Q8s67VO/dQ96jj1G9cSPVQPl//lN/XuX69dTs3kXGww+HPIfEnsHvfOd26H9bfBt+mD+0Z5ejS/gAXPEB/qBxblK+NtTR2MdKSEjgW9/6Fm+99RYlJSVkZ2czbdq0sOYg0p2tWLECV5yL2pRazDoDRb7jrvdc2BSLHW+xab7C0cqVK0NWlMo9cIBeXi/HrhmsxHfXc+7cuSxZsoTKioomr61bSBaKolRMTAx3/uhObr75ZrbmrmZMxqlMyDq7/sLhrFGX15+7M289R8rzefCeBxvNIgqlpKQkBg8eTGGDXoReaymuqeG8ceHrJ9VcXhI5dUUp9ZQScU5KQr9Gn/lOeHdLcDepRTobNTqXDnlp20s8uelJCioL2FG0g/nvzqegIviKfkeZmBgST55GyTvvQk3gZrLFb76FrQ59T6dd64K/I/HB89tDHh+gb9ZgjCu4HfhW/PN5R3JoqOzT3GaPJ47vi4kO/0fOyJEjueWWW7j77ru54IILwrazlEh35/F4+GTFJ3jSPGDAFBlMjf9XnsEU+QtGPcAkG/7T4GZCR1WUl9PcLYNKYO7cudx6663MnTuX5hYU172uvDz43VVbkp2dzfTp09l+aDXVnuaXMNd6PWzJXUl2djann356SOK2lE9xzdGNN45U11DrtWRnZzsatyWJiYkRiy1Hi1KaMSUiIpGgqzPpkNW5qxs9rvZWsz5vPWdnhb4XRiBf3n4HlevXt3iOK6UnOFCMqCgJvtB1cE9xyOPXiU9KovxIUavn5e/f61gOdWxNgO3X9cOuSLeyfv16ysvKA/eTaqA2vZbP1n1GaWkpPXr06HDsmJgYmrtNEQcsWbIE/L83t6C57nUxMcFvItGaq6++mg8//JCdees5Mb3pbM29BZupqC7lmmuucbwwMHbsWBYvXkyty+B2mfom53VL+yJBPTsiS8UoiYRAfZbqen9mZmY2+zr1TGq/kmoPqw4WBn1+ucd3AyMhKrib33UxRNpKRSnpkDGpY1i6Z2n9Y7dxM7pP+BqleisqKPv441bPSzz5ZIwr9LN0juQF37jb5Xbmhz5rLdGxwS0jdLLJufVaqnYdIapPHJ5DTZfElH1yABPjJmX2EMdyEJHO46OPPsK4DQSxAs5mWLxbvXzyySfMnDmzw7H7paWxf/9+OKYeFgfkVlTw0ksvAdC/mdcW1b1Hv+B7f7Rm+PDhjB8/nh1bNjAqbWqT53flrWfIkCFMnOj87qR1zcw91uLGUFTloX///vTq1cvx2IHEBjmGOaF///7U1ta2fmIX5nLg5yOR9qpoZlm1dNywYcPa/Jq6ZuuDhrdtL9v2xJLuTUUp6ZArRl3BtsJtvL7rdZJjk5k/aT5piR3rwdEWJjbWNwOnlT4I3rIyR+KnZiWxY3VwS/gmnBOaXinHWv/W6xw5dDCoc1P6N3cJ1nHeKg95f95AzQH/99nQ5GIQoPSjL0k+c2DgvlMi0iVYa3n/g/fx9vcG95NGbzDxho8++igkRamhQ4ey5tNPqcESTdtuCHwFxMXGMmDAgA7n0dAFF1zAA+seoKD0y0bHiysKOFyWy5UX3BKWGSuZmZkkJiRQU1lBrNtFaa2XaWHcda85oZyV1laPPvqoeimJRECg2U51xxcsWBDOdLq89swu09+FhIuuDKVDYtwxPHj6g9x3yn24XW5cJrx324zLRcwJJ1C9c2eL59XscWbZWr/MNiwzcehiY8fqFUGfe9pl33Ukh/K1h44WpAAsmFg3Jt6Nt6jBEkevxdYGWN4nIl3Grl27yM/Lx04O8mLfQG1aLStWrsDj8XS499u4ceN47rnn2Ae0dXuF3S4XJ40di9sd/HKFYJx22mm43W6+LGo8Xn3lf3zGGWeENF4gxhiGDR/Opg0bsNZSXu1heBvvgodadHR0xGL3d+hmzfFEM6VEnJWTk8OR8hLHG5EXlR/C5mimmRx/NApJSES7o8NekKqT/uADmMSWdyqqLXamn1NlefDrpr/cVuRIDsl9g/uBetx5c+ib5czSudrSpt1bbFVt44IUEJOVjLtH5O6Ii0h4rFq1CqB+Z71g2DRLRXkFmzdv7nD88ePHEx0VxdY2vu4wlkNeLyeffHKHczhWYmIiY0aPIa9kf6Pjh0r2kZWVFdLlgq0ZMmQIXmup9f/1DBo0KGyxm6OiSGSpp5SIiESSZkpJSJXXlPOv7f/iYPlBZg2exUmpzjdOLXj8CWxZy7sk1Tq0fK9vVvAzpXr2c6aR64ARI9m4/I1Wz9v6yYece+0PHMkhYVxfSt7Z1+ySvYZc8aGdeSAindOGDRswSQba8rHX9+hrO7oTXEJCAlOmTuXzFSs43+vFFeQSvk3+36dPn96h+IGcNPYkNm16nt6J6RhjsNZSWJ7LuaeHb3MQgIyMDCzgsb6Zq4EaCkv3oKKUiLMyMzMxVQWcNepyR+O8u+UfZGT2cTSGiBNUlJKQumHZDazLWwfAM5uf4Y/n/pFTB5zqWLyar76i9J13Wj+xqgrr9Ya82XlZUfC77+XtdWa2VkJySlDnVZaUUFFaQnyPpJDnEN0vgV7fGkHhP7dTf+u9GS7NkhLpFrZt30ZtShubR8eCq4er2d2Y2uPcc8/l448/Zi8QzBxRi2WjMYweNYr09PSQ5HCsESNG4LW11HpriHLHUF5dTFVNBSNGjHAkXiBpab7ejx6vbfRYuicVpaQrC7TLX0vqGny3tQ+TdgYUaR8VpSRkNhdsri9IAdTaWl7Y+oKjRSkTEwMuF3hb7lMUc8IJjuy+56kJ/qKrptqZXkopacE34w11j5SGEif2JyG7L4cWrqdmfykAJs6NrfR9j1xJMSSd6Uyzd5HO7qOPPuLf//43AL179+auu+6KaB8dJ3k8HvLz8mHUMU/UQHx8PHPnzmXJkiWU1zSd4VqbWMtXX30VkjxOP/104uPiWFtZWV+USgcONPi6YenpKyDXWr49e3ZI4jenrneTp7aaKHcMReV5QPh3Kurb1zctrdZrSUxIID7emZm8rRk8eDB79uyJSGw5SkUp6cp27NjBlnXrgtkItl7dFUPRunVBvya3LUmJSCMqSkmHldWUkVuWS4yr6SyYuKg4R2NHpabS69vfpvBvf2v+BGOIHTGCgf/3hCPxd64Nbuc9gMRezswS6j0gg7RhI8nd0XL3lIlzLiQmvuXeWx1V+K/t9QUpV0os/X4wDlvuwXOkirgTemKitXxPup/q6moe/t3vyc87hI3tgakqJTs7m6997WuRTs0RFRUVvt3Mjv3Iq4G5c+fW30V+cemLTV5roy0lpSUhySMuLo7zZs3i9cWLmW0tCRjmYDjgX2d87TFL+lYBsdHRnHPOOSGJ35yMjAzi4uKpqa0hDigsP4gxLoYObWs79o7p08e3vMOLr0gaKQ8++CA7W9moRJynopR0dWk0/cwPtSdb62EhIgGpKCUd8urOV7l/xf1UeCoYlDyIGZkz+CDnAwASoxO5eszVjueQ9rN7qNy6lYpPP236ZFwcg/72DO6k0C9ZA6j1BD8A9UhxpkBXcjifqvLSFs+Z8o1LmHHF1Y7Er1O1t5jyBkU6b1EVZStz6TlzENFpiY7GFunM/v73v5Ofd4iKUbPxJg8g4YvXePyJJ5gxYwY9e/YMSw6bNm3ij489SnW1b8mxy+Xiu1fNc6R3Uv2MzGM/HqNhyZIlgP/32KavNdZg3KG7cLjooot45ZVXWAWc2cJ5pVg2GMOc2bNJcmi8AN/3fcSIEWze9AUAhWW5ZGVlkZDg7A2DY/Xq1av+6959IleUGjhwIAMHagZtpKnRvIiIRJJGIWm38ppyHlz5IBUe39aje4v3EuuKZeHMhfz81J/z2kWvMar3ses3nJF0xozmn6ioYNecudSWOtPovN/g4C9eaqra2F8lSJ+89ByFX33Z4jlrXnuZ6qpKR+LX8ZY07a9Vc7CM4vf2U7G5wDdzQqSbWbduHYsWLcLTZyjenhlgDJWDTuVIcTEPPPAgtbXOfC40tG3bNn5814/YufVzEgs3k1i4mQO7t3DfffeycuXKkMeLj4/3LU08dlfqaN8sqpdeeomKigpoZvWiqTSk9k4NWS4nnHACU6dOZYXLRXULd7E/BmqBSy+9NGSxAxkzZjQebzXWWg6XH2DMmNGOxzxWTEwMLv/smF69IleUEhEREdFMKWm3gsoCymoaF3v2lexztIdUID2/+U3yHn8CW9y0mbgnL4/i116l1+Wh3/EiuU/wfTjKCqtCHh8gb+/uVs/xejws/78/Mvum2x3JASB2eAquHtF4S2vqj1VuKqByUwEAidPS6HXRcMfii3Q2u3fv5qc/vRtvXDJVg0+rP+5N7ENV1imsXPkf/vCHPzB//nzHls+8++67PPTLX5Bgqvj51GL6Jfh625VUGx5al8xPfvJjfvCDm7jkkktCloMxhqxBWew4sgPbluUMFkyJYfDgwSHJo868efO4adUqVgGnN/N8GZZVxnDWmWeSlZUV0tjNOfHEEwGIckVTVVPB6NHhL0oBxMXHUV5eEbbZetJ5aaaUiPOKyg/x7pZ/BH1+aWUhAD3ierVyZuMYGWj3PTn+qCgl7TYwaSAjeo1gW+G2+mPnZDnXiyMQb2Ul+66+ptmCVJ3a4tD0KDnW/s8PB31uxsjgB5W2OGHCFHJ3bGv1vP2fb3Qkfh1XbBR9bxxH6Qc5eCs81Bwsx3PoaCPjsk9zST5vMO7ErtncWaSh3bt3c+ttt1HusZSPmgVRjRssefqfiKkq5uWXXyY6Opqbb745pIWpI0eO8Oijj/Lmm28ytGctt40toXfc0QJRUozlnolH+NOmHjzyyCOsXLGCO3/0o5Dtwjb2pLHsem0XXq83+DnZRWCrLWPGjAlJDvW5jB3LlClT+GjNGqY0synGR0ANcPU114Q0biBHd9qzxzwOr8yMTLZt305ycnJE4kvnoZ5SIs5qz2YW27f7rjEyhgZfZMqgT9g3zgiFlnZIbGknRO122HWoKCUd8tg5j/HIZ4+w+8huzsg8g+vGXhf2HEqWLaNqW8tFGevQEpnDB4NbFmhcMOWCYDYlb7vxsy7g4xefbfW8ylb6ToVCdGo8vb7pmw116I/rGj9pAS3hk25g69atzL/9DsqqaykbORsb1/wy35qBUzHWy4svvkhlZSW33357h3fI9Hq9LF26lD//6Y+UlpRw4ZAKLhpSSVQzhaGEKLh9XCnLcmJ5/rPVXPXd7zDv6mu49NJLO7wz4LRp03j55ZfhEAS75ZH5ymCMYcqUKR2K3Zxrr72WGz/9lBXHHC/FstIYzp05M+QztAJJS0sjNjaW3OI9AAwaNCgscY8V5f87VlFKVJQScVZ7Cid1r1mwYEGo0zmuRGp3WAkvFaWkQ9IS03jw9AcjmkPF55tbPefwokWkfv86TFRo/8kHO+W9Z78E3CFs3tuQtU3v/DenpqKCAzu2kT4sPHfle0zP4PDft9Q3O06Y2B93D2d2IBTpLDZs2MCPfnQXFdZN+ag52LgWlkYZQ3XWyVhXFK+++irl5eXcc889RLXzc2rr1q08/Nvf8MWWrYxIqeXHU8vISmq5IG8MnDewiompNTyzLYGFCxfy+muv8cPbb+9QcWjy5MnEJ8RTtr8Mm+b7ELApFor8J6T4H9ex4M5xM3bsWEd2gxs9ejTTpk7lk9WrSfV66/dg+gTwAFdddVXIYwbicrno368/+/bvo2dyz4j9wF3X58/Jxu5yfKgrSqn3o4hEgmY7iRaRS8htPbyVz/M/D0us4jffonDRolbP85aWYj2ekMfPPiszqPOKcst55ffrQh4foDj/UOsn+e3b6EwOzUkY25d+N40neeYgel95Ir0uVj8p6drWrVvH7XfcQQUxlI+6oOWCVB1jqBk4heqBU1i+fDn33ncfnjZ+VlVVVfHoo49yw/XX89Xurdw4poz/nlTcakGqodR4L/PHlfKj8SVUF+Vwxx13cP/991PcwrLolsTGxnLWmWfh/tLtq/oAdryFFCAFvGd6fY/rFIIttsyaNatd8YLx7SuvpMzrpW7OaA2W1S4X06dPD0svqYZ69fYt507p5cyy7rYI985/0vnUFaU0Y0pERCJBM6UkZGq9tfzwvR/y3v73AJjYbyJ/nvln4qOcuwtc9NJLQZ3X84K5uOLiQh4/rg39kQ7sPBLy+AAf/v3poM8dPG6iIzkEEpOZREym7sJL17d161Z+9KO7qHYnUDZqNkS37UK/ZsA4rMvNhx98wEMPPcQ999wT1AXiwYMH+cmP72Lnrt2ck1HFZcPLSejAyD4u1cMvexXx6p44Fr+9jPXrPuOXD/2K4cPbXlSePXs2r7/+OibHYAe3PAPD7DFER0dz1llntTf1Vo0fP56szEwO5uSQBGwFyr1eLrzwQsdiBpKYmAhAjx49wh67Tt2/r7pcpPtSMUq6spycHEqAJ9uy8UY7HABKc3IcjSHSVWmmlLTb+rz1XPHaFZz+j9O57+P7WLZ3WX1BCmDtobW8uvNVR3PwVle3eo6rZ0/S77/fkfgx8cH3f4mKdua/W1V5cH2t3NExJKZE/q68SFdTVFTEXT/+CVUmmvKRgQtSMXs/IWbvJwHfx5N2EtWZk3jrrbd47rnnWo175MgRbr3lZg7s38OPxpdwzYktF6Se2RrPPSuSmP9RMvesSOKZrc3fMIhxw8VDK7l3SjGe0nxuu/UW9u/f32o+x8rOziYtPQ3X3lY++2rBvd/NmWee6WiRxhjD2eeeSxXgBbYAPZOSmDgxvMV6ONojIz4+9DdL2io2NjbSKUiEqSglIiKRpJlS0i41tTXc9s5tFFQWAPDP7f/kQOmBJucdLD/ocCI1rZ6SPHs2JsaZXkalhVVBnzvtwhMcySE2PrgZGbU11Xz+/nKmXXSpI3mIdFcPP/wwRUVFVIz+OjYmcEEqKs+3IYOrrABvYh+qB53S5LyaAeNxlR/m8SeeYNq0aQwdOjRg3L/+9a8cOnSQ/5lUzNCerS/V21IYxaHaJOZeMJclS5ZAYcu7kp6QXMvPJh7hvz81PPbYYzz00EOtxmjIGMPcOXN58sknoRwI9FF1wLfr3vnnn9+m92+PyZMns2jRIiqBfS4XEyZN6nBz+faoKwR1hoKQChKifwPilJZ2VQukpd3WWhJoJ7bMzEyK8vO5Fmf/nT+JJSUzuLYeItKYY0UpY8xTwAXAIWvtSf5jvYHngcHAHuBSa22h/7mfAtcCtcCt1to3/ccnAYuAeOB14DZrrTXGxAJ/BSYBBcBl1to9/tfMA37mT+UBa23w65skKLuO7KovSNUprCokPiqeCk8FAFGuKM4bdJ6jeVT5B66WFC9ZQso3LyI+O9vRXFpy1ndGMfr0AY68t7uDu2SJSPt98cUXvPfee1RnTsKbGHjbZldZAabWV0R3l+QGfkNjqBp8GtEbv+KJJ55osRC0YcN6TkypCaogBVDuMcy9YG79D+3vv/Z8q6/pF+9lat9KVm9YF1SMY82cOZMnn3wSs99gRza/dMK1z0VKr5SwzFiqW4ZYCRR7vYwYEZ6NH451dKZU5HcVUkFCOvO/AV1PHN927NjBZ59/5usnGCz//j2ffflZ8K8pasP7i0in4+RMqUXAo/g+6Ov8BFhurX3IGPMT/+MfG2NGA5cDY4ABwNvGmBHW2lrgT8D1wAp8g8j5wFJ8A06htXaYMeZy4FfAZf6B6l5gMr59v9YYYxbXDVYSGlnJWSTFJFFSffRO+4R+E7jv1Pt4ZvMz1HhruHzk5YzsPdKxHGqLivCWtHynH8BbUkLu/97PkJdeDHkOmaN6E58cTUVxyzO2Vryyk2FT+hETG/r/cn2zBrP7s9WtnpfQM4UxZ5wT8vgi3dlrr72GiYqmJm1M6N40Oo6qvifyySefkJ+fT2pqarOn9evXn417t1Fd61ty15qEKOubIQUsWbKEflGt99ewFvaWRNGvX/82/RHqDBgwgOEjhrM9Zzu1I5spnnnAlevirK+fFZYZS/Hx8US53VTW+nLJyMhwPGZz6pqLq8m4dAaduSiFrieOfym+zS2c5HpPHWlEjmeO/Q+21n4AHD7m8IVA3V2Gp4FvNDj+D2ttlbV2N7ADmGqMSQeSrbWfWN8+tX895jV17/UScI7xjaqzgGXW2sP+gWMZvoFHQig+Kp5fTf8VAxIHYDCcmXkmN024idF9RvPL6b/kN2f8hslpkx3NwZWUhAnyB/qqbducycFl+O4DpxId1/J/pYqSGpY/vdmRHMacOZPo2Jb7kgweP4l5v36UHr0Dz+QQkbZbvXoNNUkDwN3KEuHaauLj47nkkkt8s2NqW+6HV9t7MNZa1q9fH/CcSy65hKJKeGFHcLNt4qMsFRUVvPTSS1RUVBAfRFFq2f5YdhW7ueRb7V/2e8aMM3w/DVQ28+RBsLWWGTNmtPv92yoqOpq62wi9IrT7XV3vrEgsHazTGZYOSufQmYtSup4QEen6wl1W7m+tPQDg/72f/3gG0LCLao7/WIb/62OPN3qNtdYDHAH6tPBeTRhjrjfGrDbGrM7Ly+vAH6t7mp45nTcufoM131nDVWOu4t/b/82Ww1vCFt+43Qz49f8L6lwbREP09oqOcVNb3frF3b7Pj/2ZKjR6D8jgyl/+jkHZEwKe07NvPxJ6pjgSX6Q7O3joIN64nq2eZzzVzJ3rWzo3d+5cjKflz6S69zxwoGmvvjoTJkzgm9/8Jm/sj+P9r0LfN29TQRTPbk/glFNOZs6cOe1+n1NO8fXOMgeaXviaXENcfBzZYVxe3aNHj/o9mCK181yMQ30O2+KGG25g4sSJDBs2LNKpSIR15qJUALqeEBHpQjpLo/PmRkPbwvH2vqbxQWsfBx4HmDx5srP7hHZRxhgWbljIwg0LfY8x3H/6/aQnpJMYnciY1BAuaWlG8jnnEPPKyxx6+Hd48g5RtW07eDxNT3Q5W3/tlZ5AwZct74JnHGyw2CdjIOddfwt/mX8jnpqmF7tfbv3Csdgi3Vmw/69tVEyjpXM2KrjZTa1dLN58883s27eXp9asoV+8lxN7NfP51w5flblYsCmZrEFZ/M//3Nuhi9Zhw4bRM6UnhYearnpxH3IzaeIkosPYG2/IkCHk5+cDEBcXmd3vfJM1Imv06NH8/ve/j3QaIqGk6wkRkeNQuGdKHfRPocX/+yH/8RxgYIPzMoGv/Mczmzne6DXGmCigJ77pvYHeSxxQXVvNXzcfXeZvsfz8459z7VvXcvmSy/nhuz90/IfvuJEjyVr4Z+JGjmq+IAW4HGwmu3LxrlYLUgBpJyQ7lgNAct9+XPyz+xkyYTLmmCJcz35pjsYW6a76p6Xhqihq/UR3TKOlc60t96t7z/T09BbPi4qK4n//934GZGTwyKYkjlR1vPhdXQsLNiYTk5DEr/7frzs8m8gYw+RJk4nKi2p8SVcGttQyadKkjiXcRg1nKYWzGNbQcTgzRbowl8M37hyg6wkRkS4k3DOlFgPzgIf8v7/S4PjfjTEP42tMOBxYZa2tNcaUGGNOBlYCVwGPHPNenwCXAO/4d9F4E/iFMaauUcR5wE+d/6N1TxaLx9u4EFTjPdr0e/m+5azKXcW09GmO5VBz8BAFCxdS/OabAc/p/b1rHIldWVbD2jf3BnXukbwKR3IAqKmuYsenK/BUVzHnljvZ8PYbfPj3RfXPF36Vg7e2FlcE+5eIdEVTp0zmwKtLqPJUQVToevS4D+/GGMOECYGX5dbp0aMH9z/wIN///nU8sy2Bm8c2XyQflFTL3hJ3/deDkprfte/fu+PIKTX85jf/Q1paaAraEyZMYPny5RBH/U8eJs/UPxdODYtSnWEZnUikHYdFUl1PSJvkAk82P9GtWXX7i7elE2subdtkUESOcqwoZYx5DjgTSDXG5ODbweIh4AVjzLXAPuBbANbaz40xLwCbAQ9wk3+nDID/4ugWrkv9vwCeBJ4xxuzAd0fjcv97HTbG3A986j/vf621zjTzEWLdsVw28jL+9sXfAp5TUFEQ8LmOsl4v+665hupduwKeE5WWRt+bbnIkfk1VLd7a4Aa58iPO9LXyVFfzt5/8kMNf+loffPj3p0lIbtzj5vBXOezbuI7B48M7I0Gkq/va177Gyy+/TPSBjdQMDNHmDjXlxOZtYfr0GUE34j7hhBP4zne+y1/+8hfOG1jJiJSmBafvjqyoL0r9bHJps++TX+Fi6b54Zs2axdSpU9v/ZzjGuHHjfF/UcPQnj3xI7JHIkCFDQhYnGJ2hKFU3g/g4LAZIF9YZlpUeS9cT0lHt6ZuXt307ACnDhwf9mpR2xhIRB4tS1torAjzV7J701toHgQebOb4aOKmZ45X4B6FmnnsKeCroZKVD7ppyF9l9s3l49cPkluc2eq53XG+mZ053LHbl55+3WJAC8OTmkv/4E6Re//2Qx0/qHUfW6N7s29z6zylJqc70Ltn6yYf1BSmAiuIjVBQfaXKeK6qztJAT6TqGDx/OzJkzWfb2cmp7ZeHt0a/Z87yJfTCVxQDYuGS8iQHuv1pL7O6PcOHl+jZ+Zl1++eW8/O9/8eJOD3dPLKE99Y5/747DuNxcd911bX9xC7KyskhKTqLYFmNTfBe+7gI32WOzw750qOGuc5HagW7SpEkkJiZy9tlnRyS+SEN1xdHOWCTV9YR01K233tru1yxYsCDU6YhIM467ReTS+WzK38SCtQuaFKQm9pvIM7OfISkmybHYUampBHPlVbx0aavntNf5N4zl1G8Owx3dch5nXTnKkfi5O7a1fpIx9EpvdtMYEemg2267jb59+5KwYzmmqqTZc6oHnULFxG9TMfHbVI6+gOpBpzR7XvT+1UQV7uOmH/yArKysNuURHx/Pd6+axxeFUWwoaL4I3dKyvZxSFx8eiOXCb1xE//792xS7NcYYXwEKF3a8hSqwxZaxY8eGNE4w4v09BqOioiLWU2rIkCEsWbIkrLsOigRyHPaUEhGRLkRTJ6RDPF4P89+bz8Hyg02eOzn9ZLKS23ZR1VYly5ZBENPNo0LUF6U50bFuss/OZM0be6itab7R+owrRpA+LMWR+FknjWPdW0taPslaVr78Iude+1+O5CDSnSUnJ/Pr//crfnDTTditSykfORcb2/bm4NFffkbMgfV8/etf5+KLL25XLhdeeCH//uc/WbTtS36RUkj8MaP8d0c239vOa+GpLT1ITEzkqquualfs1owZM4b//Oc/UIVvkYz/WLjVNW6Pi3A/KRUCRKSry8nJgSPges/hz7siyLE5zsYQEcfoJyLpkJySnGYLUjGuGOacMMfR2NZa8h59LKhz+/7XjY7msnThRqrKA2/FXuvxOhZ76JRpZIxq/cKuKFebxog45YQTTuDh3/6WeDwkbHmtfqleUKwlev9qYnLWcN555zF//vx2L6OJjo7mxz/9KQUVhie/SAymZg/ASzvj2Fbk5rYfziclJaVdsVszevRo3xeFYA4bjDGMHDnSkVgtSUhI8H3RCZcqiURC3edNZ+wpJdJd1dTUsH37dgoKnOvNK9JZaKaUdEjf+L4kRCVQ7ilvdDzGHUOfuLbsWdEO1uItbb5Zb0OuXinEO7hEYuvKXPZubHnASB+a4lh8l8vNxNlfp6q8jPx9ewKeN3xq88uFRCQ0Ro8ezR/+8Hvm334HZssSykacj01opVG5tcTs/YTog5uZO3cud955J+4O7pKZnZ3Ndd//Po8//jgZibVcdEJli+d/dCCGxXvimTt3Luedd16HYrekrgBlCg2m0DAwa+DRAlEYJSX5l5SrKCUCdO6eUnJ8y8zMJM/k4T3TuZuz4JuJlZmR6WiMcMvNzaWsrIynn36a22+/PSI51NTUsGfPHgoKCujTx+HrOunWNFNKOuTBlQ82KUgBlNaUsuLACkdjG5crqIsKb0kp3orml6yEws61h1p83uU2VJbWOBZ/84fv8urvftmkINUrI5PhU08hfcQozrzqOrLPne1YDiLiM2rUKP742KOkJMSSuPV1XGUtFKytJWb3R0Qf3Myll17KXXfd1eGCVJ0rr7ySWbNm8c9d8bz/ZeBlahsLonjii0QmjB/v+A+9iYmJpKWnYYoM7mI3I0eEf5ZUXR4icpSKUSKdS35+PocP+9a5L126NGKzpRoWxkScpJlS0m41tTUs3R24gfjC9QuZnjmdWLdzuxuZhARsSfONhevPcbhvR3Kf+Baf99Za3vnrF8z75am43KHP5fP33m5ybNaNP2TMGWezc+2nvPOXP/P+357iwPatzLrxNqLjnNkFUER8hgwZwmOPPcott94KW9+g7MS52PiUxidZS8yej4nO28pVV13FtddeG9ILQ2MMd911F4cLCnhyzWp6xXnJ7tN4ifG+Ejd/2JjMoEGDePAXvwhL0+9hQ4dxcO1BvOVehgwZ4ni85qgoJSIincGCBQvYsWNHk+P79++vX05bVVXFddddx8CBA+ufHzZsWLt2FWxLDjU1NfXFsFdeeYXt27c3+jkhlDmIaKaUtJvb5SY5Njng81sKt/DG7jcczSH12mtbPSfl0m/him+5cNQRE2Zl0Sej5Yuc8uJqKhyaLZXQM6XRY2NcDB43gerKCl5f8GtK8vOwXi9bP/mQlS+/4EgOItJYZmYmC/7wB5ISYknY9hZ4Gi+hi8rdRPShL7jiiitCXpCqEx0dzf0PPMCQISfw6KZkcsuPDvmlNYaHNySTmJzCr3/zW3r06BHy+M3JysrClvt+0B40aFBYYh6rbsmgZoeI+KinlEjnUlhY2OLjcMjNPbqrurW20WORUNNMKWk3l3Fx+6Tbuffje6m1tbiNm1rbeKvxFQdWcOGwCx3LIfXGG8Dt4vBfFuEtL8dWNu2dEutwI93EnrFc9rOpFHxZSt6+Eta+uZeig42XC6YO7EFiT2dmjE276FL2blxHRfERAKZ8/Zv06N2HL7dspqaq8ffjwI5tjuQgIk0NHDiQ//erh7jpppuI3f0RVcPPBcBVmkfs/lXMmHEGN9xwg6PFkYSEBH7xy19y3bXf48+fe/ifycW4DCzakkBRtZtHf/dL+vbt61j8Y2VkZNR/PWDAgLDFbSjewZsUIsczFWrFEUVt3H2vrl1sW+6VFAEZrZ3U+QSaafTb3/6W119/nZqaGqKjo5k7d65jS+wD5XD++ec3elxRUcGCBQscyUFERSnpkAuHXci09GlsObyFvvF9ufL1KxsVpt7Z9w7lNeUkRDvXzDb1+98n9fvfp/Afz5N7331NT/A6f+fPGENqZhKpmUmceOoAqio9rHx5J/u/KKTPgEROvXiYY7FTBw7i+488yf4vNtKzbxp9Mn3Te/sOHkJsQiJV5WX152aeGP7t10W6s9GjR3PdddexcOFCPEX7qe2ZSdzej+nduzc//vFduBxeXgyQnp7ObT+czwMPPMBHB2LoF+9lxcEYvve9eUd3xAuT/v37N/t1OMXEBO6xJSIioTNsWNt//t2+fTsAwzOGB/+ijPbF6qzmzZvH0qW+FinGGObNmxf2HGbOnNmoMObkRigiKkpJh6UlppGWmAbAoORB7Dqyq/65ck85B8oOMDRlqON59PzGhRx5dTEVa9bWH3Onp5F8/izHY9fWevFUe4mN9/2Xio2LYsbl4WviGx0XxwkTpjQ6FhMXz9fvuJv3nn6C4oI8Rp06gylfvyRsOYmIz2WXXcYrrywmd+ubEB0HNZXceOvdR3eBC4OZM2fywvP/4PHNvr4RvVJ6csUVV4Qtfp2Gu/dEqreTilIiIuHRnp5Dda/pzrNyUlNT6d+/P/v376d///4R2fmuYWHM5XJFpDAm3YeKUhJS5w46l8c3PF7/OKNHBoOTB4cltisujsHPPkvZqlWUfvQR0al9Sf7aBbh79nQ07rZVuXz4/HYqy2qITYyid3oik84fzKCTIr91atZJ47jq149GOg2Rbi0qKoo777yDxYsXA9C7d2/OPffcsOZgjOG/fnATzz77LF6vlzlz5hAb69wmFIH0bPB5HKmlQnXL90499dSIxBfprNRTSqRzyM/PJycnB4CcnBwKCgrCXphKTU1l9uzZLF68mNmzZ0ekMCbdh4pSElI3Zt9IlaeK5fuWM6jnIO6cdCduV2i2OA9W4tSpJE6dGpZYlaU1vPPMFmprvABUlXk4sOMIr/9xA5f+bAp9BoSnebCINGaMOR/4A+AG/s9a+9Axzxv/83OAcuBqa+3aJm8UIlOnTmVqmD6XApk0aRKTJk2KaA7hnB0WSGJiIo899ljEdv8T6azUU0qkc1i4cGF9kdhay8KFC7n77rvDnse8efPYs2ePZkmJ47T7noRUtDuaO6fcydKLl/Lnc//MsF5dZ313cwoPltcXpBryei0b3tkfgYxExBjjBh4DZgOjgSuMMcc2T5oNDPf/uh74U1iT7KZiYmLo178fZ511VkTzGDt2bNh2HBTp7DRDSqRzWb58eaPHb7/9dkTySE1N5ZFHHtEsKXGcZkq1k7WWp/6zh6UbD5DVO4EfnjuCrD7ONfMO6OBmKMmFhF6QPh50lyus+g7sQVxiNJVlNU2e2/zRATJG9GLE1LQIZCbSrU0FdlhrdwEYY/4BXAhsbnDOhcBfre9qbIUxJsUYk26tPRD+dLsPYwwvPP+CZmSIiIgE4PV6W3ws0tVoplQ7Lfp4D/e/tpnVewv512dfctVTK/GGYZe3ep5q+Nsl8KdT4G8XweNnwsLpUH44fDk0I7cslxe3vciqA6simke4RMW4GZQd+O7B+ndywpiNiPhlAA2nKubQdLPoYM7BGHO9MWa1MWZ1Xl5eyBPtjlwul4pSIiIiAaSlpbX4WKSr0UypdnpjU26jx3sKytl8oJiTMpxtql1v88uwY1njY7kbYeWf4azwrzkGWHNwDTcsu4Gq2ioALh1xKf99yn9HJJdwOZJXztYVuQGfd7t14SUSAc39xzv2rkEw52CtfRx4HGDy5Mla4yIiIh2yYMECduzY0exzdc2tMzMzmzw3bNiwNu1m973vfY8DB5qf/FtVVdWu2TculyvgJhnp6ek89dRTbX5PaergwYMtPhbpajRTqp0GHbNUL8btYkBKfPgSOBKgX9GRyM3MeXLjk/UFKYCXtr/EofJDjsctX7uW/D/9idIPP3Q81rFKD1c1cxl7VO7uI7z/3NbwzqITkRxgYIPHmcBX7ThHREQkbCoqKqioqAjJexUVFVFRVoq3sqTJL2prwFvb9l+1Nc2+X0VZKUVFRSHJW0S6H82Uaqfbzh3B2n1F7DhUSkyUi3vmnEjvxJjwJTDqa/DuL8F7TC+jMd8MXw7HaFiQAvBab5NjoVb4j+fJve+++scp3/kO6T+7x9GYDaUN7UmPXrGUFh79c44+fQCbP/Jd21ovbHr/S/oNSuLEUweELS+Rbu5TYLgxZgjwJXA58O1jzlkM3OzvNzUNOKJ+UiIi4rSWZjvVPbdgwYIOx8nMzCTVc4CfTS7t8Hu15oHVPYhrZnaXtM+AAQPYv39/o8ciXZmKUu2UkRLPsvkz2HawlP7JsaQkhLEgBdB3BMxbDO//Cgp2QnI6nHILDD83vHn4bT28lZLqkkbHpmdMZ2DSwACvCI2CJ59s9Ljob3+jYvVqMh99lJjMJu1hQs4d5eIbt09gzRt7KSuqYsTUNLy1tr4oVefQnhJOPNXxdEQEsNZ6jDE3A28CbuApa+3nxpgb/c//GXgdmAPsAMqBayKVr4iIdC0tLdFryfbt24GWC1fNaevSPunc8vPzW3ws0tWoKNUBxhhGpiVFLoFBp8JVr0Quvl91bTU3vn0j+RVHPzBnDZ7Fg6c/GJF8qrZs4dBvfkPm738Xlng9+yZw9ndPrH98JK8c4zLYBkv2BoxICUsuIuJjrX0dX+Gp4bE/N/jaAjeFOy8REen6duzYwWcbN+NN6N2m15lq38+Oa3YG7ld6LFeENzk6ngUqHrZWHHS6CHjeeeexePFirLUYY5g1a5ZjsUQ6AxWlpMM2F2xuVJACKK4qJtbdfCPEUOpz3XXk3ntvk+NVO7Y7HjuQnn0TmPm90ax6dTc1lR5OOiOD4ZP7RywfEREREQkvb0JvKkdf4HicuM2vOR6ju4mPD2Of4GbMmzeP119/nZqaGqKjo5k3b15E8xFxmopS0mEDkwYS5YrC4/XUHxuaMjQssXtddimxI4aTc/Mt1BYU1B/vMeOMsMQPZPjk/ipEiYiIiHRDOTk5uMqPhKVg5CovICfH0/qJ0kRnXfKYmprKnDlzWLx4MXPmzKFPnz6RTknEUSpKSYf1ie/D3dPu5jef/oZyTznj+47n+uzrwxY/YcIEBj/3dw79+tdUbd9BjzPPpO9tnXOQEREREelMjDEA+FY1S1eyr9TNA6t7BH3+wXLfxuz9E7xtjjOiTa+Q1sybN489e/ZolpR0CypKSUh8a8S3mDtkLsXVxaQlpoU9fkxWFpmPPBL2uCIiIiJdQV1xSjouMzOTg1VRYVu+l5nZ9GfvYcOGtfm9qv29lOIGD2/T60a0M15nlZ+fz89//nPuu+++iM1SSk1N5RFd20g3oaKUhExCdAIJ0QmRTgOAyq3bsDU1xJ80JtKpiIiIiEg34yo/3Oble6ayGAAbl9ymONC0KNWepWl1r1mwYEGbX9uVPP3002zYsIGnn36a22+/PdLpiHR5KkqFyL8/y+GJD3bjcsF/nTGMudnpkU4poo5UHSHGHUN8VHgbBdraWnJuvY3S5csBiJ88iawnnsAV4YaFIiIiItI9tHfW0PbtJQAMH9qWVQdpXWqWUqTl5+ezdOlSrLUsXbqUefPmqaeTiMNUlAqBtfsKmf/8+vrHtzy3liGp0xk9IPi7HF1FVW0VP/3wp7y9923iouK4cdyNfO+k74Utful779UXpAAqVq/hyCuL6XX5ZWHLQUREROR4o55SodPeBtqaqRR5Tz/9NF6vr6dWbW2tZkuJhIGKUiHw/ta8Ro+9Fj7cnheeotSB9bDqcd/XU2+A9GznY7bgha0vsGzvMgAqPBX8bs3vOCPzjLDsxlf6n/9Q9PIrTY7XHMx1PLaIiIjI8Uw9pcJjwYIF7Nixo9nntvt7OjVX1Bo2bFin3S2uPQJ9H1r6HoDz34dly5bh8fh2M/R4PLz11lsqSok4TEWpEBiVltTk2MhmjoXc4d3w1PlQU+57vOlf8INPoNdg52MHsK1wW5Nj2wu3O16UOvjQrzi8aFHTJ6KiSD7/fEdji4iIiIh0VLzaTUT8ezB9+nTefPPN+sczZsyIYDYi3YOKUiEwa0waV07L4vlP92MMfPfkwZwxoq/zgTe/crQgBb6vN78Cp93mfOwATss4jZd3vFz/ONYdy+S0yY7GrC0t4/CzzzY65urZk8RTTqHXt68gbuRIR+OLiIiIiASjM8x26gyzlDrD90FEOgcVpULA5TI8eNFYfjx7FAZIiosOT+Ae/YM7FkbnDz6fQ2WH+Of2f5Ick8xNE24iNT7V2aDWC/6133Wi09PJ/P3vnI0rIiIicpxLTva1m5g2bVqEM5FIi/Qspc7gww8/bPT4gw8+4O67745QNiLdg4pSIZQcrmJUnTEXwdqnYd8nvsdZp8Lob4Q3h2ZcNeYqrhpzVdjiuZOSSLn4YopeeKH+WO+r54UtvoiIiMjxKi0tjb/85S8MHDgw0qlImGiWUmAzZ85kyZIleDweoqKiOO+88yKdkkiXp6LU8Sw6Dq5ZCvtX+R4PnArdtEll2n33knjqKVRt20bi6aeTMHFipFMSEREROS4MHer8hjQix4N58+axdOlSANxuN/Pm6Ua3iNNUlDreGQNZmm5tXC5fQ3M1NRcRERERkXZITU1l9uzZLF68mNmzZ9OnT59IpyTS5akoJSIiIiIiIoJvttSePXs0S0okTFSUEhEREREREcE3W+qRRx6JdBoi3YYr0gmIiIiIiIiIiEj3o6KUiIiIiIiIiIiEnYpSIiIiIiIiIiISdipKiYiIiIiIiIhI2KkoJSIiIiIiIiIiYaeilIiIiIiIiIiIhJ2KUiIiIiIiIiIiEnYqSomIiIiIiIiISNipKCUiIiIiIiIiImHXpYtSxpjzjTFbjTE7jDE/iXQ+IiIiIiJyfNC1hIiI87psUcoY4wYeA2YDo4ErjDGjI5uViIiIiIh0drqWEBEJjy5blAKmAjustbustdXAP4ALI5yTiIiIiIh0frqWEBEJg65clMoA9jd4nOM/JiIiIiIi0hJdS4iIhEFXLkqZZo7ZRicYc70xZrUxZnVeXl6Y0hIRERERkU6u1WsJ0PWEiEhHRUU6AQflAAMbPM4Evmp4grX2ceBxAGNMnjFmbwdjpgL5HXyPjlIOkY+vHJRDZ4ofqhwGhSKR49maNWvyNU50ifjKQTl0thwiHT9UOXS1caLVawnoktcTkY6vHJRDZ8sh0vG7Sg4BxwhjbZOCf5dgjIkCtgHnAF8CnwLfttZ+7mDM1dbayU69v3I4PuIrB+XQmeJ3lhzEpzP8XUQ6h0jHVw7KobPlEOn4nSWHziYS1xL+uPr3qByUQyfKIdLxu0MOXXamlLXWY4y5GXgTcANPOT2IiIiIiIjI8U/XEiIi4dFli1IA1trXgdcjnYeIiIiIiBxfdC0hIuK8rtzoPBIej3QCKIfOEB+UQx3lEPn40DlyEJ/O8HcR6RwiHR+UQx3l4BPpHCIdHzpHDuIT6b+LSMcH5VBHOfhEOodIx4cunkOX7SklIiIiIiIiIiKdl2ZKiYiIiIiIiIhI2KkoFQLGmKeMMYeMMZsiFH+gMeZdY8wXxpjPjTG3RSCHOGPMKmPMen8OPw93Dg1ycRtjPjPGvBah+HuMMRuNMeuMMasjlEOKMeYlY8wW/7+LU8IYe6T/z173q9gY88NwxW+Qx3z/v8VNxpjnjDFxEcjhNn/8z8P1PWju88gY09sYs8wYs93/e69w5CJHaZzoPONEpMcIfw4RHSciOUb442ucOJqDxgkBNE74c9A4cTQHjRMaJ+py6PLjhIpSobEIOD+C8T3AHdbaE4GTgZuMMaPDnEMVcLa1dhwwHjjfGHNymHOocxvwRYRi1znLWjs+glt3/gF4w1o7ChhHGL8f1tqt/j/7eGASUA78O1zxAYwxGcCtwGRr7Un4ds25PMw5nAR8H5iK7+/gAmPM8DCEXkTTz6OfAMuttcOB5f7HEl6L0DjRWcaJzjBGQGTHiYiNEaBxokEOGiekoUVonNA40ZjGCY0T3WKcUFEqBKy1HwCHIxj/gLV2rf/rEnwfGhlhzsFaa0v9D6P9v8LesMwYkwnMBf4v3LE7C2NMMjADeBLAWlttrS2KUDrnADuttXsjEDsKiDfGRAEJwFdhjn8isMJaW26t9QDvAxc5HTTA59GFwNP+r58GvuF0HtKYxonOMU5ojOh0YwRonNA4IYDGCX9cjROdgMaJRjROHOXYOKGiVBdjjBkMTABWRiC22xizDjgELLPWhj0H4PfAXYA3ArHrWOAtY8waY8z1EYh/ApAH/MU/9fj/jDGJEcgDfHcTngt3UGvtl8BvgH3AAeCItfatMKexCZhhjOljjEkA5gADw5xDnf7W2gPg+6ET6BehPKQT6ObjxO+J/BgBkR0nOtMYARonNE5Ip6NxQuMEGic0TjTl2DiholQXYozpAfwT+KG1tjjc8a21tf4plpnAVP90w7AxxlwAHLLWrgln3GacZq2dCMzGN/V5RpjjRwETgT9ZaycAZURgGr4xJgb4OvBiBGL3wlfNHwIMABKNMd8JZw7W2i+AXwHLgDeA9fimxotETHceJzrRGAGRHSc6xRgBGic0TkhnpHFC4wQaJ+pia5wIExWlughjTDS+AeRZa+2/IpmLf3rne4R/XfxpwNeNMXuAfwBnG2P+FuYcsNZ+5f/9EL61z1PDnEIOkNPgztJL+AaWcJsNrLXWHoxA7HOB3dbaPGttDfAv4NRwJ2GtfdJaO9FaOwPfFNjt4c7B76AxJh3A//uhCOUhEaRxonOMERDxcaKzjBGgcULjhHQqGic0TvhpnPDRONGYY+OEilJdgDHG4Fvz+4W19uEI5dDXGJPi/zoe33/iLeHMwVr7U2ttprV2ML5pnu9Ya8NazTbGJBpjkuq+Bs7DN+0ybKy1ucB+Y8xI/6FzgM3hzMHvCiIw1dZvH3CyMSbB///jHCLQsNIY08//exbwTSL3/VgMzPN/PQ94JUJ5SIRonOgcYwREfpzoRGMEaJzQOCGdhsYJjRN1NE7U0zjRmGPjRFSo3qg7M8Y8B5wJpBpjcoB7rbVPhjGF04DvAhv9a7AB7rbWvh7GHNKBp40xbnzFzhestRHbRjWC+gP/9n1uEQX83Vr7RgTyuAV41j/ldRdwTTiD+9c8zwRuCGfcOtbalcaYl4C1+Ka4fgY8HoFU/mmM6QPUADdZawudDtjc5xHwEPCCMeZafAPst5zOQxrTOAFonKjTGcaJiI4RoHGiAY0TAmic8NM44aNxAo0TDXT5ccJYG/YN0kREREREREREpJvT8j0REREREREREQk7FaVERERERERERCTsVJQSEREREREREZGwU1FKRERERERERETCTkUpEREREREREREJOxWlRIJkjMk0xrxijNlujNlpjPmDf5tUJ2OW+n8fbIzZ1OD46caYVcaYLcaYrcaYm0IRR0RE2k/jhIiIBKIxQqR5KkqJBMEYY4B/AS9ba4cDI4AewIMdfN+odrwmDfg7cKO1dhRwGvA9Y8xFHclFRETaT+OEiIgEojFCJDAVpUSCczZQaa39C4C1thaYj+8D/FNjzJi6E40x7xljJhljEo0xT/mf/8wYc6H/+auNMS8aY14F3jLG9DDGLDfGrDXGbKw7rwU3AYustWv9ueQDdwE/8r//ImPMJQ3yqbtD0tY4IiISPI0TIiISiMYIkQDaXFkV6abGAGsaHrDWFhtj9gGvAZcC9xpj0oEB1to1xphfAO9Ya79njEkBVhlj3va//BQg21p72H+H4yL/+6UCK4wxi621toVcnj7m2GpgdCt/hso2xhERkeBpnBARkUA0RogEoJlSIsExQHMfuAZ4D/iW//GlwIv+r88DfmKMWec/Jw7I8j+3zFp7uMF7/MIYswF4G8gA+rcjl2D+DG2JIyIiwdM4ISIigWiMEAlAM6VEgvM5cHHDA8aYZGAg8ClQYIzJBi4Dbqg7BbjYWrv1mNdNA8oaHLoS6AtMstbWGGP24Bt0WsplMrC4wbFJ+O5wAHjwF5z969frGii2NY6IiARP44SIiASiMUIkAM2UEgnOciDBGHMVgDHGDfwW33rscuAf+NZi97TWbvS/5k3gFv+HOcaYCQHeuydwyP/hfhYwqJVcHgOuNsaM979vH3xNEu/3P78H38ACcCEQ3c44IiISPI0TIiISiMYIkQBUlBIJgn+t9EXAt4wx24Ft+NZV3+0/5SXgcuCFBi+7H9+H+Abj24L1fpr3LDDZGLMa3x2ILa3kcgD4DvC4MWYr8BWwwFr7vv+UJ4AzjDGrgIZ3UtoUR0REgqdxQkREAtEYIRKYUV8ykeObMeYm4EZghrW2MNL5iIhI56JxQkREAtEYIZGmopSIiIiIiIiIiISdlu+JiIiIiIiIiEjYqSglIiIiIiIiIiJhp6KUiIiIiIiIiIiEnYpSIiIiIiIiIiISdipKiYiIiIiIiIhI2KkoJSIiIiIiIiIiYaeilIiIiIiIiIiIhN3/BzwgrdVQ7ZXS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p:cNvPicPr>
            <a:picLocks noChangeAspect="1"/>
          </p:cNvPicPr>
          <p:nvPr/>
        </p:nvPicPr>
        <p:blipFill>
          <a:blip r:embed="rId2"/>
          <a:stretch>
            <a:fillRect/>
          </a:stretch>
        </p:blipFill>
        <p:spPr>
          <a:xfrm>
            <a:off x="1705596" y="160338"/>
            <a:ext cx="7372143" cy="3044342"/>
          </a:xfrm>
          <a:prstGeom prst="rect">
            <a:avLst/>
          </a:prstGeom>
        </p:spPr>
      </p:pic>
      <p:pic>
        <p:nvPicPr>
          <p:cNvPr id="4" name="Picture 3"/>
          <p:cNvPicPr>
            <a:picLocks noChangeAspect="1"/>
          </p:cNvPicPr>
          <p:nvPr/>
        </p:nvPicPr>
        <p:blipFill>
          <a:blip r:embed="rId3"/>
          <a:stretch>
            <a:fillRect/>
          </a:stretch>
        </p:blipFill>
        <p:spPr>
          <a:xfrm>
            <a:off x="1705596" y="3442569"/>
            <a:ext cx="7434470" cy="3001300"/>
          </a:xfrm>
          <a:prstGeom prst="rect">
            <a:avLst/>
          </a:prstGeom>
        </p:spPr>
      </p:pic>
      <p:sp>
        <p:nvSpPr>
          <p:cNvPr id="5" name="Rectangle 4"/>
          <p:cNvSpPr/>
          <p:nvPr/>
        </p:nvSpPr>
        <p:spPr>
          <a:xfrm>
            <a:off x="9461569" y="487914"/>
            <a:ext cx="2505144" cy="1477328"/>
          </a:xfrm>
          <a:prstGeom prst="rect">
            <a:avLst/>
          </a:prstGeom>
        </p:spPr>
        <p:txBody>
          <a:bodyPr wrap="square">
            <a:spAutoFit/>
          </a:bodyPr>
          <a:lstStyle/>
          <a:p>
            <a:r>
              <a:rPr lang="en-US" dirty="0"/>
              <a:t>The plots help us understand the relation between </a:t>
            </a:r>
            <a:r>
              <a:rPr lang="en-US" dirty="0" err="1"/>
              <a:t>SalePrice</a:t>
            </a:r>
            <a:r>
              <a:rPr lang="en-US" dirty="0"/>
              <a:t>, </a:t>
            </a:r>
            <a:r>
              <a:rPr lang="en-US" dirty="0" err="1" smtClean="0"/>
              <a:t>OverallQual</a:t>
            </a:r>
            <a:r>
              <a:rPr lang="en-US" dirty="0"/>
              <a:t> </a:t>
            </a:r>
            <a:r>
              <a:rPr lang="en-US" dirty="0" smtClean="0"/>
              <a:t>and </a:t>
            </a:r>
            <a:r>
              <a:rPr lang="en-US" dirty="0" err="1" smtClean="0"/>
              <a:t>TotRmsAbvGrd</a:t>
            </a:r>
            <a:r>
              <a:rPr lang="en-US" dirty="0" smtClean="0"/>
              <a:t>. </a:t>
            </a:r>
            <a:endParaRPr lang="en-IN" dirty="0"/>
          </a:p>
        </p:txBody>
      </p:sp>
    </p:spTree>
    <p:extLst>
      <p:ext uri="{BB962C8B-B14F-4D97-AF65-F5344CB8AC3E}">
        <p14:creationId xmlns:p14="http://schemas.microsoft.com/office/powerpoint/2010/main" val="938700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49079" y="210632"/>
            <a:ext cx="6241981" cy="3251207"/>
          </a:xfrm>
          <a:prstGeom prst="rect">
            <a:avLst/>
          </a:prstGeom>
        </p:spPr>
      </p:pic>
      <p:pic>
        <p:nvPicPr>
          <p:cNvPr id="3" name="Picture 2"/>
          <p:cNvPicPr>
            <a:picLocks noChangeAspect="1"/>
          </p:cNvPicPr>
          <p:nvPr/>
        </p:nvPicPr>
        <p:blipFill>
          <a:blip r:embed="rId3"/>
          <a:stretch>
            <a:fillRect/>
          </a:stretch>
        </p:blipFill>
        <p:spPr>
          <a:xfrm>
            <a:off x="1808712" y="3461839"/>
            <a:ext cx="6182348" cy="3220146"/>
          </a:xfrm>
          <a:prstGeom prst="rect">
            <a:avLst/>
          </a:prstGeom>
        </p:spPr>
      </p:pic>
      <p:sp>
        <p:nvSpPr>
          <p:cNvPr id="4" name="Rectangle 3"/>
          <p:cNvSpPr/>
          <p:nvPr/>
        </p:nvSpPr>
        <p:spPr>
          <a:xfrm>
            <a:off x="8366078" y="1057725"/>
            <a:ext cx="3248167" cy="923330"/>
          </a:xfrm>
          <a:prstGeom prst="rect">
            <a:avLst/>
          </a:prstGeom>
        </p:spPr>
        <p:txBody>
          <a:bodyPr wrap="square">
            <a:spAutoFit/>
          </a:bodyPr>
          <a:lstStyle/>
          <a:p>
            <a:r>
              <a:rPr lang="en-IN" dirty="0" smtClean="0"/>
              <a:t>These plots help us understand how Sale Price was affected due to </a:t>
            </a:r>
            <a:r>
              <a:rPr lang="en-IN" dirty="0" err="1" smtClean="0"/>
              <a:t>GrLivArea</a:t>
            </a:r>
            <a:r>
              <a:rPr lang="en-IN" dirty="0"/>
              <a:t>, </a:t>
            </a:r>
            <a:r>
              <a:rPr lang="en-IN" dirty="0" err="1"/>
              <a:t>TotalBsmtSF</a:t>
            </a:r>
            <a:r>
              <a:rPr lang="en-IN" dirty="0"/>
              <a:t>. </a:t>
            </a:r>
          </a:p>
        </p:txBody>
      </p:sp>
    </p:spTree>
    <p:extLst>
      <p:ext uri="{BB962C8B-B14F-4D97-AF65-F5344CB8AC3E}">
        <p14:creationId xmlns:p14="http://schemas.microsoft.com/office/powerpoint/2010/main" val="3999988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1800" dirty="0" smtClean="0">
                <a:latin typeface="+mn-lt"/>
              </a:rPr>
              <a:t>We can see that </a:t>
            </a:r>
            <a:r>
              <a:rPr lang="en-IN" sz="1800" dirty="0" err="1" smtClean="0">
                <a:latin typeface="+mn-lt"/>
              </a:rPr>
              <a:t>YearBuilt</a:t>
            </a:r>
            <a:r>
              <a:rPr lang="en-IN" sz="1800" dirty="0" smtClean="0">
                <a:latin typeface="+mn-lt"/>
              </a:rPr>
              <a:t> has an undeniable relation with the </a:t>
            </a:r>
            <a:r>
              <a:rPr lang="en-IN" sz="1800" dirty="0" err="1" smtClean="0">
                <a:latin typeface="+mn-lt"/>
              </a:rPr>
              <a:t>SalePrice</a:t>
            </a:r>
            <a:r>
              <a:rPr lang="en-IN" sz="1800" dirty="0" smtClean="0">
                <a:latin typeface="+mn-lt"/>
              </a:rPr>
              <a:t>.</a:t>
            </a:r>
            <a:endParaRPr lang="en-IN" sz="1800" dirty="0">
              <a:latin typeface="+mn-lt"/>
            </a:endParaRPr>
          </a:p>
        </p:txBody>
      </p:sp>
      <p:pic>
        <p:nvPicPr>
          <p:cNvPr id="7" name="Content Placeholder 6"/>
          <p:cNvPicPr>
            <a:picLocks noGrp="1" noChangeAspect="1"/>
          </p:cNvPicPr>
          <p:nvPr>
            <p:ph idx="1"/>
          </p:nvPr>
        </p:nvPicPr>
        <p:blipFill>
          <a:blip r:embed="rId2"/>
          <a:stretch>
            <a:fillRect/>
          </a:stretch>
        </p:blipFill>
        <p:spPr>
          <a:xfrm>
            <a:off x="5262563" y="1613292"/>
            <a:ext cx="6240462" cy="3250415"/>
          </a:xfrm>
          <a:prstGeom prst="rect">
            <a:avLst/>
          </a:prstGeom>
        </p:spPr>
      </p:pic>
    </p:spTree>
    <p:extLst>
      <p:ext uri="{BB962C8B-B14F-4D97-AF65-F5344CB8AC3E}">
        <p14:creationId xmlns:p14="http://schemas.microsoft.com/office/powerpoint/2010/main" val="1483869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5363369" y="1638300"/>
            <a:ext cx="6038850" cy="3200400"/>
          </a:xfrm>
          <a:prstGeom prst="rect">
            <a:avLst/>
          </a:prstGeom>
        </p:spPr>
      </p:pic>
      <p:sp>
        <p:nvSpPr>
          <p:cNvPr id="4" name="Text Placeholder 3"/>
          <p:cNvSpPr>
            <a:spLocks noGrp="1"/>
          </p:cNvSpPr>
          <p:nvPr>
            <p:ph type="body" sz="half" idx="2"/>
          </p:nvPr>
        </p:nvSpPr>
        <p:spPr>
          <a:xfrm>
            <a:off x="1563825" y="2324100"/>
            <a:ext cx="3549121" cy="1828800"/>
          </a:xfrm>
        </p:spPr>
        <p:txBody>
          <a:bodyPr>
            <a:normAutofit/>
          </a:bodyPr>
          <a:lstStyle/>
          <a:p>
            <a:pPr algn="just"/>
            <a:r>
              <a:rPr lang="en-US" sz="2000" dirty="0" smtClean="0"/>
              <a:t>A</a:t>
            </a:r>
            <a:r>
              <a:rPr lang="en-US" sz="2000" dirty="0"/>
              <a:t> </a:t>
            </a:r>
            <a:r>
              <a:rPr lang="en-US" sz="2000" dirty="0" smtClean="0"/>
              <a:t>box plot </a:t>
            </a:r>
            <a:r>
              <a:rPr lang="en-US" sz="2000" dirty="0"/>
              <a:t>describes the Median of Sale Price by Year.</a:t>
            </a:r>
            <a:endParaRPr lang="en-IN" sz="2000" dirty="0"/>
          </a:p>
        </p:txBody>
      </p:sp>
    </p:spTree>
    <p:extLst>
      <p:ext uri="{BB962C8B-B14F-4D97-AF65-F5344CB8AC3E}">
        <p14:creationId xmlns:p14="http://schemas.microsoft.com/office/powerpoint/2010/main" val="449192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stretch>
            <a:fillRect/>
          </a:stretch>
        </p:blipFill>
        <p:spPr>
          <a:xfrm>
            <a:off x="1649002" y="1707408"/>
            <a:ext cx="10238198" cy="4415096"/>
          </a:xfrm>
          <a:prstGeom prst="rect">
            <a:avLst/>
          </a:prstGeom>
        </p:spPr>
      </p:pic>
      <p:sp>
        <p:nvSpPr>
          <p:cNvPr id="7" name="Title 6"/>
          <p:cNvSpPr>
            <a:spLocks noGrp="1"/>
          </p:cNvSpPr>
          <p:nvPr>
            <p:ph type="title"/>
          </p:nvPr>
        </p:nvSpPr>
        <p:spPr>
          <a:xfrm>
            <a:off x="1953802" y="1166190"/>
            <a:ext cx="9562337" cy="541217"/>
          </a:xfrm>
        </p:spPr>
        <p:txBody>
          <a:bodyPr>
            <a:normAutofit/>
          </a:bodyPr>
          <a:lstStyle/>
          <a:p>
            <a:r>
              <a:rPr lang="en-IN" sz="1800" dirty="0" smtClean="0"/>
              <a:t>We have used </a:t>
            </a:r>
            <a:r>
              <a:rPr lang="en-IN" sz="1800" dirty="0" err="1" smtClean="0"/>
              <a:t>heatmap</a:t>
            </a:r>
            <a:r>
              <a:rPr lang="en-IN" sz="1800" dirty="0" smtClean="0"/>
              <a:t> </a:t>
            </a:r>
            <a:r>
              <a:rPr lang="en-IN" sz="1800" dirty="0"/>
              <a:t>to spot spotting missing </a:t>
            </a:r>
            <a:r>
              <a:rPr lang="en-IN" sz="1800" dirty="0" smtClean="0"/>
              <a:t>values.</a:t>
            </a:r>
            <a:endParaRPr lang="en-IN" sz="1800" dirty="0"/>
          </a:p>
        </p:txBody>
      </p:sp>
    </p:spTree>
    <p:extLst>
      <p:ext uri="{BB962C8B-B14F-4D97-AF65-F5344CB8AC3E}">
        <p14:creationId xmlns:p14="http://schemas.microsoft.com/office/powerpoint/2010/main" val="2844610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6637" y="1431235"/>
            <a:ext cx="8454818" cy="520148"/>
          </a:xfrm>
        </p:spPr>
        <p:txBody>
          <a:bodyPr>
            <a:normAutofit/>
          </a:bodyPr>
          <a:lstStyle/>
          <a:p>
            <a:pPr algn="just"/>
            <a:r>
              <a:rPr lang="en-IN" sz="1800" dirty="0" smtClean="0"/>
              <a:t>This bar plot gives us an idea of the unique values in the categorical features.</a:t>
            </a:r>
            <a:endParaRPr lang="en-IN" sz="1800" dirty="0"/>
          </a:p>
        </p:txBody>
      </p:sp>
      <p:pic>
        <p:nvPicPr>
          <p:cNvPr id="5" name="Content Placeholder 4"/>
          <p:cNvPicPr>
            <a:picLocks noGrp="1" noChangeAspect="1"/>
          </p:cNvPicPr>
          <p:nvPr>
            <p:ph idx="1"/>
          </p:nvPr>
        </p:nvPicPr>
        <p:blipFill>
          <a:blip r:embed="rId2"/>
          <a:stretch>
            <a:fillRect/>
          </a:stretch>
        </p:blipFill>
        <p:spPr>
          <a:xfrm>
            <a:off x="1671222" y="2120348"/>
            <a:ext cx="9725648" cy="4112102"/>
          </a:xfrm>
          <a:prstGeom prst="rect">
            <a:avLst/>
          </a:prstGeom>
        </p:spPr>
      </p:pic>
    </p:spTree>
    <p:extLst>
      <p:ext uri="{BB962C8B-B14F-4D97-AF65-F5344CB8AC3E}">
        <p14:creationId xmlns:p14="http://schemas.microsoft.com/office/powerpoint/2010/main" val="876070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722783" y="715617"/>
            <a:ext cx="9581321" cy="3125856"/>
          </a:xfrm>
          <a:prstGeom prst="rect">
            <a:avLst/>
          </a:prstGeom>
          <a:noFill/>
        </p:spPr>
        <p:txBody>
          <a:bodyPr wrap="square" rtlCol="0">
            <a:spAutoFit/>
          </a:bodyPr>
          <a:lstStyle/>
          <a:p>
            <a:pPr marL="85090" indent="-6350">
              <a:lnSpc>
                <a:spcPct val="105000"/>
              </a:lnSpc>
              <a:spcAft>
                <a:spcPts val="925"/>
              </a:spcAft>
            </a:pPr>
            <a:r>
              <a:rPr lang="en-IN" sz="4000" b="1" dirty="0">
                <a:solidFill>
                  <a:schemeClr val="accent1">
                    <a:lumMod val="50000"/>
                  </a:schemeClr>
                </a:solidFill>
                <a:ea typeface="Cambria" panose="02040503050406030204" pitchFamily="18" charset="0"/>
                <a:cs typeface="Cambria" panose="02040503050406030204" pitchFamily="18" charset="0"/>
              </a:rPr>
              <a:t>Interpretation of the </a:t>
            </a:r>
            <a:r>
              <a:rPr lang="en-IN" sz="4000" b="1" dirty="0" smtClean="0">
                <a:solidFill>
                  <a:schemeClr val="accent1">
                    <a:lumMod val="50000"/>
                  </a:schemeClr>
                </a:solidFill>
                <a:ea typeface="Cambria" panose="02040503050406030204" pitchFamily="18" charset="0"/>
                <a:cs typeface="Cambria" panose="02040503050406030204" pitchFamily="18" charset="0"/>
              </a:rPr>
              <a:t>Results </a:t>
            </a:r>
            <a:endParaRPr lang="en-IN" sz="4000" b="1" dirty="0">
              <a:solidFill>
                <a:schemeClr val="accent1">
                  <a:lumMod val="50000"/>
                </a:schemeClr>
              </a:solidFill>
              <a:ea typeface="Calibri" panose="020F0502020204030204" pitchFamily="34" charset="0"/>
              <a:cs typeface="Times New Roman" panose="02020603050405020304" pitchFamily="18" charset="0"/>
            </a:endParaRPr>
          </a:p>
          <a:p>
            <a:pPr marL="88265" marR="167640" algn="just">
              <a:lnSpc>
                <a:spcPct val="107000"/>
              </a:lnSpc>
              <a:spcAft>
                <a:spcPts val="1350"/>
              </a:spcAft>
            </a:pPr>
            <a:r>
              <a:rPr lang="en-IN" dirty="0">
                <a:latin typeface="Calibri" panose="020F0502020204030204" pitchFamily="34" charset="0"/>
                <a:ea typeface="Calibri" panose="020F0502020204030204" pitchFamily="34" charset="0"/>
                <a:cs typeface="Times New Roman" panose="02020603050405020304" pitchFamily="18" charset="0"/>
              </a:rPr>
              <a:t>The results that were interpreted from the visualization are as follows: </a:t>
            </a:r>
          </a:p>
          <a:p>
            <a:pPr marL="342900" marR="167640" lvl="0" indent="-342900" algn="just">
              <a:lnSpc>
                <a:spcPct val="107000"/>
              </a:lnSpc>
              <a:spcAft>
                <a:spcPts val="1310"/>
              </a:spcAft>
              <a:buFont typeface="Symbol" panose="05050102010706020507" pitchFamily="18"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The survey reveals that </a:t>
            </a:r>
            <a:r>
              <a:rPr lang="en-IN" dirty="0" err="1" smtClean="0">
                <a:latin typeface="Calibri" panose="020F0502020204030204" pitchFamily="34" charset="0"/>
                <a:ea typeface="Calibri" panose="020F0502020204030204" pitchFamily="34" charset="0"/>
                <a:cs typeface="Times New Roman" panose="02020603050405020304" pitchFamily="18" charset="0"/>
              </a:rPr>
              <a:t>TotalRmsAbvGrd</a:t>
            </a:r>
            <a:r>
              <a:rPr lang="en-IN" dirty="0" smtClean="0">
                <a:latin typeface="Calibri" panose="020F0502020204030204" pitchFamily="34" charset="0"/>
                <a:ea typeface="Calibri" panose="020F0502020204030204" pitchFamily="34" charset="0"/>
                <a:cs typeface="Times New Roman" panose="02020603050405020304" pitchFamily="18" charset="0"/>
              </a:rPr>
              <a:t> had greater impact than </a:t>
            </a:r>
            <a:r>
              <a:rPr lang="en-US" dirty="0" err="1" smtClean="0"/>
              <a:t>OverallQual</a:t>
            </a:r>
            <a:r>
              <a:rPr lang="en-US" dirty="0" smtClean="0"/>
              <a:t> while comparing with </a:t>
            </a:r>
            <a:r>
              <a:rPr lang="en-US" dirty="0" err="1" smtClean="0"/>
              <a:t>SalePrice</a:t>
            </a:r>
            <a:r>
              <a:rPr lang="en-IN" dirty="0" smtClean="0">
                <a:latin typeface="Calibri" panose="020F0502020204030204" pitchFamily="34" charset="0"/>
                <a:ea typeface="Calibri" panose="020F0502020204030204" pitchFamily="34" charset="0"/>
                <a:cs typeface="Times New Roman" panose="02020603050405020304" pitchFamily="18" charset="0"/>
              </a:rPr>
              <a: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marR="167640" lvl="0" indent="-342900" algn="just">
              <a:lnSpc>
                <a:spcPct val="107000"/>
              </a:lnSpc>
              <a:spcAft>
                <a:spcPts val="1310"/>
              </a:spcAft>
              <a:buFont typeface="Symbol" panose="05050102010706020507" pitchFamily="18"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The </a:t>
            </a:r>
            <a:r>
              <a:rPr lang="en-IN" dirty="0" smtClean="0">
                <a:latin typeface="Calibri" panose="020F0502020204030204" pitchFamily="34" charset="0"/>
                <a:ea typeface="Calibri" panose="020F0502020204030204" pitchFamily="34" charset="0"/>
                <a:cs typeface="Times New Roman" panose="02020603050405020304" pitchFamily="18" charset="0"/>
              </a:rPr>
              <a:t>data also reveals that </a:t>
            </a:r>
            <a:r>
              <a:rPr lang="en-IN" dirty="0" err="1" smtClean="0"/>
              <a:t>GrLivArea</a:t>
            </a:r>
            <a:r>
              <a:rPr lang="en-IN" dirty="0" smtClean="0"/>
              <a:t> is more preferred than </a:t>
            </a:r>
            <a:r>
              <a:rPr lang="en-IN" dirty="0" err="1" smtClean="0"/>
              <a:t>TotalBsmtSF</a:t>
            </a:r>
            <a:r>
              <a:rPr lang="en-IN" dirty="0" smtClean="0"/>
              <a:t>. There is a constant relation between </a:t>
            </a:r>
            <a:r>
              <a:rPr lang="en-IN" dirty="0" err="1"/>
              <a:t>YearBuilt</a:t>
            </a:r>
            <a:r>
              <a:rPr lang="en-IN" dirty="0"/>
              <a:t> </a:t>
            </a:r>
            <a:r>
              <a:rPr lang="en-IN" dirty="0" smtClean="0"/>
              <a:t>and </a:t>
            </a:r>
            <a:r>
              <a:rPr lang="en-IN" dirty="0" err="1"/>
              <a:t>SalePrice</a:t>
            </a:r>
            <a:r>
              <a:rPr lang="en-IN" dirty="0" smtClean="0"/>
              <a:t>.</a:t>
            </a:r>
          </a:p>
          <a:p>
            <a:endParaRPr lang="en-IN" dirty="0"/>
          </a:p>
        </p:txBody>
      </p:sp>
    </p:spTree>
    <p:extLst>
      <p:ext uri="{BB962C8B-B14F-4D97-AF65-F5344CB8AC3E}">
        <p14:creationId xmlns:p14="http://schemas.microsoft.com/office/powerpoint/2010/main" val="3421440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81809" y="861391"/>
            <a:ext cx="9011478" cy="1415772"/>
          </a:xfrm>
          <a:prstGeom prst="rect">
            <a:avLst/>
          </a:prstGeom>
          <a:noFill/>
        </p:spPr>
        <p:txBody>
          <a:bodyPr wrap="square" rtlCol="0">
            <a:spAutoFit/>
          </a:bodyPr>
          <a:lstStyle/>
          <a:p>
            <a:r>
              <a:rPr lang="en-US" sz="4000" b="1" dirty="0">
                <a:solidFill>
                  <a:schemeClr val="accent1">
                    <a:lumMod val="50000"/>
                  </a:schemeClr>
                </a:solidFill>
              </a:rPr>
              <a:t>Findings of the Data Analysis</a:t>
            </a:r>
          </a:p>
          <a:p>
            <a:endParaRPr lang="en-US" sz="2800" dirty="0">
              <a:solidFill>
                <a:schemeClr val="accent4">
                  <a:lumMod val="50000"/>
                </a:schemeClr>
              </a:solidFill>
              <a:latin typeface="Arial Rounded MT Bold" panose="020F0704030504030204" pitchFamily="34" charset="0"/>
            </a:endParaRPr>
          </a:p>
          <a:p>
            <a:endParaRPr lang="en-IN" dirty="0"/>
          </a:p>
        </p:txBody>
      </p:sp>
    </p:spTree>
    <p:extLst>
      <p:ext uri="{BB962C8B-B14F-4D97-AF65-F5344CB8AC3E}">
        <p14:creationId xmlns:p14="http://schemas.microsoft.com/office/powerpoint/2010/main" val="4283670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96278" y="1033670"/>
            <a:ext cx="10230679" cy="3139321"/>
          </a:xfrm>
          <a:prstGeom prst="rect">
            <a:avLst/>
          </a:prstGeom>
          <a:noFill/>
        </p:spPr>
        <p:txBody>
          <a:bodyPr wrap="square" rtlCol="0">
            <a:spAutoFit/>
          </a:bodyPr>
          <a:lstStyle/>
          <a:p>
            <a:pPr marL="457200" indent="-457200">
              <a:buFont typeface="Arial" panose="020B0604020202020204" pitchFamily="34" charset="0"/>
              <a:buChar char="•"/>
            </a:pPr>
            <a:r>
              <a:rPr lang="en-US" dirty="0">
                <a:solidFill>
                  <a:schemeClr val="accent6">
                    <a:lumMod val="50000"/>
                  </a:schemeClr>
                </a:solidFill>
                <a:latin typeface="Bahnschrift SemiBold" panose="020B0502040204020203" pitchFamily="34" charset="0"/>
              </a:rPr>
              <a:t>Overview</a:t>
            </a:r>
          </a:p>
          <a:p>
            <a:pPr marL="457200" indent="-457200">
              <a:buFont typeface="Arial" panose="020B0604020202020204" pitchFamily="34" charset="0"/>
              <a:buChar char="•"/>
            </a:pPr>
            <a:r>
              <a:rPr lang="en-US" dirty="0">
                <a:solidFill>
                  <a:schemeClr val="accent6">
                    <a:lumMod val="50000"/>
                  </a:schemeClr>
                </a:solidFill>
                <a:latin typeface="Bahnschrift SemiBold" panose="020B0502040204020203" pitchFamily="34" charset="0"/>
              </a:rPr>
              <a:t>Introduction</a:t>
            </a:r>
          </a:p>
          <a:p>
            <a:pPr marL="457200" indent="-457200">
              <a:buFont typeface="Arial" panose="020B0604020202020204" pitchFamily="34" charset="0"/>
              <a:buChar char="•"/>
            </a:pPr>
            <a:r>
              <a:rPr lang="en-US" dirty="0">
                <a:solidFill>
                  <a:schemeClr val="accent6">
                    <a:lumMod val="50000"/>
                  </a:schemeClr>
                </a:solidFill>
                <a:latin typeface="Bahnschrift SemiBold" panose="020B0502040204020203" pitchFamily="34" charset="0"/>
              </a:rPr>
              <a:t>Problem Statement</a:t>
            </a:r>
          </a:p>
          <a:p>
            <a:pPr marL="457200" indent="-457200">
              <a:buFont typeface="Arial" panose="020B0604020202020204" pitchFamily="34" charset="0"/>
              <a:buChar char="•"/>
            </a:pPr>
            <a:r>
              <a:rPr lang="en-US" dirty="0">
                <a:solidFill>
                  <a:schemeClr val="accent6">
                    <a:lumMod val="50000"/>
                  </a:schemeClr>
                </a:solidFill>
                <a:latin typeface="Bahnschrift SemiBold" panose="020B0502040204020203" pitchFamily="34" charset="0"/>
              </a:rPr>
              <a:t>Problem Analysis</a:t>
            </a:r>
          </a:p>
          <a:p>
            <a:pPr marL="457200" indent="-457200">
              <a:buFont typeface="Arial" panose="020B0604020202020204" pitchFamily="34" charset="0"/>
              <a:buChar char="•"/>
            </a:pPr>
            <a:r>
              <a:rPr lang="en-US" dirty="0">
                <a:solidFill>
                  <a:srgbClr val="FF0000"/>
                </a:solidFill>
                <a:latin typeface="Bahnschrift SemiBold" panose="020B0502040204020203" pitchFamily="34" charset="0"/>
              </a:rPr>
              <a:t>Description of Customer Retention</a:t>
            </a:r>
          </a:p>
          <a:p>
            <a:pPr marL="457200" indent="-457200">
              <a:buFont typeface="Arial" panose="020B0604020202020204" pitchFamily="34" charset="0"/>
              <a:buChar char="•"/>
            </a:pPr>
            <a:r>
              <a:rPr lang="en-US" dirty="0">
                <a:solidFill>
                  <a:srgbClr val="FF0000"/>
                </a:solidFill>
                <a:latin typeface="Bahnschrift SemiBold" panose="020B0502040204020203" pitchFamily="34" charset="0"/>
              </a:rPr>
              <a:t>Importance and Benefits of Customer Retention</a:t>
            </a:r>
          </a:p>
          <a:p>
            <a:pPr marL="457200" indent="-457200">
              <a:buFont typeface="Arial" panose="020B0604020202020204" pitchFamily="34" charset="0"/>
              <a:buChar char="•"/>
            </a:pPr>
            <a:r>
              <a:rPr lang="en-US" dirty="0">
                <a:solidFill>
                  <a:schemeClr val="accent6">
                    <a:lumMod val="50000"/>
                  </a:schemeClr>
                </a:solidFill>
                <a:latin typeface="Bahnschrift SemiBold" panose="020B0502040204020203" pitchFamily="34" charset="0"/>
              </a:rPr>
              <a:t>Data Analysis of the </a:t>
            </a:r>
            <a:r>
              <a:rPr lang="en-US" dirty="0" err="1">
                <a:solidFill>
                  <a:schemeClr val="accent6">
                    <a:lumMod val="50000"/>
                  </a:schemeClr>
                </a:solidFill>
                <a:latin typeface="Bahnschrift SemiBold" panose="020B0502040204020203" pitchFamily="34" charset="0"/>
              </a:rPr>
              <a:t>DataSet</a:t>
            </a:r>
            <a:endParaRPr lang="en-US" dirty="0">
              <a:solidFill>
                <a:schemeClr val="accent6">
                  <a:lumMod val="50000"/>
                </a:schemeClr>
              </a:solidFill>
              <a:latin typeface="Bahnschrift SemiBold" panose="020B0502040204020203" pitchFamily="34" charset="0"/>
            </a:endParaRPr>
          </a:p>
          <a:p>
            <a:pPr marL="457200" indent="-457200">
              <a:buFont typeface="Arial" panose="020B0604020202020204" pitchFamily="34" charset="0"/>
              <a:buChar char="•"/>
            </a:pPr>
            <a:r>
              <a:rPr lang="en-US" dirty="0">
                <a:solidFill>
                  <a:schemeClr val="accent6">
                    <a:lumMod val="50000"/>
                  </a:schemeClr>
                </a:solidFill>
                <a:latin typeface="Bahnschrift SemiBold" panose="020B0502040204020203" pitchFamily="34" charset="0"/>
              </a:rPr>
              <a:t>Understanding through Visualization</a:t>
            </a:r>
          </a:p>
          <a:p>
            <a:pPr marL="457200" indent="-457200">
              <a:buFont typeface="Arial" panose="020B0604020202020204" pitchFamily="34" charset="0"/>
              <a:buChar char="•"/>
            </a:pPr>
            <a:r>
              <a:rPr lang="en-US" dirty="0">
                <a:solidFill>
                  <a:schemeClr val="accent6">
                    <a:lumMod val="50000"/>
                  </a:schemeClr>
                </a:solidFill>
                <a:latin typeface="Bahnschrift SemiBold" panose="020B0502040204020203" pitchFamily="34" charset="0"/>
              </a:rPr>
              <a:t>Assumption</a:t>
            </a:r>
          </a:p>
          <a:p>
            <a:pPr marL="457200" indent="-457200">
              <a:buFont typeface="Arial" panose="020B0604020202020204" pitchFamily="34" charset="0"/>
              <a:buChar char="•"/>
            </a:pPr>
            <a:r>
              <a:rPr lang="en-US" dirty="0">
                <a:solidFill>
                  <a:schemeClr val="accent6">
                    <a:lumMod val="50000"/>
                  </a:schemeClr>
                </a:solidFill>
                <a:latin typeface="Bahnschrift SemiBold" panose="020B0502040204020203" pitchFamily="34" charset="0"/>
              </a:rPr>
              <a:t>Concluding Statement</a:t>
            </a:r>
          </a:p>
          <a:p>
            <a:endParaRPr lang="en-IN" dirty="0"/>
          </a:p>
        </p:txBody>
      </p:sp>
    </p:spTree>
    <p:extLst>
      <p:ext uri="{BB962C8B-B14F-4D97-AF65-F5344CB8AC3E}">
        <p14:creationId xmlns:p14="http://schemas.microsoft.com/office/powerpoint/2010/main" val="3788992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5044" y="506895"/>
            <a:ext cx="8930747" cy="2110382"/>
          </a:xfrm>
        </p:spPr>
        <p:txBody>
          <a:bodyPr/>
          <a:lstStyle/>
          <a:p>
            <a:r>
              <a:rPr lang="en-US" b="1" dirty="0">
                <a:solidFill>
                  <a:schemeClr val="accent1">
                    <a:lumMod val="50000"/>
                  </a:schemeClr>
                </a:solidFill>
                <a:latin typeface="+mn-lt"/>
              </a:rPr>
              <a:t>Overview</a:t>
            </a:r>
            <a:endParaRPr lang="en-IN" b="1" dirty="0">
              <a:solidFill>
                <a:schemeClr val="accent1">
                  <a:lumMod val="50000"/>
                </a:schemeClr>
              </a:solidFill>
              <a:latin typeface="+mn-lt"/>
            </a:endParaRPr>
          </a:p>
        </p:txBody>
      </p:sp>
      <p:sp>
        <p:nvSpPr>
          <p:cNvPr id="3" name="Text Placeholder 2"/>
          <p:cNvSpPr>
            <a:spLocks noGrp="1"/>
          </p:cNvSpPr>
          <p:nvPr>
            <p:ph type="body" idx="1"/>
          </p:nvPr>
        </p:nvSpPr>
        <p:spPr>
          <a:xfrm>
            <a:off x="2572278" y="2796209"/>
            <a:ext cx="8930748" cy="2841572"/>
          </a:xfrm>
        </p:spPr>
        <p:txBody>
          <a:bodyPr>
            <a:normAutofit/>
          </a:bodyPr>
          <a:lstStyle/>
          <a:p>
            <a:pPr algn="just"/>
            <a:r>
              <a:rPr lang="en-IN" dirty="0"/>
              <a:t>A US-based housing company named Surprise Housing has decided to enter the Australian market</a:t>
            </a:r>
            <a:r>
              <a:rPr lang="en-IN" dirty="0" smtClean="0"/>
              <a:t>. The </a:t>
            </a:r>
            <a:r>
              <a:rPr lang="en-IN" dirty="0"/>
              <a:t>company is looking at prospective properties to buy houses to enter the market. Thus, </a:t>
            </a:r>
            <a:r>
              <a:rPr lang="en-IN" dirty="0" smtClean="0"/>
              <a:t>they need to have a basic understanding of the market and by analysing them understand </a:t>
            </a:r>
            <a:r>
              <a:rPr lang="en-IN" dirty="0"/>
              <a:t>the actual value of the prospective properties and decide whether to invest in them or not. </a:t>
            </a:r>
          </a:p>
          <a:p>
            <a:pPr algn="just"/>
            <a:endParaRPr lang="en-IN" dirty="0"/>
          </a:p>
        </p:txBody>
      </p:sp>
    </p:spTree>
    <p:extLst>
      <p:ext uri="{BB962C8B-B14F-4D97-AF65-F5344CB8AC3E}">
        <p14:creationId xmlns:p14="http://schemas.microsoft.com/office/powerpoint/2010/main" val="1189832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60104" y="662609"/>
            <a:ext cx="8613913" cy="830997"/>
          </a:xfrm>
          <a:prstGeom prst="rect">
            <a:avLst/>
          </a:prstGeom>
          <a:noFill/>
        </p:spPr>
        <p:txBody>
          <a:bodyPr wrap="square" rtlCol="0">
            <a:spAutoFit/>
          </a:bodyPr>
          <a:lstStyle/>
          <a:p>
            <a:pPr algn="ctr"/>
            <a:r>
              <a:rPr lang="en-US" sz="4800" b="1" dirty="0" smtClean="0">
                <a:solidFill>
                  <a:schemeClr val="accent1">
                    <a:lumMod val="50000"/>
                  </a:schemeClr>
                </a:solidFill>
              </a:rPr>
              <a:t>Introduction</a:t>
            </a:r>
            <a:endParaRPr lang="en-IN" b="1" dirty="0">
              <a:solidFill>
                <a:schemeClr val="accent1">
                  <a:lumMod val="50000"/>
                </a:schemeClr>
              </a:solidFill>
            </a:endParaRPr>
          </a:p>
        </p:txBody>
      </p:sp>
      <p:sp>
        <p:nvSpPr>
          <p:cNvPr id="5" name="TextBox 4"/>
          <p:cNvSpPr txBox="1"/>
          <p:nvPr/>
        </p:nvSpPr>
        <p:spPr>
          <a:xfrm>
            <a:off x="1616765" y="1550504"/>
            <a:ext cx="10230678" cy="3139321"/>
          </a:xfrm>
          <a:prstGeom prst="rect">
            <a:avLst/>
          </a:prstGeom>
          <a:noFill/>
        </p:spPr>
        <p:txBody>
          <a:bodyPr wrap="square" rtlCol="0">
            <a:spAutoFit/>
          </a:bodyPr>
          <a:lstStyle/>
          <a:p>
            <a:r>
              <a:rPr lang="en-IN" dirty="0"/>
              <a:t>According to a 2016 Gallup Poll[1], real estate was rated the best long-term investment – well ahead of gold, stocks and mutual funds, savings accounts/CDs and bonds. Hence, in order to make an investment in the real estate market, one needs to have a good understanding of the market trends. Analysing the real estate data can help in better understanding what the demands of the market is</a:t>
            </a:r>
            <a:r>
              <a:rPr lang="en-IN" dirty="0" smtClean="0"/>
              <a:t>.</a:t>
            </a:r>
          </a:p>
          <a:p>
            <a:endParaRPr lang="en-US" dirty="0"/>
          </a:p>
          <a:p>
            <a:r>
              <a:rPr lang="en-IN"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a:t>
            </a:r>
            <a:endParaRPr lang="en-IN" dirty="0" smtClean="0"/>
          </a:p>
          <a:p>
            <a:endParaRPr lang="en-US" dirty="0"/>
          </a:p>
          <a:p>
            <a:r>
              <a:rPr lang="en-IN" dirty="0"/>
              <a:t>Let’s take into account </a:t>
            </a:r>
            <a:r>
              <a:rPr lang="en-IN" dirty="0" smtClean="0"/>
              <a:t>a set of data that can help us understand the </a:t>
            </a:r>
            <a:r>
              <a:rPr lang="en-IN" dirty="0"/>
              <a:t>details of </a:t>
            </a:r>
            <a:r>
              <a:rPr lang="en-IN" dirty="0" smtClean="0"/>
              <a:t>real estate market and which factors are important to influence the price of a property.</a:t>
            </a:r>
            <a:endParaRPr lang="en-IN" dirty="0"/>
          </a:p>
        </p:txBody>
      </p:sp>
    </p:spTree>
    <p:extLst>
      <p:ext uri="{BB962C8B-B14F-4D97-AF65-F5344CB8AC3E}">
        <p14:creationId xmlns:p14="http://schemas.microsoft.com/office/powerpoint/2010/main" val="2696234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887896"/>
            <a:ext cx="9011478" cy="769441"/>
          </a:xfrm>
          <a:prstGeom prst="rect">
            <a:avLst/>
          </a:prstGeom>
          <a:noFill/>
        </p:spPr>
        <p:txBody>
          <a:bodyPr wrap="square" rtlCol="0">
            <a:spAutoFit/>
          </a:bodyPr>
          <a:lstStyle/>
          <a:p>
            <a:pPr algn="ctr"/>
            <a:r>
              <a:rPr lang="en-US" sz="4400" b="1" dirty="0" smtClean="0">
                <a:solidFill>
                  <a:schemeClr val="accent1">
                    <a:lumMod val="50000"/>
                  </a:schemeClr>
                </a:solidFill>
              </a:rPr>
              <a:t>Problem Statement</a:t>
            </a:r>
            <a:endParaRPr lang="en-IN" sz="4400" b="1" dirty="0">
              <a:solidFill>
                <a:schemeClr val="accent1">
                  <a:lumMod val="50000"/>
                </a:schemeClr>
              </a:solidFill>
            </a:endParaRPr>
          </a:p>
        </p:txBody>
      </p:sp>
      <p:sp>
        <p:nvSpPr>
          <p:cNvPr id="3" name="TextBox 2"/>
          <p:cNvSpPr txBox="1"/>
          <p:nvPr/>
        </p:nvSpPr>
        <p:spPr>
          <a:xfrm>
            <a:off x="1828800" y="1577009"/>
            <a:ext cx="9183757" cy="3139321"/>
          </a:xfrm>
          <a:prstGeom prst="rect">
            <a:avLst/>
          </a:prstGeom>
          <a:noFill/>
        </p:spPr>
        <p:txBody>
          <a:bodyPr wrap="square" rtlCol="0">
            <a:spAutoFit/>
          </a:bodyPr>
          <a:lstStyle/>
          <a:p>
            <a:pPr lvl="0" algn="just"/>
            <a:r>
              <a:rPr lang="en-US" dirty="0" smtClean="0"/>
              <a:t>As a new company Surprise Housing needs to have a fair idea of the real estate market in Australia. Understanding the data will help them understand the market and accordingly build business strategies to gain relevance in the market among competitors. In this regard, they will get answers to the questions, “</a:t>
            </a:r>
            <a:r>
              <a:rPr lang="en-IN" dirty="0" smtClean="0"/>
              <a:t>Which </a:t>
            </a:r>
            <a:r>
              <a:rPr lang="en-IN" dirty="0"/>
              <a:t>variables are important to predict the price of variable</a:t>
            </a:r>
            <a:r>
              <a:rPr lang="en-IN" dirty="0" smtClean="0"/>
              <a:t>?” and How </a:t>
            </a:r>
            <a:r>
              <a:rPr lang="en-IN" dirty="0"/>
              <a:t>do these variables describe the price of the house</a:t>
            </a:r>
            <a:r>
              <a:rPr lang="en-IN" dirty="0" smtClean="0"/>
              <a:t>?</a:t>
            </a:r>
          </a:p>
          <a:p>
            <a:pPr lvl="0" algn="just"/>
            <a:endParaRPr lang="en-US" dirty="0"/>
          </a:p>
          <a:p>
            <a:pPr algn="just"/>
            <a:r>
              <a:rPr lang="en-IN" dirty="0"/>
              <a:t>The main aim of this project is to explore </a:t>
            </a:r>
            <a:r>
              <a:rPr lang="en-IN" dirty="0" smtClean="0"/>
              <a:t>the influencing factors of real estate. A </a:t>
            </a:r>
            <a:r>
              <a:rPr lang="en-IN" dirty="0"/>
              <a:t>comprehensive review of the literature, theories and models have been carried out to propose the models for </a:t>
            </a:r>
            <a:r>
              <a:rPr lang="en-IN" dirty="0" smtClean="0"/>
              <a:t>the prediction of prices for housing properties. </a:t>
            </a:r>
            <a:endParaRPr lang="en-IN" dirty="0"/>
          </a:p>
          <a:p>
            <a:pPr lvl="0"/>
            <a:endParaRPr lang="en-IN" dirty="0"/>
          </a:p>
          <a:p>
            <a:endParaRPr lang="en-IN" dirty="0"/>
          </a:p>
        </p:txBody>
      </p:sp>
    </p:spTree>
    <p:extLst>
      <p:ext uri="{BB962C8B-B14F-4D97-AF65-F5344CB8AC3E}">
        <p14:creationId xmlns:p14="http://schemas.microsoft.com/office/powerpoint/2010/main" val="3445038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69774" y="993913"/>
            <a:ext cx="9859617" cy="830997"/>
          </a:xfrm>
          <a:prstGeom prst="rect">
            <a:avLst/>
          </a:prstGeom>
          <a:noFill/>
        </p:spPr>
        <p:txBody>
          <a:bodyPr wrap="square" rtlCol="0">
            <a:spAutoFit/>
          </a:bodyPr>
          <a:lstStyle/>
          <a:p>
            <a:pPr algn="ctr"/>
            <a:r>
              <a:rPr lang="en-US" sz="4800" b="1" dirty="0" smtClean="0">
                <a:solidFill>
                  <a:schemeClr val="accent1">
                    <a:lumMod val="50000"/>
                  </a:schemeClr>
                </a:solidFill>
              </a:rPr>
              <a:t>Problem Analysis</a:t>
            </a:r>
            <a:endParaRPr lang="en-IN" sz="4800" b="1" dirty="0">
              <a:solidFill>
                <a:schemeClr val="accent1">
                  <a:lumMod val="50000"/>
                </a:schemeClr>
              </a:solidFill>
            </a:endParaRPr>
          </a:p>
        </p:txBody>
      </p:sp>
      <p:sp>
        <p:nvSpPr>
          <p:cNvPr id="3" name="TextBox 2"/>
          <p:cNvSpPr txBox="1"/>
          <p:nvPr/>
        </p:nvSpPr>
        <p:spPr>
          <a:xfrm>
            <a:off x="1669774" y="1974574"/>
            <a:ext cx="9183756" cy="1854995"/>
          </a:xfrm>
          <a:prstGeom prst="rect">
            <a:avLst/>
          </a:prstGeom>
          <a:noFill/>
        </p:spPr>
        <p:txBody>
          <a:bodyPr wrap="square" rtlCol="0">
            <a:spAutoFit/>
          </a:bodyPr>
          <a:lstStyle/>
          <a:p>
            <a:pPr algn="just">
              <a:lnSpc>
                <a:spcPct val="107000"/>
              </a:lnSpc>
              <a:spcAft>
                <a:spcPts val="800"/>
              </a:spcAft>
              <a:buNone/>
            </a:pPr>
            <a:r>
              <a:rPr lang="en-IN" dirty="0">
                <a:solidFill>
                  <a:schemeClr val="tx1">
                    <a:lumMod val="95000"/>
                    <a:lumOff val="5000"/>
                  </a:schemeClr>
                </a:solidFill>
                <a:latin typeface="Century" pitchFamily="18" charset="0"/>
                <a:ea typeface="Calibri" panose="020F0502020204030204" pitchFamily="34" charset="0"/>
                <a:cs typeface="Times New Roman" panose="02020603050405020304" pitchFamily="18" charset="0"/>
              </a:rPr>
              <a:t> The problem statement shows </a:t>
            </a:r>
            <a:r>
              <a:rPr lang="en-IN" dirty="0" smtClean="0">
                <a:solidFill>
                  <a:schemeClr val="tx1">
                    <a:lumMod val="95000"/>
                    <a:lumOff val="5000"/>
                  </a:schemeClr>
                </a:solidFill>
                <a:latin typeface="Century" pitchFamily="18" charset="0"/>
                <a:ea typeface="Calibri" panose="020F0502020204030204" pitchFamily="34" charset="0"/>
                <a:cs typeface="Times New Roman" panose="02020603050405020304" pitchFamily="18" charset="0"/>
              </a:rPr>
              <a:t>the existing patterns that rule a real estate market. </a:t>
            </a:r>
            <a:r>
              <a:rPr lang="en-US" dirty="0" smtClean="0"/>
              <a:t>It is said that </a:t>
            </a:r>
            <a:r>
              <a:rPr lang="en-US" dirty="0"/>
              <a:t>real estate prices </a:t>
            </a:r>
            <a:r>
              <a:rPr lang="en-US" dirty="0" smtClean="0"/>
              <a:t>are </a:t>
            </a:r>
            <a:r>
              <a:rPr lang="en-US" dirty="0"/>
              <a:t>affected by a lot of factors- </a:t>
            </a:r>
            <a:r>
              <a:rPr lang="en-US" b="1" dirty="0"/>
              <a:t>growth in economy, interest rates, customer trust, mortgage availability, home sales financial slowdown</a:t>
            </a:r>
            <a:r>
              <a:rPr lang="en-US" dirty="0"/>
              <a:t> being the most important ones. Overall, the prices are directly or indirectly dependent on these </a:t>
            </a:r>
            <a:r>
              <a:rPr lang="en-US" dirty="0" smtClean="0"/>
              <a:t>factors. But wait! These are all external factors. Internally, the area of the plot, location, pool, alley, etc. might increase or reduce the price. Thus, l</a:t>
            </a:r>
            <a:r>
              <a:rPr lang="en-IN" spc="5" dirty="0" err="1" smtClean="0">
                <a:solidFill>
                  <a:schemeClr val="tx1">
                    <a:lumMod val="95000"/>
                    <a:lumOff val="5000"/>
                  </a:schemeClr>
                </a:solidFill>
                <a:latin typeface="Century" pitchFamily="18" charset="0"/>
                <a:ea typeface="Calibri" panose="020F0502020204030204" pitchFamily="34" charset="0"/>
                <a:cs typeface="Open Sans" panose="020B0606030504020204" pitchFamily="34" charset="0"/>
              </a:rPr>
              <a:t>et’s</a:t>
            </a:r>
            <a:r>
              <a:rPr lang="en-IN" spc="5" dirty="0" smtClean="0">
                <a:solidFill>
                  <a:schemeClr val="tx1">
                    <a:lumMod val="95000"/>
                    <a:lumOff val="5000"/>
                  </a:schemeClr>
                </a:solidFill>
                <a:latin typeface="Century" pitchFamily="18" charset="0"/>
                <a:ea typeface="Calibri" panose="020F0502020204030204" pitchFamily="34" charset="0"/>
                <a:cs typeface="Open Sans" panose="020B0606030504020204" pitchFamily="34" charset="0"/>
              </a:rPr>
              <a:t> </a:t>
            </a:r>
            <a:r>
              <a:rPr lang="en-IN" spc="5" dirty="0">
                <a:solidFill>
                  <a:schemeClr val="tx1">
                    <a:lumMod val="95000"/>
                    <a:lumOff val="5000"/>
                  </a:schemeClr>
                </a:solidFill>
                <a:latin typeface="Century" pitchFamily="18" charset="0"/>
                <a:ea typeface="Calibri" panose="020F0502020204030204" pitchFamily="34" charset="0"/>
                <a:cs typeface="Open Sans" panose="020B0606030504020204" pitchFamily="34" charset="0"/>
              </a:rPr>
              <a:t>know about it by analysing the problem.</a:t>
            </a:r>
            <a:endParaRPr lang="en-IN" dirty="0"/>
          </a:p>
        </p:txBody>
      </p:sp>
    </p:spTree>
    <p:extLst>
      <p:ext uri="{BB962C8B-B14F-4D97-AF65-F5344CB8AC3E}">
        <p14:creationId xmlns:p14="http://schemas.microsoft.com/office/powerpoint/2010/main" val="647187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3513" y="795130"/>
            <a:ext cx="9899510" cy="1099931"/>
          </a:xfrm>
        </p:spPr>
        <p:txBody>
          <a:bodyPr>
            <a:noAutofit/>
          </a:bodyPr>
          <a:lstStyle/>
          <a:p>
            <a:r>
              <a:rPr lang="en-US" sz="4800" b="1" dirty="0">
                <a:solidFill>
                  <a:schemeClr val="accent1">
                    <a:lumMod val="50000"/>
                  </a:schemeClr>
                </a:solidFill>
              </a:rPr>
              <a:t>Exploratory Data </a:t>
            </a:r>
            <a:r>
              <a:rPr lang="en-US" sz="4800" b="1" dirty="0" smtClean="0">
                <a:solidFill>
                  <a:schemeClr val="accent1">
                    <a:lumMod val="50000"/>
                  </a:schemeClr>
                </a:solidFill>
              </a:rPr>
              <a:t>Analysis</a:t>
            </a:r>
            <a:endParaRPr lang="en-IN" sz="4800" dirty="0"/>
          </a:p>
        </p:txBody>
      </p:sp>
      <p:sp>
        <p:nvSpPr>
          <p:cNvPr id="3" name="Content Placeholder 2"/>
          <p:cNvSpPr>
            <a:spLocks noGrp="1"/>
          </p:cNvSpPr>
          <p:nvPr>
            <p:ph idx="1"/>
          </p:nvPr>
        </p:nvSpPr>
        <p:spPr>
          <a:xfrm>
            <a:off x="1603513" y="2411896"/>
            <a:ext cx="9899510" cy="3379304"/>
          </a:xfrm>
        </p:spPr>
        <p:txBody>
          <a:bodyPr>
            <a:normAutofit/>
          </a:bodyPr>
          <a:lstStyle/>
          <a:p>
            <a:pPr>
              <a:buFont typeface="Arial" panose="020B0604020202020204" pitchFamily="34" charset="0"/>
              <a:buChar char="•"/>
            </a:pPr>
            <a:r>
              <a:rPr lang="en-US" dirty="0"/>
              <a:t> I have imported the </a:t>
            </a:r>
            <a:r>
              <a:rPr lang="en-US" dirty="0" smtClean="0"/>
              <a:t>both the train and test dataset </a:t>
            </a:r>
            <a:r>
              <a:rPr lang="en-US" dirty="0"/>
              <a:t>which </a:t>
            </a:r>
            <a:r>
              <a:rPr lang="en-US" dirty="0" smtClean="0"/>
              <a:t>were in  CSV </a:t>
            </a:r>
            <a:r>
              <a:rPr lang="en-US" dirty="0"/>
              <a:t>format</a:t>
            </a:r>
            <a:r>
              <a:rPr lang="en-US" dirty="0" smtClean="0"/>
              <a:t>.</a:t>
            </a:r>
            <a:endParaRPr lang="en-US" dirty="0"/>
          </a:p>
          <a:p>
            <a:pPr>
              <a:buFont typeface="Arial" panose="020B0604020202020204" pitchFamily="34" charset="0"/>
              <a:buChar char="•"/>
            </a:pPr>
            <a:r>
              <a:rPr lang="en-US" dirty="0"/>
              <a:t>Performed some of the statistical analysis like dimension of the dataset, data types, info, number of unique values, value </a:t>
            </a:r>
            <a:r>
              <a:rPr lang="en-US" dirty="0" smtClean="0"/>
              <a:t>counts, </a:t>
            </a:r>
            <a:r>
              <a:rPr lang="en-US" dirty="0"/>
              <a:t>etc</a:t>
            </a:r>
            <a:r>
              <a:rPr lang="en-US" dirty="0" smtClean="0"/>
              <a:t>.</a:t>
            </a:r>
            <a:endParaRPr lang="en-US" dirty="0"/>
          </a:p>
          <a:p>
            <a:r>
              <a:rPr lang="en-US" dirty="0" smtClean="0"/>
              <a:t>Then, as the data looked good I preprocessed the data.</a:t>
            </a:r>
            <a:endParaRPr lang="en-IN" dirty="0"/>
          </a:p>
        </p:txBody>
      </p:sp>
    </p:spTree>
    <p:extLst>
      <p:ext uri="{BB962C8B-B14F-4D97-AF65-F5344CB8AC3E}">
        <p14:creationId xmlns:p14="http://schemas.microsoft.com/office/powerpoint/2010/main" val="1633530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4626" y="1722294"/>
            <a:ext cx="5088835" cy="3790610"/>
          </a:xfrm>
        </p:spPr>
        <p:txBody>
          <a:bodyPr>
            <a:normAutofit fontScale="90000"/>
          </a:bodyPr>
          <a:lstStyle/>
          <a:p>
            <a:pPr algn="l"/>
            <a:r>
              <a:rPr lang="en-US" sz="2000" dirty="0" smtClean="0">
                <a:latin typeface="+mn-lt"/>
                <a:cs typeface="Calibri" panose="020F0502020204030204" pitchFamily="34" charset="0"/>
              </a:rPr>
              <a:t>Firstly</a:t>
            </a:r>
            <a:r>
              <a:rPr lang="en-US" sz="2000" dirty="0">
                <a:latin typeface="+mn-lt"/>
                <a:cs typeface="Calibri" panose="020F0502020204030204" pitchFamily="34" charset="0"/>
              </a:rPr>
              <a:t>, I have imported the necessary libraries and dataset</a:t>
            </a:r>
            <a:r>
              <a:rPr lang="en-US" sz="2000" dirty="0" smtClean="0">
                <a:latin typeface="+mn-lt"/>
                <a:cs typeface="Calibri" panose="020F0502020204030204" pitchFamily="34" charset="0"/>
              </a:rPr>
              <a:t>.</a:t>
            </a:r>
            <a:br>
              <a:rPr lang="en-US" sz="2000" dirty="0" smtClean="0">
                <a:latin typeface="+mn-lt"/>
                <a:cs typeface="Calibri" panose="020F0502020204030204" pitchFamily="34" charset="0"/>
              </a:rPr>
            </a:br>
            <a:r>
              <a:rPr lang="en-US" sz="2000" dirty="0">
                <a:latin typeface="+mn-lt"/>
                <a:cs typeface="Calibri" panose="020F0502020204030204" pitchFamily="34" charset="0"/>
              </a:rPr>
              <a:t/>
            </a:r>
            <a:br>
              <a:rPr lang="en-US" sz="2000" dirty="0">
                <a:latin typeface="+mn-lt"/>
                <a:cs typeface="Calibri" panose="020F0502020204030204" pitchFamily="34" charset="0"/>
              </a:rPr>
            </a:br>
            <a:r>
              <a:rPr lang="en-US" sz="2000" dirty="0" smtClean="0">
                <a:latin typeface="+mn-lt"/>
                <a:cs typeface="Calibri" panose="020F0502020204030204" pitchFamily="34" charset="0"/>
              </a:rPr>
              <a:t>Then I imported the train and test datasets. </a:t>
            </a:r>
            <a:br>
              <a:rPr lang="en-US" sz="2000" dirty="0" smtClean="0">
                <a:latin typeface="+mn-lt"/>
                <a:cs typeface="Calibri" panose="020F0502020204030204" pitchFamily="34" charset="0"/>
              </a:rPr>
            </a:br>
            <a:r>
              <a:rPr lang="en-US" sz="2000" dirty="0">
                <a:latin typeface="+mn-lt"/>
                <a:cs typeface="Calibri" panose="020F0502020204030204" pitchFamily="34" charset="0"/>
              </a:rPr>
              <a:t/>
            </a:r>
            <a:br>
              <a:rPr lang="en-US" sz="2000" dirty="0">
                <a:latin typeface="+mn-lt"/>
                <a:cs typeface="Calibri" panose="020F0502020204030204" pitchFamily="34" charset="0"/>
              </a:rPr>
            </a:br>
            <a:r>
              <a:rPr lang="en-US" sz="2000" dirty="0">
                <a:latin typeface="+mn-lt"/>
                <a:cs typeface="Calibri" panose="020F0502020204030204" pitchFamily="34" charset="0"/>
              </a:rPr>
              <a:t>Checked the dimension of the dataset, data types of </a:t>
            </a:r>
            <a:r>
              <a:rPr lang="en-US" sz="2000" dirty="0" smtClean="0">
                <a:latin typeface="+mn-lt"/>
                <a:cs typeface="Calibri" panose="020F0502020204030204" pitchFamily="34" charset="0"/>
              </a:rPr>
              <a:t>the features</a:t>
            </a:r>
            <a:r>
              <a:rPr lang="en-US" sz="2000" dirty="0">
                <a:latin typeface="+mn-lt"/>
                <a:cs typeface="Calibri" panose="020F0502020204030204" pitchFamily="34" charset="0"/>
              </a:rPr>
              <a:t>. </a:t>
            </a:r>
            <a:r>
              <a:rPr lang="en-US" sz="2000" dirty="0" smtClean="0">
                <a:latin typeface="+mn-lt"/>
                <a:cs typeface="Calibri" panose="020F0502020204030204" pitchFamily="34" charset="0"/>
              </a:rPr>
              <a:t/>
            </a:r>
            <a:br>
              <a:rPr lang="en-US" sz="2000" dirty="0" smtClean="0">
                <a:latin typeface="+mn-lt"/>
                <a:cs typeface="Calibri" panose="020F0502020204030204" pitchFamily="34" charset="0"/>
              </a:rPr>
            </a:br>
            <a:r>
              <a:rPr lang="en-US" sz="2000" dirty="0" smtClean="0">
                <a:latin typeface="+mn-lt"/>
                <a:cs typeface="Calibri" panose="020F0502020204030204" pitchFamily="34" charset="0"/>
              </a:rPr>
              <a:t/>
            </a:r>
            <a:br>
              <a:rPr lang="en-US" sz="2000" dirty="0" smtClean="0">
                <a:latin typeface="+mn-lt"/>
                <a:cs typeface="Calibri" panose="020F0502020204030204" pitchFamily="34" charset="0"/>
              </a:rPr>
            </a:br>
            <a:r>
              <a:rPr lang="en-US" sz="2000" dirty="0" smtClean="0">
                <a:latin typeface="+mn-lt"/>
                <a:cs typeface="Calibri" panose="020F0502020204030204" pitchFamily="34" charset="0"/>
              </a:rPr>
              <a:t>Checked </a:t>
            </a:r>
            <a:r>
              <a:rPr lang="en-US" sz="2000" dirty="0">
                <a:latin typeface="+mn-lt"/>
                <a:cs typeface="Calibri" panose="020F0502020204030204" pitchFamily="34" charset="0"/>
              </a:rPr>
              <a:t>the information of the data frame using info() and checked the number of unique values present in the dataset. </a:t>
            </a:r>
            <a:br>
              <a:rPr lang="en-US" sz="2000" dirty="0">
                <a:latin typeface="+mn-lt"/>
                <a:cs typeface="Calibri" panose="020F0502020204030204" pitchFamily="34" charset="0"/>
              </a:rPr>
            </a:b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endParaRPr lang="en-IN" dirty="0"/>
          </a:p>
        </p:txBody>
      </p:sp>
      <p:pic>
        <p:nvPicPr>
          <p:cNvPr id="6" name="Content Placeholder 5"/>
          <p:cNvPicPr>
            <a:picLocks noGrp="1" noChangeAspect="1"/>
          </p:cNvPicPr>
          <p:nvPr>
            <p:ph idx="1"/>
          </p:nvPr>
        </p:nvPicPr>
        <p:blipFill rotWithShape="1">
          <a:blip r:embed="rId2"/>
          <a:srcRect r="26940"/>
          <a:stretch/>
        </p:blipFill>
        <p:spPr>
          <a:xfrm>
            <a:off x="1314258" y="1722294"/>
            <a:ext cx="5351586" cy="3611463"/>
          </a:xfrm>
          <a:prstGeom prst="rect">
            <a:avLst/>
          </a:prstGeom>
        </p:spPr>
      </p:pic>
      <p:sp>
        <p:nvSpPr>
          <p:cNvPr id="5" name="TextBox 4"/>
          <p:cNvSpPr txBox="1"/>
          <p:nvPr/>
        </p:nvSpPr>
        <p:spPr>
          <a:xfrm>
            <a:off x="1484311" y="1086678"/>
            <a:ext cx="3485253" cy="523220"/>
          </a:xfrm>
          <a:prstGeom prst="rect">
            <a:avLst/>
          </a:prstGeom>
          <a:noFill/>
        </p:spPr>
        <p:txBody>
          <a:bodyPr wrap="square" rtlCol="0">
            <a:spAutoFit/>
          </a:bodyPr>
          <a:lstStyle/>
          <a:p>
            <a:r>
              <a:rPr lang="en-US" sz="2800" b="1" dirty="0">
                <a:solidFill>
                  <a:schemeClr val="accent1">
                    <a:lumMod val="50000"/>
                  </a:schemeClr>
                </a:solidFill>
              </a:rPr>
              <a:t>Data </a:t>
            </a:r>
            <a:r>
              <a:rPr lang="en-US" sz="2800" b="1" dirty="0" smtClean="0">
                <a:solidFill>
                  <a:schemeClr val="accent1">
                    <a:lumMod val="50000"/>
                  </a:schemeClr>
                </a:solidFill>
              </a:rPr>
              <a:t>Pre-processing</a:t>
            </a:r>
            <a:endParaRPr lang="en-IN" sz="2800" b="1" dirty="0">
              <a:solidFill>
                <a:schemeClr val="accent1">
                  <a:lumMod val="50000"/>
                </a:schemeClr>
              </a:solidFill>
            </a:endParaRPr>
          </a:p>
        </p:txBody>
      </p:sp>
    </p:spTree>
    <p:extLst>
      <p:ext uri="{BB962C8B-B14F-4D97-AF65-F5344CB8AC3E}">
        <p14:creationId xmlns:p14="http://schemas.microsoft.com/office/powerpoint/2010/main" val="2183046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924340"/>
          </a:xfrm>
        </p:spPr>
        <p:txBody>
          <a:bodyPr>
            <a:normAutofit/>
          </a:bodyPr>
          <a:lstStyle/>
          <a:p>
            <a:pPr algn="ctr"/>
            <a:r>
              <a:rPr lang="en-US" sz="4400" b="1" dirty="0">
                <a:solidFill>
                  <a:schemeClr val="accent1">
                    <a:lumMod val="50000"/>
                  </a:schemeClr>
                </a:solidFill>
              </a:rPr>
              <a:t>Data Visualizations</a:t>
            </a:r>
            <a:endParaRPr lang="en-IN" sz="4400" b="1" dirty="0">
              <a:solidFill>
                <a:schemeClr val="accent1">
                  <a:lumMod val="50000"/>
                </a:schemeClr>
              </a:solidFill>
            </a:endParaRPr>
          </a:p>
        </p:txBody>
      </p:sp>
      <p:sp>
        <p:nvSpPr>
          <p:cNvPr id="3" name="Text Placeholder 2"/>
          <p:cNvSpPr>
            <a:spLocks noGrp="1"/>
          </p:cNvSpPr>
          <p:nvPr>
            <p:ph type="body" idx="1"/>
          </p:nvPr>
        </p:nvSpPr>
        <p:spPr>
          <a:xfrm>
            <a:off x="2572278" y="3591339"/>
            <a:ext cx="8930748" cy="2046442"/>
          </a:xfrm>
        </p:spPr>
        <p:txBody>
          <a:bodyPr/>
          <a:lstStyle/>
          <a:p>
            <a:pPr algn="just"/>
            <a:r>
              <a:rPr lang="en-US" dirty="0"/>
              <a:t>I have performed both </a:t>
            </a:r>
            <a:r>
              <a:rPr lang="en-US" dirty="0" smtClean="0"/>
              <a:t>univariate, bivariate and multivariate </a:t>
            </a:r>
            <a:r>
              <a:rPr lang="en-US" dirty="0"/>
              <a:t>analysis to visualize the data. </a:t>
            </a:r>
            <a:r>
              <a:rPr lang="en-US" dirty="0" smtClean="0"/>
              <a:t>For analysis </a:t>
            </a:r>
            <a:r>
              <a:rPr lang="en-US" dirty="0"/>
              <a:t>I have </a:t>
            </a:r>
            <a:r>
              <a:rPr lang="en-US" b="1" dirty="0"/>
              <a:t>used strip plot, distribution plot, box plot and violin plot. </a:t>
            </a:r>
            <a:r>
              <a:rPr lang="en-US" dirty="0" smtClean="0"/>
              <a:t> </a:t>
            </a:r>
            <a:r>
              <a:rPr lang="en-US" dirty="0"/>
              <a:t>Here I will be showing only bivariate analysis plots to </a:t>
            </a:r>
            <a:r>
              <a:rPr lang="en-US" dirty="0" err="1"/>
              <a:t>analyse</a:t>
            </a:r>
            <a:r>
              <a:rPr lang="en-US" dirty="0"/>
              <a:t> the data. </a:t>
            </a:r>
          </a:p>
          <a:p>
            <a:endParaRPr lang="en-IN" dirty="0"/>
          </a:p>
        </p:txBody>
      </p:sp>
    </p:spTree>
    <p:extLst>
      <p:ext uri="{BB962C8B-B14F-4D97-AF65-F5344CB8AC3E}">
        <p14:creationId xmlns:p14="http://schemas.microsoft.com/office/powerpoint/2010/main" val="4001024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230</TotalTime>
  <Words>712</Words>
  <Application>Microsoft Office PowerPoint</Application>
  <PresentationFormat>Widescreen</PresentationFormat>
  <Paragraphs>47</Paragraphs>
  <Slides>19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Arial Rounded MT Bold</vt:lpstr>
      <vt:lpstr>Bahnschrift SemiBold</vt:lpstr>
      <vt:lpstr>Calibri</vt:lpstr>
      <vt:lpstr>Cambria</vt:lpstr>
      <vt:lpstr>Century</vt:lpstr>
      <vt:lpstr>Corbel</vt:lpstr>
      <vt:lpstr>Open Sans</vt:lpstr>
      <vt:lpstr>Symbol</vt:lpstr>
      <vt:lpstr>Times New Roman</vt:lpstr>
      <vt:lpstr>Parallax</vt:lpstr>
      <vt:lpstr>Housing Price Prediction</vt:lpstr>
      <vt:lpstr>PowerPoint Presentation</vt:lpstr>
      <vt:lpstr>Overview</vt:lpstr>
      <vt:lpstr>PowerPoint Presentation</vt:lpstr>
      <vt:lpstr>PowerPoint Presentation</vt:lpstr>
      <vt:lpstr>PowerPoint Presentation</vt:lpstr>
      <vt:lpstr>Exploratory Data Analysis</vt:lpstr>
      <vt:lpstr>Firstly, I have imported the necessary libraries and dataset.  Then I imported the train and test datasets.   Checked the dimension of the dataset, data types of the features.   Checked the information of the data frame using info() and checked the number of unique values present in the dataset.   </vt:lpstr>
      <vt:lpstr>Data Visualizations</vt:lpstr>
      <vt:lpstr>PowerPoint Presentation</vt:lpstr>
      <vt:lpstr>PowerPoint Presentation</vt:lpstr>
      <vt:lpstr>PowerPoint Presentation</vt:lpstr>
      <vt:lpstr>PowerPoint Presentation</vt:lpstr>
      <vt:lpstr>We can see that YearBuilt has an undeniable relation with the SalePrice.</vt:lpstr>
      <vt:lpstr>PowerPoint Presentation</vt:lpstr>
      <vt:lpstr>We have used heatmap to spot spotting missing values.</vt:lpstr>
      <vt:lpstr>This bar plot gives us an idea of the unique values in the categorical features.</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dc:title>
  <dc:creator>HP</dc:creator>
  <cp:lastModifiedBy>HP</cp:lastModifiedBy>
  <cp:revision>16</cp:revision>
  <dcterms:created xsi:type="dcterms:W3CDTF">2022-08-31T11:01:59Z</dcterms:created>
  <dcterms:modified xsi:type="dcterms:W3CDTF">2022-08-31T14:52:56Z</dcterms:modified>
</cp:coreProperties>
</file>