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342" r:id="rId3"/>
    <p:sldId id="341" r:id="rId4"/>
    <p:sldId id="323" r:id="rId5"/>
    <p:sldId id="322" r:id="rId6"/>
    <p:sldId id="317" r:id="rId7"/>
    <p:sldId id="335" r:id="rId8"/>
    <p:sldId id="336" r:id="rId9"/>
    <p:sldId id="271" r:id="rId10"/>
    <p:sldId id="340" r:id="rId11"/>
    <p:sldId id="318" r:id="rId12"/>
    <p:sldId id="319" r:id="rId13"/>
    <p:sldId id="327" r:id="rId14"/>
    <p:sldId id="326" r:id="rId15"/>
    <p:sldId id="325" r:id="rId16"/>
    <p:sldId id="321" r:id="rId17"/>
    <p:sldId id="333" r:id="rId18"/>
    <p:sldId id="328" r:id="rId19"/>
    <p:sldId id="343" r:id="rId20"/>
    <p:sldId id="334" r:id="rId21"/>
    <p:sldId id="329" r:id="rId22"/>
    <p:sldId id="331" r:id="rId23"/>
    <p:sldId id="332" r:id="rId24"/>
    <p:sldId id="338" r:id="rId25"/>
    <p:sldId id="330" r:id="rId26"/>
    <p:sldId id="314" r:id="rId27"/>
    <p:sldId id="339" r:id="rId28"/>
    <p:sldId id="34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9989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80407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6900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9951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445191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2241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1714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7186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1812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320486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59181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082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0010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71103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32676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0196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240533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10/3/2022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3832541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2794" y="1302263"/>
            <a:ext cx="7186411" cy="212944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chemeClr val="accent1">
                    <a:lumMod val="50000"/>
                  </a:schemeClr>
                </a:solidFill>
                <a:effectLst/>
                <a:latin typeface="Bodoni MT" panose="02070603080606020203" pitchFamily="18" charset="0"/>
                <a:ea typeface="Bahnschrift SemiLight" panose="020B0502040204020203" pitchFamily="34" charset="0"/>
                <a:cs typeface="Mangal" panose="02040503050203030202" pitchFamily="18" charset="0"/>
              </a:rPr>
              <a:t>Malignant Commentes </a:t>
            </a:r>
            <a:r>
              <a:rPr kumimoji="0" lang="fr-FR" altLang="en-US" sz="3600" b="1" i="0" u="none" strike="noStrike" cap="none" normalizeH="0" baseline="0" dirty="0" smtClean="0">
                <a:ln>
                  <a:noFill/>
                </a:ln>
                <a:solidFill>
                  <a:schemeClr val="accent1">
                    <a:lumMod val="50000"/>
                  </a:schemeClr>
                </a:solidFill>
                <a:effectLst/>
                <a:latin typeface="Bodoni MT" panose="02070603080606020203" pitchFamily="18" charset="0"/>
                <a:ea typeface="Bahnschrift SemiLight" panose="020B0502040204020203" pitchFamily="34" charset="0"/>
                <a:cs typeface="Mangal" panose="02040503050203030202" pitchFamily="18" charset="0"/>
              </a:rPr>
              <a:t>Classifier</a:t>
            </a:r>
            <a:endParaRPr kumimoji="0" lang="en-US" altLang="en-US" sz="4800" b="0" i="0" u="none" strike="noStrike" cap="none" normalizeH="0" baseline="0" dirty="0">
              <a:ln>
                <a:noFill/>
              </a:ln>
              <a:solidFill>
                <a:schemeClr val="accent1">
                  <a:lumMod val="50000"/>
                </a:schemeClr>
              </a:solidFill>
              <a:effectLst/>
              <a:latin typeface="Bodoni MT" panose="02070603080606020203" pitchFamily="18"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smtClean="0">
                <a:solidFill>
                  <a:schemeClr val="accent5">
                    <a:lumMod val="50000"/>
                  </a:schemeClr>
                </a:solidFill>
                <a:latin typeface="Bodoni MT" panose="02070603080606020203" pitchFamily="18" charset="0"/>
                <a:cs typeface="Arial" panose="020B0604020202020204" pitchFamily="34" charset="0"/>
              </a:rPr>
              <a:t>By</a:t>
            </a:r>
            <a:endParaRPr lang="en-US" sz="2800" b="1" dirty="0">
              <a:solidFill>
                <a:schemeClr val="accent5">
                  <a:lumMod val="50000"/>
                </a:schemeClr>
              </a:solidFill>
              <a:latin typeface="Bodoni MT" panose="02070603080606020203" pitchFamily="18" charset="0"/>
              <a:cs typeface="Arial" panose="020B0604020202020204" pitchFamily="34" charset="0"/>
            </a:endParaRPr>
          </a:p>
          <a:p>
            <a:r>
              <a:rPr lang="en-US" altLang="en-US" sz="2800" b="1" dirty="0" err="1" smtClean="0">
                <a:solidFill>
                  <a:schemeClr val="accent5">
                    <a:lumMod val="50000"/>
                  </a:schemeClr>
                </a:solidFill>
                <a:latin typeface="Bodoni MT" panose="02070603080606020203" pitchFamily="18" charset="0"/>
                <a:cs typeface="Arial" panose="020B0604020202020204" pitchFamily="34" charset="0"/>
              </a:rPr>
              <a:t>Debanti</a:t>
            </a:r>
            <a:r>
              <a:rPr lang="en-US" altLang="en-US" sz="2800" b="1" dirty="0" smtClean="0">
                <a:solidFill>
                  <a:schemeClr val="accent5">
                    <a:lumMod val="50000"/>
                  </a:schemeClr>
                </a:solidFill>
                <a:latin typeface="Bodoni MT" panose="02070603080606020203" pitchFamily="18" charset="0"/>
                <a:cs typeface="Arial" panose="020B0604020202020204" pitchFamily="34" charset="0"/>
              </a:rPr>
              <a:t> Roy</a:t>
            </a:r>
            <a:endParaRPr lang="en-IN" altLang="en-US" sz="2800" b="1" dirty="0">
              <a:solidFill>
                <a:schemeClr val="accent5">
                  <a:lumMod val="50000"/>
                </a:schemeClr>
              </a:solidFill>
              <a:latin typeface="Bodoni MT" panose="02070603080606020203"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Tree>
    <p:extLst>
      <p:ext uri="{BB962C8B-B14F-4D97-AF65-F5344CB8AC3E}">
        <p14:creationId xmlns:p14="http://schemas.microsoft.com/office/powerpoint/2010/main" val="2148213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7618" y="1086678"/>
            <a:ext cx="6676774" cy="4693754"/>
          </a:xfrm>
          <a:prstGeom prst="rect">
            <a:avLst/>
          </a:prstGeom>
        </p:spPr>
      </p:pic>
      <p:sp>
        <p:nvSpPr>
          <p:cNvPr id="5" name="TextBox 4"/>
          <p:cNvSpPr txBox="1"/>
          <p:nvPr/>
        </p:nvSpPr>
        <p:spPr>
          <a:xfrm>
            <a:off x="7951306" y="2425146"/>
            <a:ext cx="3193774" cy="2308324"/>
          </a:xfrm>
          <a:prstGeom prst="rect">
            <a:avLst/>
          </a:prstGeom>
          <a:noFill/>
        </p:spPr>
        <p:txBody>
          <a:bodyPr wrap="square" rtlCol="0">
            <a:spAutoFit/>
          </a:bodyPr>
          <a:lstStyle/>
          <a:p>
            <a:r>
              <a:rPr lang="en-US" dirty="0"/>
              <a:t>The </a:t>
            </a:r>
            <a:r>
              <a:rPr lang="en-US" dirty="0" smtClean="0"/>
              <a:t>shows </a:t>
            </a:r>
            <a:r>
              <a:rPr lang="en-US" dirty="0" err="1"/>
              <a:t>WordCloud</a:t>
            </a:r>
            <a:r>
              <a:rPr lang="en-US" dirty="0"/>
              <a:t> </a:t>
            </a:r>
            <a:r>
              <a:rPr lang="en-US" dirty="0"/>
              <a:t>shows</a:t>
            </a:r>
            <a:r>
              <a:rPr lang="en-US" dirty="0" smtClean="0"/>
              <a:t> </a:t>
            </a:r>
            <a:r>
              <a:rPr lang="en-US" dirty="0"/>
              <a:t>WORDS TAGGED AS HIGHLY </a:t>
            </a:r>
            <a:r>
              <a:rPr lang="en-US" dirty="0" smtClean="0"/>
              <a:t>MALIGNANT</a:t>
            </a:r>
          </a:p>
          <a:p>
            <a:endParaRPr lang="en-US" dirty="0"/>
          </a:p>
          <a:p>
            <a:r>
              <a:rPr lang="en-US" dirty="0"/>
              <a:t>It is clear that there are mostly words like edits, hey, white, fucking, gay, cocksucker, work, think, </a:t>
            </a:r>
            <a:r>
              <a:rPr lang="en-US" dirty="0" err="1"/>
              <a:t>taliban</a:t>
            </a:r>
            <a:r>
              <a:rPr lang="en-US" dirty="0"/>
              <a:t>, etc.</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7542" y="971550"/>
            <a:ext cx="6991350" cy="4914900"/>
          </a:xfrm>
          <a:prstGeom prst="rect">
            <a:avLst/>
          </a:prstGeom>
        </p:spPr>
      </p:pic>
      <p:sp>
        <p:nvSpPr>
          <p:cNvPr id="6" name="TextBox 5"/>
          <p:cNvSpPr txBox="1"/>
          <p:nvPr/>
        </p:nvSpPr>
        <p:spPr>
          <a:xfrm>
            <a:off x="8136835" y="2517913"/>
            <a:ext cx="2981739" cy="2308324"/>
          </a:xfrm>
          <a:prstGeom prst="rect">
            <a:avLst/>
          </a:prstGeom>
          <a:noFill/>
        </p:spPr>
        <p:txBody>
          <a:bodyPr wrap="square" rtlCol="0">
            <a:spAutoFit/>
          </a:bodyPr>
          <a:lstStyle/>
          <a:p>
            <a:r>
              <a:rPr lang="en-US" dirty="0"/>
              <a:t>The </a:t>
            </a:r>
            <a:r>
              <a:rPr lang="en-US" dirty="0" err="1" smtClean="0"/>
              <a:t>WordCloud</a:t>
            </a:r>
            <a:r>
              <a:rPr lang="en-US" dirty="0" smtClean="0"/>
              <a:t> shows  </a:t>
            </a:r>
            <a:r>
              <a:rPr lang="en-US" dirty="0"/>
              <a:t>WORDS TAGGED AS HIGHLY </a:t>
            </a:r>
            <a:r>
              <a:rPr lang="en-US" dirty="0" smtClean="0"/>
              <a:t>MALIGNANT</a:t>
            </a:r>
          </a:p>
          <a:p>
            <a:endParaRPr lang="en-US" dirty="0"/>
          </a:p>
          <a:p>
            <a:r>
              <a:rPr lang="en-US" dirty="0"/>
              <a:t>It is clear that there are mostly words like stupid, fuck, fucking, bitch, crow, shit, etc.</a:t>
            </a:r>
          </a:p>
          <a:p>
            <a:endParaRPr lang="en-IN" dirty="0"/>
          </a:p>
        </p:txBody>
      </p:sp>
    </p:spTree>
    <p:extLst>
      <p:ext uri="{BB962C8B-B14F-4D97-AF65-F5344CB8AC3E}">
        <p14:creationId xmlns:p14="http://schemas.microsoft.com/office/powerpoint/2010/main" val="1322204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9820" y="931793"/>
            <a:ext cx="6991350" cy="4914900"/>
          </a:xfrm>
          <a:prstGeom prst="rect">
            <a:avLst/>
          </a:prstGeom>
        </p:spPr>
      </p:pic>
      <p:sp>
        <p:nvSpPr>
          <p:cNvPr id="4" name="TextBox 3"/>
          <p:cNvSpPr txBox="1"/>
          <p:nvPr/>
        </p:nvSpPr>
        <p:spPr>
          <a:xfrm>
            <a:off x="8309113" y="2358887"/>
            <a:ext cx="2955235" cy="2308324"/>
          </a:xfrm>
          <a:prstGeom prst="rect">
            <a:avLst/>
          </a:prstGeom>
          <a:noFill/>
        </p:spPr>
        <p:txBody>
          <a:bodyPr wrap="square" rtlCol="0">
            <a:spAutoFit/>
          </a:bodyPr>
          <a:lstStyle/>
          <a:p>
            <a:r>
              <a:rPr lang="en-US" dirty="0"/>
              <a:t>The </a:t>
            </a:r>
            <a:r>
              <a:rPr lang="en-US" dirty="0" err="1" smtClean="0"/>
              <a:t>WordCloud</a:t>
            </a:r>
            <a:r>
              <a:rPr lang="en-US" dirty="0" smtClean="0"/>
              <a:t> shows </a:t>
            </a:r>
            <a:r>
              <a:rPr lang="en-US" dirty="0"/>
              <a:t>WORDS TAGGED AS </a:t>
            </a:r>
            <a:r>
              <a:rPr lang="en-US" dirty="0" smtClean="0"/>
              <a:t>RUDE</a:t>
            </a:r>
          </a:p>
          <a:p>
            <a:endParaRPr lang="en-US" dirty="0"/>
          </a:p>
          <a:p>
            <a:r>
              <a:rPr lang="en-US" dirty="0"/>
              <a:t>It is clear that there are mostly words like fucking, shit, white, piece, edits, stuff, absurd, etc.</a:t>
            </a:r>
          </a:p>
          <a:p>
            <a:endParaRPr lang="en-IN" dirty="0"/>
          </a:p>
        </p:txBody>
      </p:sp>
    </p:spTree>
    <p:extLst>
      <p:ext uri="{BB962C8B-B14F-4D97-AF65-F5344CB8AC3E}">
        <p14:creationId xmlns:p14="http://schemas.microsoft.com/office/powerpoint/2010/main" val="3745210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0551" y="971550"/>
            <a:ext cx="6991350" cy="4914900"/>
          </a:xfrm>
          <a:prstGeom prst="rect">
            <a:avLst/>
          </a:prstGeom>
        </p:spPr>
      </p:pic>
      <p:sp>
        <p:nvSpPr>
          <p:cNvPr id="5" name="TextBox 4"/>
          <p:cNvSpPr txBox="1"/>
          <p:nvPr/>
        </p:nvSpPr>
        <p:spPr>
          <a:xfrm>
            <a:off x="8057322" y="2413337"/>
            <a:ext cx="3405808" cy="2031325"/>
          </a:xfrm>
          <a:prstGeom prst="rect">
            <a:avLst/>
          </a:prstGeom>
          <a:noFill/>
        </p:spPr>
        <p:txBody>
          <a:bodyPr wrap="square" rtlCol="0">
            <a:spAutoFit/>
          </a:bodyPr>
          <a:lstStyle/>
          <a:p>
            <a:r>
              <a:rPr lang="en-US" dirty="0"/>
              <a:t>The </a:t>
            </a:r>
            <a:r>
              <a:rPr lang="en-US" dirty="0" err="1" smtClean="0"/>
              <a:t>WordCloud</a:t>
            </a:r>
            <a:r>
              <a:rPr lang="en-US" dirty="0" smtClean="0"/>
              <a:t> </a:t>
            </a:r>
            <a:r>
              <a:rPr lang="en-US" dirty="0"/>
              <a:t>shows</a:t>
            </a:r>
            <a:r>
              <a:rPr lang="en-US" dirty="0" smtClean="0"/>
              <a:t> </a:t>
            </a:r>
            <a:r>
              <a:rPr lang="en-US" dirty="0"/>
              <a:t>WORDS TAGGED AS </a:t>
            </a:r>
            <a:r>
              <a:rPr lang="en-US" dirty="0" smtClean="0"/>
              <a:t>THREAT</a:t>
            </a:r>
          </a:p>
          <a:p>
            <a:endParaRPr lang="en-US" dirty="0"/>
          </a:p>
          <a:p>
            <a:r>
              <a:rPr lang="en-US" dirty="0"/>
              <a:t>It is clear that there are mostly words like fuck, suck, Bitch, die, stupid, etc.</a:t>
            </a:r>
          </a:p>
          <a:p>
            <a:endParaRPr lang="en-IN" dirty="0"/>
          </a:p>
        </p:txBody>
      </p:sp>
    </p:spTree>
    <p:extLst>
      <p:ext uri="{BB962C8B-B14F-4D97-AF65-F5344CB8AC3E}">
        <p14:creationId xmlns:p14="http://schemas.microsoft.com/office/powerpoint/2010/main" val="3323338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7128" y="971550"/>
            <a:ext cx="6991350" cy="4914900"/>
          </a:xfrm>
          <a:prstGeom prst="rect">
            <a:avLst/>
          </a:prstGeom>
        </p:spPr>
      </p:pic>
      <p:sp>
        <p:nvSpPr>
          <p:cNvPr id="4" name="TextBox 3"/>
          <p:cNvSpPr txBox="1"/>
          <p:nvPr/>
        </p:nvSpPr>
        <p:spPr>
          <a:xfrm>
            <a:off x="8176591" y="2226365"/>
            <a:ext cx="3140766" cy="2031325"/>
          </a:xfrm>
          <a:prstGeom prst="rect">
            <a:avLst/>
          </a:prstGeom>
          <a:noFill/>
        </p:spPr>
        <p:txBody>
          <a:bodyPr wrap="square" rtlCol="0">
            <a:spAutoFit/>
          </a:bodyPr>
          <a:lstStyle/>
          <a:p>
            <a:r>
              <a:rPr lang="en-US" dirty="0"/>
              <a:t>The </a:t>
            </a:r>
            <a:r>
              <a:rPr lang="en-US" dirty="0" err="1" smtClean="0"/>
              <a:t>WordCloud</a:t>
            </a:r>
            <a:r>
              <a:rPr lang="en-US" dirty="0" smtClean="0"/>
              <a:t> shows </a:t>
            </a:r>
            <a:r>
              <a:rPr lang="en-US" dirty="0"/>
              <a:t>WORDS TAGGED AS </a:t>
            </a:r>
            <a:r>
              <a:rPr lang="en-US" dirty="0" smtClean="0"/>
              <a:t>ABUSE</a:t>
            </a:r>
          </a:p>
          <a:p>
            <a:endParaRPr lang="en-US" dirty="0"/>
          </a:p>
          <a:p>
            <a:r>
              <a:rPr lang="en-US" dirty="0"/>
              <a:t>It is clear that there are mostly words like edits, white, shit, stuff, fuck, piss, fucking etc.</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8273" y="971550"/>
            <a:ext cx="6991350" cy="4914900"/>
          </a:xfrm>
          <a:prstGeom prst="rect">
            <a:avLst/>
          </a:prstGeom>
        </p:spPr>
      </p:pic>
      <p:sp>
        <p:nvSpPr>
          <p:cNvPr id="4" name="TextBox 3"/>
          <p:cNvSpPr txBox="1"/>
          <p:nvPr/>
        </p:nvSpPr>
        <p:spPr>
          <a:xfrm>
            <a:off x="7938052" y="2570922"/>
            <a:ext cx="3326296" cy="2031325"/>
          </a:xfrm>
          <a:prstGeom prst="rect">
            <a:avLst/>
          </a:prstGeom>
          <a:noFill/>
        </p:spPr>
        <p:txBody>
          <a:bodyPr wrap="square" rtlCol="0">
            <a:spAutoFit/>
          </a:bodyPr>
          <a:lstStyle/>
          <a:p>
            <a:r>
              <a:rPr lang="en-US" dirty="0"/>
              <a:t>The </a:t>
            </a:r>
            <a:r>
              <a:rPr lang="en-US" dirty="0" err="1" smtClean="0"/>
              <a:t>WordCloud</a:t>
            </a:r>
            <a:r>
              <a:rPr lang="en-US" dirty="0" smtClean="0"/>
              <a:t> shows WORDS </a:t>
            </a:r>
            <a:r>
              <a:rPr lang="en-US" dirty="0"/>
              <a:t>TAGGED AS </a:t>
            </a:r>
            <a:r>
              <a:rPr lang="en-US" dirty="0" smtClean="0"/>
              <a:t>LOATHE</a:t>
            </a:r>
          </a:p>
          <a:p>
            <a:endParaRPr lang="en-US" dirty="0"/>
          </a:p>
          <a:p>
            <a:r>
              <a:rPr lang="en-US" dirty="0"/>
              <a:t>It is clear that there are mostly consists of words like fuck, u, kill, gay, think, </a:t>
            </a:r>
            <a:r>
              <a:rPr lang="en-US" dirty="0" err="1"/>
              <a:t>jew</a:t>
            </a:r>
            <a:r>
              <a:rPr lang="en-US" dirty="0"/>
              <a:t>, etc.</a:t>
            </a:r>
          </a:p>
          <a:p>
            <a:endParaRPr lang="en-IN" dirty="0"/>
          </a:p>
        </p:txBody>
      </p:sp>
    </p:spTree>
    <p:extLst>
      <p:ext uri="{BB962C8B-B14F-4D97-AF65-F5344CB8AC3E}">
        <p14:creationId xmlns:p14="http://schemas.microsoft.com/office/powerpoint/2010/main" val="403521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pic>
        <p:nvPicPr>
          <p:cNvPr id="3" name="Picture 2"/>
          <p:cNvPicPr>
            <a:picLocks noChangeAspect="1"/>
          </p:cNvPicPr>
          <p:nvPr/>
        </p:nvPicPr>
        <p:blipFill>
          <a:blip r:embed="rId2"/>
          <a:stretch>
            <a:fillRect/>
          </a:stretch>
        </p:blipFill>
        <p:spPr>
          <a:xfrm>
            <a:off x="4951931" y="1325596"/>
            <a:ext cx="5992061" cy="3658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1786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92E8C7-D37F-4B40-9B9E-17700B7BC83C}"/>
              </a:ext>
            </a:extLst>
          </p:cNvPr>
          <p:cNvPicPr>
            <a:picLocks noChangeAspect="1"/>
          </p:cNvPicPr>
          <p:nvPr/>
        </p:nvPicPr>
        <p:blipFill>
          <a:blip r:embed="rId2"/>
          <a:stretch>
            <a:fillRect/>
          </a:stretch>
        </p:blipFill>
        <p:spPr>
          <a:xfrm>
            <a:off x="5168739" y="2792549"/>
            <a:ext cx="5255895" cy="2120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1F453F84-EDC6-4F42-B2BB-3B7676866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739" y="1237673"/>
            <a:ext cx="4765040" cy="1364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2F63DAEF-D008-44F9-9ACA-3E854A6BC371}"/>
              </a:ext>
            </a:extLst>
          </p:cNvPr>
          <p:cNvSpPr txBox="1"/>
          <p:nvPr/>
        </p:nvSpPr>
        <p:spPr>
          <a:xfrm>
            <a:off x="1194079" y="1519870"/>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5" name="TextBox 4">
            <a:extLst>
              <a:ext uri="{FF2B5EF4-FFF2-40B4-BE49-F238E27FC236}">
                <a16:creationId xmlns:a16="http://schemas.microsoft.com/office/drawing/2014/main" id="{81A82483-21C2-4528-B90B-B0177A53DB52}"/>
              </a:ext>
            </a:extLst>
          </p:cNvPr>
          <p:cNvSpPr txBox="1"/>
          <p:nvPr/>
        </p:nvSpPr>
        <p:spPr>
          <a:xfrm>
            <a:off x="1318767" y="3499056"/>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spTree>
    <p:extLst>
      <p:ext uri="{BB962C8B-B14F-4D97-AF65-F5344CB8AC3E}">
        <p14:creationId xmlns:p14="http://schemas.microsoft.com/office/powerpoint/2010/main" val="291484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a:t>
            </a:r>
            <a:r>
              <a:rPr lang="fr-FR" sz="3600" dirty="0" smtClean="0"/>
              <a:t>Classifier</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lnSpcReduction="1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Tree>
    <p:extLst>
      <p:ext uri="{BB962C8B-B14F-4D97-AF65-F5344CB8AC3E}">
        <p14:creationId xmlns:p14="http://schemas.microsoft.com/office/powerpoint/2010/main" val="4162431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rotWithShape="1">
          <a:blip r:embed="rId2"/>
          <a:srcRect l="10721"/>
          <a:stretch/>
        </p:blipFill>
        <p:spPr>
          <a:xfrm>
            <a:off x="3151162" y="4559968"/>
            <a:ext cx="7478359" cy="999122"/>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7196795" y="3010485"/>
            <a:ext cx="3699803" cy="1754326"/>
          </a:xfrm>
          <a:prstGeom prst="rect">
            <a:avLst/>
          </a:prstGeom>
          <a:noFill/>
        </p:spPr>
        <p:txBody>
          <a:bodyPr wrap="square" rtlCol="0">
            <a:spAutoFit/>
          </a:bodyPr>
          <a:lstStyle/>
          <a:p>
            <a:r>
              <a:rPr lang="en-IN" dirty="0" smtClean="0"/>
              <a:t>We have selected Linear </a:t>
            </a:r>
            <a:r>
              <a:rPr lang="en-IN" dirty="0"/>
              <a:t>Support Vector Classifier as our final model as it gave an accuracy of 91.15%. After </a:t>
            </a:r>
            <a:r>
              <a:rPr lang="en-IN" dirty="0" err="1"/>
              <a:t>hyperparameter</a:t>
            </a:r>
            <a:r>
              <a:rPr lang="en-IN" dirty="0"/>
              <a:t> tuning we could see the accuracy enhanced to 91.26%.</a:t>
            </a:r>
            <a:endParaRPr lang="en-IN" dirty="0">
              <a:ln>
                <a:solidFill>
                  <a:schemeClr val="bg1"/>
                </a:solidFill>
              </a:ln>
              <a:solidFill>
                <a:schemeClr val="bg1"/>
              </a:solidFill>
            </a:endParaRPr>
          </a:p>
          <a:p>
            <a:endParaRPr lang="en-IN" dirty="0"/>
          </a:p>
        </p:txBody>
      </p:sp>
    </p:spTree>
    <p:extLst>
      <p:ext uri="{BB962C8B-B14F-4D97-AF65-F5344CB8AC3E}">
        <p14:creationId xmlns:p14="http://schemas.microsoft.com/office/powerpoint/2010/main" val="3190903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Confusion </a:t>
            </a:r>
            <a:r>
              <a:rPr lang="en-US" dirty="0"/>
              <a:t>Matrix</a:t>
            </a:r>
            <a:endParaRPr lang="en-IN" dirty="0"/>
          </a:p>
        </p:txBody>
      </p:sp>
      <p:pic>
        <p:nvPicPr>
          <p:cNvPr id="6" name="Picture 5">
            <a:extLst>
              <a:ext uri="{FF2B5EF4-FFF2-40B4-BE49-F238E27FC236}">
                <a16:creationId xmlns:a16="http://schemas.microsoft.com/office/drawing/2014/main" id="{DBA9D04D-84D4-4CC6-ABD3-820AF399E34D}"/>
              </a:ext>
            </a:extLst>
          </p:cNvPr>
          <p:cNvPicPr>
            <a:picLocks noChangeAspect="1"/>
          </p:cNvPicPr>
          <p:nvPr/>
        </p:nvPicPr>
        <p:blipFill>
          <a:blip r:embed="rId2"/>
          <a:stretch>
            <a:fillRect/>
          </a:stretch>
        </p:blipFill>
        <p:spPr>
          <a:xfrm>
            <a:off x="3649951" y="1832232"/>
            <a:ext cx="4676216" cy="4184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9877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id="{06B0B886-4145-4F81-B89F-16395C71BC1B}"/>
              </a:ext>
            </a:extLst>
          </p:cNvPr>
          <p:cNvGraphicFramePr>
            <a:graphicFrameLocks noGrp="1"/>
          </p:cNvGraphicFramePr>
          <p:nvPr>
            <p:ph idx="1"/>
          </p:nvPr>
        </p:nvGraphicFramePr>
        <p:xfrm>
          <a:off x="3571875" y="3203099"/>
          <a:ext cx="5048250" cy="1716088"/>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107023487"/>
                    </a:ext>
                  </a:extLst>
                </a:gridCol>
                <a:gridCol w="716280">
                  <a:extLst>
                    <a:ext uri="{9D8B030D-6E8A-4147-A177-3AD203B41FA5}">
                      <a16:colId xmlns:a16="http://schemas.microsoft.com/office/drawing/2014/main" val="2531600383"/>
                    </a:ext>
                  </a:extLst>
                </a:gridCol>
                <a:gridCol w="685800">
                  <a:extLst>
                    <a:ext uri="{9D8B030D-6E8A-4147-A177-3AD203B41FA5}">
                      <a16:colId xmlns:a16="http://schemas.microsoft.com/office/drawing/2014/main" val="60717732"/>
                    </a:ext>
                  </a:extLst>
                </a:gridCol>
                <a:gridCol w="725805">
                  <a:extLst>
                    <a:ext uri="{9D8B030D-6E8A-4147-A177-3AD203B41FA5}">
                      <a16:colId xmlns:a16="http://schemas.microsoft.com/office/drawing/2014/main" val="2107562601"/>
                    </a:ext>
                  </a:extLst>
                </a:gridCol>
                <a:gridCol w="786130">
                  <a:extLst>
                    <a:ext uri="{9D8B030D-6E8A-4147-A177-3AD203B41FA5}">
                      <a16:colId xmlns:a16="http://schemas.microsoft.com/office/drawing/2014/main" val="1179837741"/>
                    </a:ext>
                  </a:extLst>
                </a:gridCol>
                <a:gridCol w="786765">
                  <a:extLst>
                    <a:ext uri="{9D8B030D-6E8A-4147-A177-3AD203B41FA5}">
                      <a16:colId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45408236"/>
                  </a:ext>
                </a:extLst>
              </a:tr>
            </a:tbl>
          </a:graphicData>
        </a:graphic>
      </p:graphicFrame>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extLst>
              <p:ext uri="{D42A27DB-BD31-4B8C-83A1-F6EECF244321}">
                <p14:modId xmlns:p14="http://schemas.microsoft.com/office/powerpoint/2010/main" val="1093474496"/>
              </p:ext>
            </p:extLst>
          </p:nvPr>
        </p:nvGraphicFramePr>
        <p:xfrm>
          <a:off x="1505244" y="2575775"/>
          <a:ext cx="9391354" cy="3438660"/>
        </p:xfrm>
        <a:graphic>
          <a:graphicData uri="http://schemas.openxmlformats.org/drawingml/2006/table">
            <a:tbl>
              <a:tblPr firstRow="1" firstCol="1" bandRow="1">
                <a:tableStyleId>{5C22544A-7EE6-4342-B048-85BDC9FD1C3A}</a:tableStyleId>
              </a:tblPr>
              <a:tblGrid>
                <a:gridCol w="1809208">
                  <a:extLst>
                    <a:ext uri="{9D8B030D-6E8A-4147-A177-3AD203B41FA5}">
                      <a16:colId xmlns:a16="http://schemas.microsoft.com/office/drawing/2014/main" val="172924132"/>
                    </a:ext>
                  </a:extLst>
                </a:gridCol>
                <a:gridCol w="1467511">
                  <a:extLst>
                    <a:ext uri="{9D8B030D-6E8A-4147-A177-3AD203B41FA5}">
                      <a16:colId xmlns:a16="http://schemas.microsoft.com/office/drawing/2014/main" val="1599219351"/>
                    </a:ext>
                  </a:extLst>
                </a:gridCol>
                <a:gridCol w="1405065">
                  <a:extLst>
                    <a:ext uri="{9D8B030D-6E8A-4147-A177-3AD203B41FA5}">
                      <a16:colId xmlns:a16="http://schemas.microsoft.com/office/drawing/2014/main" val="445536438"/>
                    </a:ext>
                  </a:extLst>
                </a:gridCol>
                <a:gridCol w="1487029">
                  <a:extLst>
                    <a:ext uri="{9D8B030D-6E8A-4147-A177-3AD203B41FA5}">
                      <a16:colId xmlns:a16="http://schemas.microsoft.com/office/drawing/2014/main" val="1869425234"/>
                    </a:ext>
                  </a:extLst>
                </a:gridCol>
                <a:gridCol w="1610620">
                  <a:extLst>
                    <a:ext uri="{9D8B030D-6E8A-4147-A177-3AD203B41FA5}">
                      <a16:colId xmlns:a16="http://schemas.microsoft.com/office/drawing/2014/main" val="712531009"/>
                    </a:ext>
                  </a:extLst>
                </a:gridCol>
                <a:gridCol w="1611921">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2000" dirty="0">
                          <a:solidFill>
                            <a:schemeClr val="accent1">
                              <a:lumMod val="50000"/>
                            </a:schemeClr>
                          </a:solidFill>
                          <a:effectLst/>
                          <a:latin typeface="+mn-lt"/>
                        </a:rPr>
                        <a:t>Algorithm</a:t>
                      </a:r>
                      <a:endParaRPr lang="en-IN" sz="2000" dirty="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just">
                        <a:lnSpc>
                          <a:spcPct val="107000"/>
                        </a:lnSpc>
                        <a:spcAft>
                          <a:spcPts val="800"/>
                        </a:spcAft>
                      </a:pPr>
                      <a:r>
                        <a:rPr lang="en-IN" sz="1800">
                          <a:solidFill>
                            <a:schemeClr val="accent1">
                              <a:lumMod val="50000"/>
                            </a:schemeClr>
                          </a:solidFill>
                          <a:effectLst/>
                          <a:latin typeface="+mn-lt"/>
                        </a:rPr>
                        <a:t>Accuracy Score</a:t>
                      </a:r>
                      <a:endParaRPr lang="en-IN" sz="180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just">
                        <a:lnSpc>
                          <a:spcPct val="107000"/>
                        </a:lnSpc>
                        <a:spcAft>
                          <a:spcPts val="800"/>
                        </a:spcAft>
                      </a:pPr>
                      <a:r>
                        <a:rPr lang="en-IN" sz="1800">
                          <a:solidFill>
                            <a:schemeClr val="accent1">
                              <a:lumMod val="50000"/>
                            </a:schemeClr>
                          </a:solidFill>
                          <a:effectLst/>
                          <a:latin typeface="+mn-lt"/>
                        </a:rPr>
                        <a:t>Recall</a:t>
                      </a:r>
                    </a:p>
                    <a:p>
                      <a:pPr algn="just">
                        <a:lnSpc>
                          <a:spcPct val="107000"/>
                        </a:lnSpc>
                        <a:spcAft>
                          <a:spcPts val="800"/>
                        </a:spcAft>
                      </a:pPr>
                      <a:r>
                        <a:rPr lang="en-IN" sz="1800">
                          <a:solidFill>
                            <a:schemeClr val="accent1">
                              <a:lumMod val="50000"/>
                            </a:schemeClr>
                          </a:solidFill>
                          <a:effectLst/>
                          <a:latin typeface="+mn-lt"/>
                        </a:rPr>
                        <a:t>(Micro)</a:t>
                      </a:r>
                      <a:endParaRPr lang="en-IN" sz="180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just">
                        <a:lnSpc>
                          <a:spcPct val="107000"/>
                        </a:lnSpc>
                        <a:spcAft>
                          <a:spcPts val="800"/>
                        </a:spcAft>
                      </a:pPr>
                      <a:r>
                        <a:rPr lang="en-IN" sz="1800">
                          <a:solidFill>
                            <a:schemeClr val="accent1">
                              <a:lumMod val="50000"/>
                            </a:schemeClr>
                          </a:solidFill>
                          <a:effectLst/>
                          <a:latin typeface="+mn-lt"/>
                        </a:rPr>
                        <a:t>Precision</a:t>
                      </a:r>
                    </a:p>
                    <a:p>
                      <a:pPr algn="just">
                        <a:lnSpc>
                          <a:spcPct val="107000"/>
                        </a:lnSpc>
                        <a:spcAft>
                          <a:spcPts val="800"/>
                        </a:spcAft>
                      </a:pPr>
                      <a:r>
                        <a:rPr lang="en-IN" sz="1800">
                          <a:solidFill>
                            <a:schemeClr val="accent1">
                              <a:lumMod val="50000"/>
                            </a:schemeClr>
                          </a:solidFill>
                          <a:effectLst/>
                          <a:latin typeface="+mn-lt"/>
                        </a:rPr>
                        <a:t>(Micro)</a:t>
                      </a:r>
                      <a:endParaRPr lang="en-IN" sz="180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just">
                        <a:lnSpc>
                          <a:spcPct val="107000"/>
                        </a:lnSpc>
                        <a:spcAft>
                          <a:spcPts val="800"/>
                        </a:spcAft>
                      </a:pPr>
                      <a:r>
                        <a:rPr lang="en-IN" sz="1800">
                          <a:solidFill>
                            <a:schemeClr val="accent1">
                              <a:lumMod val="50000"/>
                            </a:schemeClr>
                          </a:solidFill>
                          <a:effectLst/>
                          <a:latin typeface="+mn-lt"/>
                        </a:rPr>
                        <a:t>F1 Score</a:t>
                      </a:r>
                    </a:p>
                    <a:p>
                      <a:pPr algn="just">
                        <a:lnSpc>
                          <a:spcPct val="107000"/>
                        </a:lnSpc>
                        <a:spcAft>
                          <a:spcPts val="800"/>
                        </a:spcAft>
                      </a:pPr>
                      <a:r>
                        <a:rPr lang="en-IN" sz="1800">
                          <a:solidFill>
                            <a:schemeClr val="accent1">
                              <a:lumMod val="50000"/>
                            </a:schemeClr>
                          </a:solidFill>
                          <a:effectLst/>
                          <a:latin typeface="+mn-lt"/>
                        </a:rPr>
                        <a:t>(Micro)</a:t>
                      </a:r>
                      <a:endParaRPr lang="en-IN" sz="180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just">
                        <a:lnSpc>
                          <a:spcPct val="107000"/>
                        </a:lnSpc>
                        <a:spcAft>
                          <a:spcPts val="800"/>
                        </a:spcAft>
                      </a:pPr>
                      <a:r>
                        <a:rPr lang="en-IN" sz="1800" dirty="0">
                          <a:solidFill>
                            <a:schemeClr val="accent1">
                              <a:lumMod val="50000"/>
                            </a:schemeClr>
                          </a:solidFill>
                          <a:effectLst/>
                          <a:latin typeface="+mn-lt"/>
                        </a:rPr>
                        <a:t>Humming Loss</a:t>
                      </a:r>
                      <a:endParaRPr lang="en-IN" sz="1800" dirty="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800" dirty="0">
                          <a:solidFill>
                            <a:schemeClr val="accent1">
                              <a:lumMod val="50000"/>
                            </a:schemeClr>
                          </a:solidFill>
                          <a:effectLst/>
                          <a:latin typeface="+mn-lt"/>
                        </a:rPr>
                        <a:t>Logistics Regression</a:t>
                      </a:r>
                      <a:endParaRPr lang="en-IN" sz="1800" dirty="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0.9123</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0.89</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800">
                          <a:solidFill>
                            <a:schemeClr val="accent1">
                              <a:lumMod val="50000"/>
                            </a:schemeClr>
                          </a:solidFill>
                          <a:effectLst/>
                          <a:latin typeface="+mn-lt"/>
                        </a:rPr>
                        <a:t>Random Forest Classifier (RFC)</a:t>
                      </a:r>
                      <a:endParaRPr lang="en-IN" sz="180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0.9074</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0.79</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800" dirty="0">
                          <a:solidFill>
                            <a:schemeClr val="accent1">
                              <a:lumMod val="50000"/>
                            </a:schemeClr>
                          </a:solidFill>
                          <a:effectLst/>
                          <a:latin typeface="+mn-lt"/>
                        </a:rPr>
                        <a:t>Support Vector Classifier </a:t>
                      </a:r>
                      <a:endParaRPr lang="en-IN" sz="1800" dirty="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dirty="0">
                          <a:solidFill>
                            <a:schemeClr val="accent3">
                              <a:lumMod val="20000"/>
                              <a:lumOff val="80000"/>
                            </a:schemeClr>
                          </a:solidFill>
                        </a:rPr>
                        <a:t>0.9115</a:t>
                      </a: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0.56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0.67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800" dirty="0">
                          <a:solidFill>
                            <a:schemeClr val="accent1">
                              <a:lumMod val="50000"/>
                            </a:schemeClr>
                          </a:solidFill>
                          <a:effectLst/>
                          <a:latin typeface="+mn-lt"/>
                        </a:rPr>
                        <a:t>Ada Boost Classifier</a:t>
                      </a:r>
                      <a:endParaRPr lang="en-IN" sz="1800" dirty="0">
                        <a:solidFill>
                          <a:schemeClr val="accent1">
                            <a:lumMod val="50000"/>
                          </a:schemeClr>
                        </a:solidFill>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0.61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tx1"/>
                </a:solidFill>
                <a:effectLst/>
                <a:ea typeface="Calibri" panose="020F0502020204030204" pitchFamily="34" charset="0"/>
                <a:cs typeface="Helvetica" panose="020B0604020202020204" pitchFamily="34" charset="0"/>
              </a:rPr>
              <a:t>Linear Support Vector Classifier</a:t>
            </a:r>
            <a:r>
              <a:rPr lang="en-IN" b="0" i="1" dirty="0">
                <a:solidFill>
                  <a:schemeClr val="tx1"/>
                </a:solidFill>
                <a:effectLst/>
                <a:ea typeface="Calibri" panose="020F0502020204030204" pitchFamily="34" charset="0"/>
                <a:cs typeface="Helvetica" panose="020B0604020202020204" pitchFamily="34" charset="0"/>
              </a:rPr>
              <a:t> </a:t>
            </a:r>
            <a:r>
              <a:rPr lang="en-IN" b="0" dirty="0">
                <a:solidFill>
                  <a:schemeClr val="tx1"/>
                </a:solidFill>
                <a:effectLst/>
                <a:ea typeface="Calibri" panose="020F0502020204030204" pitchFamily="34" charset="0"/>
                <a:cs typeface="Helvetica" panose="020B0604020202020204" pitchFamily="34" charset="0"/>
              </a:rPr>
              <a:t>performs better with</a:t>
            </a:r>
            <a:r>
              <a:rPr lang="en-IN" b="0" i="1" dirty="0">
                <a:solidFill>
                  <a:schemeClr val="tx1"/>
                </a:solidFill>
                <a:effectLst/>
                <a:ea typeface="Calibri" panose="020F0502020204030204" pitchFamily="34" charset="0"/>
                <a:cs typeface="Helvetica" panose="020B0604020202020204" pitchFamily="34" charset="0"/>
              </a:rPr>
              <a:t> </a:t>
            </a:r>
            <a:r>
              <a:rPr lang="en-IN" i="0" dirty="0">
                <a:solidFill>
                  <a:schemeClr val="tx1"/>
                </a:solidFill>
                <a:effectLst/>
                <a:ea typeface="Calibri" panose="020F0502020204030204" pitchFamily="34" charset="0"/>
                <a:cs typeface="Helvetica" panose="020B0604020202020204" pitchFamily="34" charset="0"/>
              </a:rPr>
              <a:t>Accuracy Score: 91.15077857956704 %</a:t>
            </a:r>
            <a:r>
              <a:rPr lang="en-IN" b="0" i="1" dirty="0">
                <a:solidFill>
                  <a:schemeClr val="tx1"/>
                </a:solidFill>
                <a:effectLst/>
                <a:ea typeface="Calibri" panose="020F0502020204030204" pitchFamily="34" charset="0"/>
                <a:cs typeface="Helvetica" panose="020B0604020202020204" pitchFamily="34" charset="0"/>
              </a:rPr>
              <a:t> </a:t>
            </a:r>
            <a:r>
              <a:rPr lang="en-IN" b="0" dirty="0">
                <a:solidFill>
                  <a:schemeClr val="tx1"/>
                </a:solidFill>
                <a:effectLst/>
                <a:ea typeface="Calibri" panose="020F0502020204030204" pitchFamily="34" charset="0"/>
                <a:cs typeface="Helvetica" panose="020B0604020202020204" pitchFamily="34" charset="0"/>
              </a:rPr>
              <a:t>and</a:t>
            </a:r>
            <a:r>
              <a:rPr lang="en-IN" b="0" i="1" dirty="0">
                <a:solidFill>
                  <a:schemeClr val="tx1"/>
                </a:solidFill>
                <a:effectLst/>
                <a:ea typeface="Calibri" panose="020F0502020204030204" pitchFamily="34" charset="0"/>
                <a:cs typeface="Helvetica" panose="020B0604020202020204" pitchFamily="34" charset="0"/>
              </a:rPr>
              <a:t> </a:t>
            </a:r>
            <a:r>
              <a:rPr lang="en-IN" i="0" dirty="0">
                <a:solidFill>
                  <a:schemeClr val="tx1"/>
                </a:solidFill>
                <a:effectLst/>
                <a:ea typeface="Calibri" panose="020F0502020204030204" pitchFamily="34" charset="0"/>
                <a:cs typeface="Helvetica" panose="020B0604020202020204" pitchFamily="34" charset="0"/>
              </a:rPr>
              <a:t>Hamming Loss: 2.0952019242942144 %</a:t>
            </a:r>
            <a:r>
              <a:rPr lang="en-IN" b="0" i="1" dirty="0">
                <a:solidFill>
                  <a:schemeClr val="tx1"/>
                </a:solidFill>
                <a:effectLst/>
                <a:ea typeface="Calibri" panose="020F0502020204030204" pitchFamily="34" charset="0"/>
                <a:cs typeface="Helvetica" panose="020B0604020202020204" pitchFamily="34" charset="0"/>
              </a:rPr>
              <a:t> </a:t>
            </a:r>
            <a:r>
              <a:rPr lang="en-IN" b="0" dirty="0">
                <a:solidFill>
                  <a:schemeClr val="tx1"/>
                </a:solidFill>
                <a:effectLst/>
                <a:ea typeface="Calibri" panose="020F0502020204030204" pitchFamily="34" charset="0"/>
                <a:cs typeface="Helvetica" panose="020B0604020202020204" pitchFamily="34" charset="0"/>
              </a:rPr>
              <a:t>than the other classification models. </a:t>
            </a:r>
            <a:endParaRPr lang="en-IN" dirty="0">
              <a:solidFill>
                <a:schemeClr val="tx1"/>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tx1"/>
                </a:solidFill>
                <a:effectLst/>
                <a:ea typeface="Calibri" panose="020F0502020204030204" pitchFamily="34" charset="0"/>
                <a:cs typeface="Mangal" panose="02040503050203030202" pitchFamily="18" charset="0"/>
              </a:rPr>
              <a:t>Final Model (</a:t>
            </a:r>
            <a:r>
              <a:rPr lang="en-IN" b="0" dirty="0">
                <a:solidFill>
                  <a:schemeClr val="tx1"/>
                </a:solidFill>
                <a:effectLst/>
                <a:ea typeface="Calibri" panose="020F0502020204030204" pitchFamily="34" charset="0"/>
                <a:cs typeface="Helvetica" panose="020B0604020202020204" pitchFamily="34" charset="0"/>
              </a:rPr>
              <a:t>Hyperparameter Tuning)</a:t>
            </a:r>
            <a:r>
              <a:rPr lang="en-IN" dirty="0">
                <a:solidFill>
                  <a:schemeClr val="tx1"/>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tx1"/>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p:txBody>
          <a:bodyPr>
            <a:normAutofit/>
          </a:bodyPr>
          <a:lstStyle/>
          <a:p>
            <a:pPr lvl="0"/>
            <a:r>
              <a:rPr lang="en-IN" dirty="0"/>
              <a:t>The data is imbalanced but we couldn’t apply balancing techniques due to computational limitations. </a:t>
            </a:r>
          </a:p>
          <a:p>
            <a:pPr lvl="0"/>
            <a:r>
              <a:rPr lang="en-IN" dirty="0"/>
              <a:t>We have used 2000 as the maximum feature for vectorising. Thus, for more features the models can produce ineffective results. </a:t>
            </a:r>
          </a:p>
          <a:p>
            <a:pPr lvl="0"/>
            <a:r>
              <a:rPr lang="en-IN" dirty="0"/>
              <a:t>Deep learning CNN, ANN can be used to build more accurate models.</a:t>
            </a:r>
          </a:p>
        </p:txBody>
      </p:sp>
    </p:spTree>
    <p:extLst>
      <p:ext uri="{BB962C8B-B14F-4D97-AF65-F5344CB8AC3E}">
        <p14:creationId xmlns:p14="http://schemas.microsoft.com/office/powerpoint/2010/main" val="8347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69666" y="1487255"/>
            <a:ext cx="5852667" cy="3883489"/>
          </a:xfrm>
          <a:prstGeom prst="rect">
            <a:avLst/>
          </a:prstGeom>
        </p:spPr>
      </p:pic>
    </p:spTree>
    <p:extLst>
      <p:ext uri="{BB962C8B-B14F-4D97-AF65-F5344CB8AC3E}">
        <p14:creationId xmlns:p14="http://schemas.microsoft.com/office/powerpoint/2010/main" val="343536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a:bodyPr>
          <a:lstStyle/>
          <a:p>
            <a:r>
              <a:rPr lang="fr-FR" sz="4400" dirty="0"/>
              <a:t>Malignant Commentes </a:t>
            </a:r>
            <a:r>
              <a:rPr lang="fr-FR" sz="4400" dirty="0" smtClean="0"/>
              <a:t>Classifier</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000" dirty="0">
                <a:effectLst/>
                <a:ea typeface="Calibri" panose="020F050202020403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fontScale="85000" lnSpcReduction="2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r>
              <a:rPr lang="en-US" b="0" i="0" dirty="0" smtClean="0">
                <a:solidFill>
                  <a:srgbClr val="292929"/>
                </a:solidFill>
                <a:effectLst/>
              </a:rPr>
              <a:t>.</a:t>
            </a:r>
          </a:p>
          <a:p>
            <a:r>
              <a:rPr lang="en-US" dirty="0">
                <a:solidFill>
                  <a:srgbClr val="292929"/>
                </a:solidFill>
              </a:rPr>
              <a:t>Multi-label classification of textual data is an important problem. Examples range from news articles to emails. </a:t>
            </a:r>
          </a:p>
          <a:p>
            <a:r>
              <a:rPr lang="en-US" b="1" dirty="0" smtClean="0">
                <a:solidFill>
                  <a:srgbClr val="292929"/>
                </a:solidFill>
              </a:rPr>
              <a:t>For </a:t>
            </a:r>
            <a:r>
              <a:rPr lang="en-US" b="1" dirty="0">
                <a:solidFill>
                  <a:srgbClr val="292929"/>
                </a:solidFill>
              </a:rPr>
              <a:t>instance, this can be employed to find the genres that a movie belongs to, based on the summary of its plot.</a:t>
            </a:r>
          </a:p>
          <a:p>
            <a:endParaRPr lang="en-US" b="0" i="0" dirty="0">
              <a:solidFill>
                <a:srgbClr val="292929"/>
              </a:solidFill>
              <a:effectLst/>
            </a:endParaRPr>
          </a:p>
        </p:txBody>
      </p:sp>
    </p:spTree>
    <p:extLst>
      <p:ext uri="{BB962C8B-B14F-4D97-AF65-F5344CB8AC3E}">
        <p14:creationId xmlns:p14="http://schemas.microsoft.com/office/powerpoint/2010/main" val="332854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897" y="1952282"/>
            <a:ext cx="5923113" cy="3971879"/>
          </a:xfrm>
          <a:prstGeom prst="rect">
            <a:avLst/>
          </a:prstGeom>
        </p:spPr>
      </p:pic>
      <p:sp>
        <p:nvSpPr>
          <p:cNvPr id="4" name="TextBox 3"/>
          <p:cNvSpPr txBox="1"/>
          <p:nvPr/>
        </p:nvSpPr>
        <p:spPr>
          <a:xfrm>
            <a:off x="1179443" y="2504661"/>
            <a:ext cx="3472070" cy="1477328"/>
          </a:xfrm>
          <a:prstGeom prst="rect">
            <a:avLst/>
          </a:prstGeom>
          <a:noFill/>
        </p:spPr>
        <p:txBody>
          <a:bodyPr wrap="square" rtlCol="0">
            <a:spAutoFit/>
          </a:bodyPr>
          <a:lstStyle/>
          <a:p>
            <a:r>
              <a:rPr lang="en-US"/>
              <a:t>Looks like majority of negative comments are Malignant in nature followed by rude categories whereas there is minimum comments that are threatening in nature.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865" y="1227917"/>
            <a:ext cx="6268975" cy="4093844"/>
          </a:xfrm>
          <a:prstGeom prst="rect">
            <a:avLst/>
          </a:prstGeom>
        </p:spPr>
      </p:pic>
      <p:sp>
        <p:nvSpPr>
          <p:cNvPr id="3" name="TextBox 2"/>
          <p:cNvSpPr txBox="1"/>
          <p:nvPr/>
        </p:nvSpPr>
        <p:spPr>
          <a:xfrm>
            <a:off x="7571840" y="2160104"/>
            <a:ext cx="3241934" cy="2308324"/>
          </a:xfrm>
          <a:prstGeom prst="rect">
            <a:avLst/>
          </a:prstGeom>
          <a:noFill/>
        </p:spPr>
        <p:txBody>
          <a:bodyPr wrap="square" rtlCol="0">
            <a:spAutoFit/>
          </a:bodyPr>
          <a:lstStyle/>
          <a:p>
            <a:r>
              <a:rPr lang="en-IN" dirty="0"/>
              <a:t>The </a:t>
            </a:r>
            <a:r>
              <a:rPr lang="en-IN" dirty="0" smtClean="0"/>
              <a:t>plot </a:t>
            </a:r>
            <a:r>
              <a:rPr lang="en-IN" dirty="0"/>
              <a:t>shows that around 90% comments are Good/Neutral while the rest 10% comments are Negative in nature. Additionally, out of total negative comments 43.58% are malignant followed by 24.07% are rude comments.</a:t>
            </a:r>
          </a:p>
          <a:p>
            <a:endParaRPr lang="en-IN" dirty="0"/>
          </a:p>
        </p:txBody>
      </p:sp>
    </p:spTree>
    <p:extLst>
      <p:ext uri="{BB962C8B-B14F-4D97-AF65-F5344CB8AC3E}">
        <p14:creationId xmlns:p14="http://schemas.microsoft.com/office/powerpoint/2010/main" val="98790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294" y="1240024"/>
            <a:ext cx="6091254" cy="3877112"/>
          </a:xfrm>
          <a:prstGeom prst="rect">
            <a:avLst/>
          </a:prstGeom>
          <a:ln w="12700">
            <a:solidFill>
              <a:schemeClr val="tx1"/>
            </a:solidFill>
          </a:ln>
        </p:spPr>
      </p:pic>
      <p:sp>
        <p:nvSpPr>
          <p:cNvPr id="4" name="TextBox 3"/>
          <p:cNvSpPr txBox="1"/>
          <p:nvPr/>
        </p:nvSpPr>
        <p:spPr>
          <a:xfrm>
            <a:off x="1086678" y="1616765"/>
            <a:ext cx="3551583" cy="2308324"/>
          </a:xfrm>
          <a:prstGeom prst="rect">
            <a:avLst/>
          </a:prstGeom>
          <a:noFill/>
        </p:spPr>
        <p:txBody>
          <a:bodyPr wrap="square" rtlCol="0">
            <a:spAutoFit/>
          </a:bodyPr>
          <a:lstStyle/>
          <a:p>
            <a:r>
              <a:rPr lang="en-IN" dirty="0"/>
              <a:t>In the </a:t>
            </a:r>
            <a:r>
              <a:rPr lang="en-IN" dirty="0" smtClean="0"/>
              <a:t>plot </a:t>
            </a:r>
            <a:r>
              <a:rPr lang="en-IN" dirty="0"/>
              <a:t>we can see most of the comments are short with only a few comments longer than 1000 words. Furthermore, majority of the comments are of length 500, where maximum length is 5000 and minimum length is 5. The Median length being 250.</a:t>
            </a:r>
          </a:p>
        </p:txBody>
      </p:sp>
    </p:spTree>
    <p:extLst>
      <p:ext uri="{BB962C8B-B14F-4D97-AF65-F5344CB8AC3E}">
        <p14:creationId xmlns:p14="http://schemas.microsoft.com/office/powerpoint/2010/main" val="411529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fontScale="85000" lnSpcReduction="20000"/>
          </a:bodyPr>
          <a:lstStyle/>
          <a:p>
            <a:pPr lvl="1"/>
            <a:r>
              <a:rPr lang="en-IN" dirty="0" smtClean="0"/>
              <a:t>Dropped </a:t>
            </a:r>
            <a:r>
              <a:rPr lang="en-IN" dirty="0"/>
              <a:t>unwanted entries in the columns. </a:t>
            </a:r>
            <a:endParaRPr lang="en-IN" sz="1600" dirty="0"/>
          </a:p>
          <a:p>
            <a:pPr lvl="1"/>
            <a:r>
              <a:rPr lang="en-IN" dirty="0"/>
              <a:t>Described the statistical details of the features using “.describe()” method.  </a:t>
            </a:r>
            <a:endParaRPr lang="en-IN" sz="1600" dirty="0"/>
          </a:p>
          <a:p>
            <a:pPr lvl="1"/>
            <a:r>
              <a:rPr lang="en-IN" dirty="0" smtClean="0"/>
              <a:t>Checked </a:t>
            </a:r>
            <a:r>
              <a:rPr lang="en-IN" dirty="0"/>
              <a:t>null values we have used “.</a:t>
            </a:r>
            <a:r>
              <a:rPr lang="en-IN" dirty="0" err="1"/>
              <a:t>isnull</a:t>
            </a:r>
            <a:r>
              <a:rPr lang="en-IN" dirty="0"/>
              <a:t>().sum().any()”.</a:t>
            </a:r>
            <a:endParaRPr lang="en-IN" sz="1600" dirty="0"/>
          </a:p>
          <a:p>
            <a:pPr lvl="1"/>
            <a:r>
              <a:rPr lang="en-IN" dirty="0"/>
              <a:t>Used “Pearson’s method” to check the correlation between the features. </a:t>
            </a:r>
            <a:endParaRPr lang="en-IN" sz="1600" dirty="0"/>
          </a:p>
          <a:p>
            <a:pPr lvl="1"/>
            <a:r>
              <a:rPr lang="en-IN" dirty="0"/>
              <a:t>Performed both univariate and bivariate analysis using </a:t>
            </a:r>
            <a:r>
              <a:rPr lang="en-IN" dirty="0" err="1"/>
              <a:t>seaborn</a:t>
            </a:r>
            <a:r>
              <a:rPr lang="en-IN" dirty="0"/>
              <a:t> and </a:t>
            </a:r>
            <a:r>
              <a:rPr lang="en-IN" dirty="0" err="1"/>
              <a:t>matplotlib</a:t>
            </a:r>
            <a:r>
              <a:rPr lang="en-IN" dirty="0"/>
              <a:t>.</a:t>
            </a:r>
            <a:endParaRPr lang="en-IN" sz="1600" dirty="0"/>
          </a:p>
          <a:p>
            <a:pPr lvl="1"/>
            <a:r>
              <a:rPr lang="en-IN" dirty="0"/>
              <a:t>Removed Punctuations and other special characters</a:t>
            </a:r>
            <a:endParaRPr lang="en-IN" sz="1800" dirty="0"/>
          </a:p>
          <a:p>
            <a:pPr lvl="1"/>
            <a:r>
              <a:rPr lang="en-IN" dirty="0"/>
              <a:t>Used Word </a:t>
            </a:r>
            <a:r>
              <a:rPr lang="en-IN" dirty="0" err="1"/>
              <a:t>Tokenzation</a:t>
            </a:r>
            <a:endParaRPr lang="en-IN" sz="1800" dirty="0"/>
          </a:p>
          <a:p>
            <a:pPr lvl="1"/>
            <a:r>
              <a:rPr lang="en-IN" dirty="0"/>
              <a:t>Removed Stop Words</a:t>
            </a:r>
            <a:endParaRPr lang="en-IN" sz="1800" dirty="0"/>
          </a:p>
          <a:p>
            <a:pPr lvl="1"/>
            <a:r>
              <a:rPr lang="en-IN" dirty="0"/>
              <a:t>Applied Stemming and Lemmatising</a:t>
            </a:r>
            <a:endParaRPr lang="en-IN" sz="1800" dirty="0"/>
          </a:p>
          <a:p>
            <a:pPr lvl="1"/>
            <a:r>
              <a:rPr lang="en-IN" dirty="0"/>
              <a:t>Applied Count </a:t>
            </a:r>
            <a:r>
              <a:rPr lang="en-IN" dirty="0" err="1"/>
              <a:t>Vectorizer</a:t>
            </a:r>
            <a:endParaRPr lang="en-IN"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
  <TotalTime>281</TotalTime>
  <Words>1075</Words>
  <Application>Microsoft Office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Bahnschrift SemiLight</vt:lpstr>
      <vt:lpstr>Bodoni MT</vt:lpstr>
      <vt:lpstr>Calibri</vt:lpstr>
      <vt:lpstr>Garamond</vt:lpstr>
      <vt:lpstr>Helvetica</vt:lpstr>
      <vt:lpstr>Mangal</vt:lpstr>
      <vt:lpstr>Segoe UI</vt:lpstr>
      <vt:lpstr>Symbol</vt:lpstr>
      <vt:lpstr>Wingdings</vt:lpstr>
      <vt:lpstr>WordVisi_MSFontService</vt:lpstr>
      <vt:lpstr>Organic</vt:lpstr>
      <vt:lpstr>Malignant Commentes Classifier</vt:lpstr>
      <vt:lpstr>Malignant Commentes Classifier</vt:lpstr>
      <vt:lpstr>Malignant Commentes Classifier</vt:lpstr>
      <vt:lpstr>PowerPoint Presentation</vt:lpstr>
      <vt:lpstr>Multi –Label Classification Problem</vt:lpstr>
      <vt:lpstr>Exploration of Target Variable Ratings</vt:lpstr>
      <vt:lpstr>PowerPoint Presentation</vt:lpstr>
      <vt:lpstr>PowerPoint Presentation</vt:lpstr>
      <vt:lpstr>Data Pre Processing </vt:lpstr>
      <vt:lpstr>Word Cloud</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HP</cp:lastModifiedBy>
  <cp:revision>1559</cp:revision>
  <dcterms:created xsi:type="dcterms:W3CDTF">2020-12-29T14:55:00Z</dcterms:created>
  <dcterms:modified xsi:type="dcterms:W3CDTF">2022-10-03T15:29:39Z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