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66" r:id="rId8"/>
    <p:sldId id="267" r:id="rId9"/>
    <p:sldId id="258" r:id="rId10"/>
    <p:sldId id="259" r:id="rId11"/>
    <p:sldId id="260" r:id="rId12"/>
    <p:sldId id="268" r:id="rId13"/>
    <p:sldId id="261"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CAE7F41-282D-4B4D-A7EF-5D790E906F8C}"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31867214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E7F41-282D-4B4D-A7EF-5D790E906F8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404415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E7F41-282D-4B4D-A7EF-5D790E906F8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30303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AE7F41-282D-4B4D-A7EF-5D790E906F8C}"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264398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CCAE7F41-282D-4B4D-A7EF-5D790E906F8C}"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27765824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CAE7F41-282D-4B4D-A7EF-5D790E906F8C}" type="datetimeFigureOut">
              <a:rPr lang="en-IN" smtClean="0"/>
              <a:t>08-12-2022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425450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CCAE7F41-282D-4B4D-A7EF-5D790E906F8C}"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99194-6ACE-4EF1-938B-1922DB0CEE5B}"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3477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AE7F41-282D-4B4D-A7EF-5D790E906F8C}"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60484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E7F41-282D-4B4D-A7EF-5D790E906F8C}"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11000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CCAE7F41-282D-4B4D-A7EF-5D790E906F8C}" type="datetimeFigureOut">
              <a:rPr lang="en-IN" smtClean="0"/>
              <a:t>08-12-2022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97046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CAE7F41-282D-4B4D-A7EF-5D790E906F8C}" type="datetimeFigureOut">
              <a:rPr lang="en-IN" smtClean="0"/>
              <a:t>08-12-2022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F2699194-6ACE-4EF1-938B-1922DB0CEE5B}" type="slidenum">
              <a:rPr lang="en-IN" smtClean="0"/>
              <a:t>‹#›</a:t>
            </a:fld>
            <a:endParaRPr lang="en-IN"/>
          </a:p>
        </p:txBody>
      </p:sp>
    </p:spTree>
    <p:extLst>
      <p:ext uri="{BB962C8B-B14F-4D97-AF65-F5344CB8AC3E}">
        <p14:creationId xmlns:p14="http://schemas.microsoft.com/office/powerpoint/2010/main" val="95097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AE7F41-282D-4B4D-A7EF-5D790E906F8C}" type="datetimeFigureOut">
              <a:rPr lang="en-IN" smtClean="0"/>
              <a:t>08-12-2022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2699194-6ACE-4EF1-938B-1922DB0CEE5B}" type="slidenum">
              <a:rPr lang="en-IN" smtClean="0"/>
              <a:t>‹#›</a:t>
            </a:fld>
            <a:endParaRPr lang="en-IN"/>
          </a:p>
        </p:txBody>
      </p:sp>
    </p:spTree>
    <p:extLst>
      <p:ext uri="{BB962C8B-B14F-4D97-AF65-F5344CB8AC3E}">
        <p14:creationId xmlns:p14="http://schemas.microsoft.com/office/powerpoint/2010/main" val="1915299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FAKE NEWS DETECTION PROJECT</a:t>
            </a:r>
            <a:endParaRPr lang="en-IN" dirty="0"/>
          </a:p>
        </p:txBody>
      </p:sp>
      <p:sp>
        <p:nvSpPr>
          <p:cNvPr id="3" name="Subtitle 2"/>
          <p:cNvSpPr>
            <a:spLocks noGrp="1"/>
          </p:cNvSpPr>
          <p:nvPr>
            <p:ph type="subTitle" idx="1"/>
          </p:nvPr>
        </p:nvSpPr>
        <p:spPr/>
        <p:txBody>
          <a:bodyPr/>
          <a:lstStyle/>
          <a:p>
            <a:r>
              <a:rPr lang="en-US" dirty="0" smtClean="0"/>
              <a:t>BY DEBANTI ROY</a:t>
            </a:r>
            <a:endParaRPr lang="en-IN" dirty="0"/>
          </a:p>
        </p:txBody>
      </p:sp>
    </p:spTree>
    <p:extLst>
      <p:ext uri="{BB962C8B-B14F-4D97-AF65-F5344CB8AC3E}">
        <p14:creationId xmlns:p14="http://schemas.microsoft.com/office/powerpoint/2010/main" val="39324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pic>
        <p:nvPicPr>
          <p:cNvPr id="4" name="Content Placeholder 3"/>
          <p:cNvPicPr>
            <a:picLocks noGrp="1" noChangeAspect="1"/>
          </p:cNvPicPr>
          <p:nvPr>
            <p:ph idx="1"/>
          </p:nvPr>
        </p:nvPicPr>
        <p:blipFill>
          <a:blip r:embed="rId2"/>
          <a:stretch>
            <a:fillRect/>
          </a:stretch>
        </p:blipFill>
        <p:spPr>
          <a:xfrm>
            <a:off x="922072" y="2466147"/>
            <a:ext cx="4887960" cy="3101975"/>
          </a:xfrm>
          <a:prstGeom prst="rect">
            <a:avLst/>
          </a:prstGeom>
        </p:spPr>
      </p:pic>
      <p:sp>
        <p:nvSpPr>
          <p:cNvPr id="6" name="TextBox 5"/>
          <p:cNvSpPr txBox="1"/>
          <p:nvPr/>
        </p:nvSpPr>
        <p:spPr>
          <a:xfrm>
            <a:off x="922072" y="5719587"/>
            <a:ext cx="10169998" cy="646331"/>
          </a:xfrm>
          <a:prstGeom prst="rect">
            <a:avLst/>
          </a:prstGeom>
          <a:noFill/>
        </p:spPr>
        <p:txBody>
          <a:bodyPr wrap="square" rtlCol="0">
            <a:spAutoFit/>
          </a:bodyPr>
          <a:lstStyle/>
          <a:p>
            <a:r>
              <a:rPr lang="en-US" dirty="0"/>
              <a:t>The fake news word cloud shows that words like trump, </a:t>
            </a:r>
            <a:r>
              <a:rPr lang="en-US" dirty="0" smtClean="0"/>
              <a:t>said, </a:t>
            </a:r>
            <a:r>
              <a:rPr lang="en-US" dirty="0"/>
              <a:t>people, president, </a:t>
            </a:r>
            <a:r>
              <a:rPr lang="en-US" dirty="0" smtClean="0"/>
              <a:t>would, etc. </a:t>
            </a:r>
            <a:r>
              <a:rPr lang="en-US" dirty="0"/>
              <a:t>are the most used.</a:t>
            </a:r>
            <a:endParaRPr lang="en-IN" dirty="0"/>
          </a:p>
        </p:txBody>
      </p:sp>
      <p:pic>
        <p:nvPicPr>
          <p:cNvPr id="8" name="Picture 7"/>
          <p:cNvPicPr>
            <a:picLocks noChangeAspect="1"/>
          </p:cNvPicPr>
          <p:nvPr/>
        </p:nvPicPr>
        <p:blipFill>
          <a:blip r:embed="rId3"/>
          <a:stretch>
            <a:fillRect/>
          </a:stretch>
        </p:blipFill>
        <p:spPr>
          <a:xfrm>
            <a:off x="5810032" y="2304877"/>
            <a:ext cx="5029200" cy="3532740"/>
          </a:xfrm>
          <a:prstGeom prst="rect">
            <a:avLst/>
          </a:prstGeom>
        </p:spPr>
      </p:pic>
    </p:spTree>
    <p:extLst>
      <p:ext uri="{BB962C8B-B14F-4D97-AF65-F5344CB8AC3E}">
        <p14:creationId xmlns:p14="http://schemas.microsoft.com/office/powerpoint/2010/main" val="402481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IN" dirty="0"/>
          </a:p>
        </p:txBody>
      </p:sp>
      <p:pic>
        <p:nvPicPr>
          <p:cNvPr id="6" name="Content Placeholder 5"/>
          <p:cNvPicPr>
            <a:picLocks noGrp="1" noChangeAspect="1"/>
          </p:cNvPicPr>
          <p:nvPr>
            <p:ph idx="1"/>
          </p:nvPr>
        </p:nvPicPr>
        <p:blipFill>
          <a:blip r:embed="rId2"/>
          <a:stretch>
            <a:fillRect/>
          </a:stretch>
        </p:blipFill>
        <p:spPr>
          <a:xfrm>
            <a:off x="6380358" y="2252004"/>
            <a:ext cx="4870737" cy="3485663"/>
          </a:xfrm>
          <a:prstGeom prst="rect">
            <a:avLst/>
          </a:prstGeom>
        </p:spPr>
      </p:pic>
      <p:pic>
        <p:nvPicPr>
          <p:cNvPr id="4" name="Picture 3"/>
          <p:cNvPicPr>
            <a:picLocks noChangeAspect="1"/>
          </p:cNvPicPr>
          <p:nvPr/>
        </p:nvPicPr>
        <p:blipFill>
          <a:blip r:embed="rId3"/>
          <a:stretch>
            <a:fillRect/>
          </a:stretch>
        </p:blipFill>
        <p:spPr>
          <a:xfrm>
            <a:off x="1211745" y="2402238"/>
            <a:ext cx="4884255" cy="3099623"/>
          </a:xfrm>
          <a:prstGeom prst="rect">
            <a:avLst/>
          </a:prstGeom>
        </p:spPr>
      </p:pic>
      <p:sp>
        <p:nvSpPr>
          <p:cNvPr id="5" name="Rectangle 4"/>
          <p:cNvSpPr/>
          <p:nvPr/>
        </p:nvSpPr>
        <p:spPr>
          <a:xfrm>
            <a:off x="728869" y="5737667"/>
            <a:ext cx="10349947" cy="646331"/>
          </a:xfrm>
          <a:prstGeom prst="rect">
            <a:avLst/>
          </a:prstGeom>
        </p:spPr>
        <p:txBody>
          <a:bodyPr wrap="square">
            <a:spAutoFit/>
          </a:bodyPr>
          <a:lstStyle/>
          <a:p>
            <a:r>
              <a:rPr lang="en-US" dirty="0"/>
              <a:t>The true news word cloud shows that words like </a:t>
            </a:r>
            <a:r>
              <a:rPr lang="en-US" dirty="0" smtClean="0"/>
              <a:t>said,</a:t>
            </a:r>
            <a:r>
              <a:rPr lang="en-US" dirty="0"/>
              <a:t> </a:t>
            </a:r>
            <a:r>
              <a:rPr lang="en-US" dirty="0" smtClean="0"/>
              <a:t>trump,</a:t>
            </a:r>
            <a:r>
              <a:rPr lang="en-US" dirty="0"/>
              <a:t> </a:t>
            </a:r>
            <a:r>
              <a:rPr lang="en-US" dirty="0" smtClean="0"/>
              <a:t>us,</a:t>
            </a:r>
            <a:r>
              <a:rPr lang="en-US" dirty="0"/>
              <a:t> </a:t>
            </a:r>
            <a:r>
              <a:rPr lang="en-US" dirty="0" smtClean="0"/>
              <a:t>would,</a:t>
            </a:r>
            <a:r>
              <a:rPr lang="en-US" dirty="0"/>
              <a:t> </a:t>
            </a:r>
            <a:r>
              <a:rPr lang="en-US" dirty="0" err="1" smtClean="0"/>
              <a:t>reuters</a:t>
            </a:r>
            <a:r>
              <a:rPr lang="en-US" dirty="0" smtClean="0"/>
              <a:t>,</a:t>
            </a:r>
            <a:r>
              <a:rPr lang="en-US" dirty="0"/>
              <a:t> </a:t>
            </a:r>
            <a:r>
              <a:rPr lang="en-US" dirty="0" smtClean="0"/>
              <a:t>president</a:t>
            </a:r>
            <a:r>
              <a:rPr lang="en-US" dirty="0"/>
              <a:t> etc. are the most </a:t>
            </a:r>
            <a:endParaRPr lang="en-US" dirty="0" smtClean="0"/>
          </a:p>
          <a:p>
            <a:r>
              <a:rPr lang="en-US" dirty="0" smtClean="0"/>
              <a:t>used</a:t>
            </a:r>
            <a:r>
              <a:rPr lang="en-US" dirty="0"/>
              <a:t>. </a:t>
            </a:r>
          </a:p>
        </p:txBody>
      </p:sp>
    </p:spTree>
    <p:extLst>
      <p:ext uri="{BB962C8B-B14F-4D97-AF65-F5344CB8AC3E}">
        <p14:creationId xmlns:p14="http://schemas.microsoft.com/office/powerpoint/2010/main" val="90955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Identification </a:t>
            </a:r>
            <a:r>
              <a:rPr lang="en-US"/>
              <a:t>of possible problem-solving approaches (methods)</a:t>
            </a:r>
            <a:endParaRPr lang="en-IN"/>
          </a:p>
        </p:txBody>
      </p:sp>
      <p:sp>
        <p:nvSpPr>
          <p:cNvPr id="3" name="Content Placeholder 2"/>
          <p:cNvSpPr>
            <a:spLocks noGrp="1"/>
          </p:cNvSpPr>
          <p:nvPr>
            <p:ph idx="1"/>
          </p:nvPr>
        </p:nvSpPr>
        <p:spPr/>
        <p:txBody>
          <a:bodyPr/>
          <a:lstStyle/>
          <a:p>
            <a:r>
              <a:rPr lang="en-IN" dirty="0" smtClean="0"/>
              <a:t>I </a:t>
            </a:r>
            <a:r>
              <a:rPr lang="en-IN" dirty="0"/>
              <a:t>have used “.drop()” function to drop unwanted entries in the columns. </a:t>
            </a:r>
            <a:endParaRPr lang="en-IN" dirty="0" smtClean="0"/>
          </a:p>
          <a:p>
            <a:r>
              <a:rPr lang="en-IN" dirty="0" smtClean="0"/>
              <a:t>Used </a:t>
            </a:r>
            <a:r>
              <a:rPr lang="en-IN" dirty="0" err="1" smtClean="0"/>
              <a:t>concat</a:t>
            </a:r>
            <a:r>
              <a:rPr lang="en-IN" dirty="0" smtClean="0"/>
              <a:t> and shuffle functions </a:t>
            </a:r>
            <a:r>
              <a:rPr lang="en-IN" dirty="0"/>
              <a:t>to </a:t>
            </a:r>
            <a:r>
              <a:rPr lang="en-IN" dirty="0" smtClean="0"/>
              <a:t>concatenate fake and true </a:t>
            </a:r>
            <a:r>
              <a:rPr lang="en-IN" dirty="0" err="1" smtClean="0"/>
              <a:t>dataframes</a:t>
            </a:r>
            <a:r>
              <a:rPr lang="en-IN" dirty="0" smtClean="0"/>
              <a:t> into one and then shuffle them.</a:t>
            </a:r>
            <a:endParaRPr lang="en-IN" dirty="0"/>
          </a:p>
          <a:p>
            <a:r>
              <a:rPr lang="en-IN" dirty="0" smtClean="0"/>
              <a:t>Performed </a:t>
            </a:r>
            <a:r>
              <a:rPr lang="en-IN" dirty="0"/>
              <a:t>Lowercase conversion, </a:t>
            </a:r>
            <a:r>
              <a:rPr lang="en-IN" dirty="0" err="1"/>
              <a:t>stopwords</a:t>
            </a:r>
            <a:r>
              <a:rPr lang="en-IN" dirty="0"/>
              <a:t> removal, punctuation removal, tokenization, etc. </a:t>
            </a:r>
          </a:p>
          <a:p>
            <a:r>
              <a:rPr lang="en-IN" dirty="0" smtClean="0"/>
              <a:t>Performed </a:t>
            </a:r>
            <a:r>
              <a:rPr lang="en-IN" dirty="0" err="1"/>
              <a:t>univariant</a:t>
            </a:r>
            <a:r>
              <a:rPr lang="en-IN" dirty="0"/>
              <a:t> and bivariate analysis using </a:t>
            </a:r>
            <a:r>
              <a:rPr lang="en-IN" dirty="0" err="1"/>
              <a:t>seaborn</a:t>
            </a:r>
            <a:r>
              <a:rPr lang="en-IN" dirty="0"/>
              <a:t> and </a:t>
            </a:r>
            <a:r>
              <a:rPr lang="en-IN" dirty="0" err="1"/>
              <a:t>matplotlib</a:t>
            </a:r>
            <a:r>
              <a:rPr lang="en-IN" dirty="0"/>
              <a:t>.</a:t>
            </a:r>
          </a:p>
          <a:p>
            <a:r>
              <a:rPr lang="en-IN" dirty="0" smtClean="0"/>
              <a:t>Plotted </a:t>
            </a:r>
            <a:r>
              <a:rPr lang="en-IN" dirty="0" err="1"/>
              <a:t>wordcloud</a:t>
            </a:r>
            <a:r>
              <a:rPr lang="en-IN" dirty="0"/>
              <a:t> for both fake and true news. </a:t>
            </a:r>
          </a:p>
          <a:p>
            <a:endParaRPr lang="en-IN" dirty="0"/>
          </a:p>
        </p:txBody>
      </p:sp>
    </p:spTree>
    <p:extLst>
      <p:ext uri="{BB962C8B-B14F-4D97-AF65-F5344CB8AC3E}">
        <p14:creationId xmlns:p14="http://schemas.microsoft.com/office/powerpoint/2010/main" val="43065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results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325456"/>
              </p:ext>
            </p:extLst>
          </p:nvPr>
        </p:nvGraphicFramePr>
        <p:xfrm>
          <a:off x="2230438" y="2638425"/>
          <a:ext cx="7731126" cy="2225040"/>
        </p:xfrm>
        <a:graphic>
          <a:graphicData uri="http://schemas.openxmlformats.org/drawingml/2006/table">
            <a:tbl>
              <a:tblPr firstRow="1" bandRow="1">
                <a:tableStyleId>{5C22544A-7EE6-4342-B048-85BDC9FD1C3A}</a:tableStyleId>
              </a:tblPr>
              <a:tblGrid>
                <a:gridCol w="3865563">
                  <a:extLst>
                    <a:ext uri="{9D8B030D-6E8A-4147-A177-3AD203B41FA5}">
                      <a16:colId xmlns:a16="http://schemas.microsoft.com/office/drawing/2014/main" val="2664175857"/>
                    </a:ext>
                  </a:extLst>
                </a:gridCol>
                <a:gridCol w="3865563">
                  <a:extLst>
                    <a:ext uri="{9D8B030D-6E8A-4147-A177-3AD203B41FA5}">
                      <a16:colId xmlns:a16="http://schemas.microsoft.com/office/drawing/2014/main" val="4130097702"/>
                    </a:ext>
                  </a:extLst>
                </a:gridCol>
              </a:tblGrid>
              <a:tr h="370840">
                <a:tc>
                  <a:txBody>
                    <a:bodyPr/>
                    <a:lstStyle/>
                    <a:p>
                      <a:r>
                        <a:rPr lang="en-US" dirty="0" smtClean="0"/>
                        <a:t>Model Name</a:t>
                      </a:r>
                      <a:endParaRPr lang="en-IN" dirty="0"/>
                    </a:p>
                  </a:txBody>
                  <a:tcPr/>
                </a:tc>
                <a:tc>
                  <a:txBody>
                    <a:bodyPr/>
                    <a:lstStyle/>
                    <a:p>
                      <a:r>
                        <a:rPr lang="en-US" dirty="0" smtClean="0"/>
                        <a:t>Model Accuracy</a:t>
                      </a:r>
                      <a:endParaRPr lang="en-IN" dirty="0"/>
                    </a:p>
                  </a:txBody>
                  <a:tcPr/>
                </a:tc>
                <a:extLst>
                  <a:ext uri="{0D108BD9-81ED-4DB2-BD59-A6C34878D82A}">
                    <a16:rowId xmlns:a16="http://schemas.microsoft.com/office/drawing/2014/main" val="3910996930"/>
                  </a:ext>
                </a:extLst>
              </a:tr>
              <a:tr h="370840">
                <a:tc>
                  <a:txBody>
                    <a:bodyPr/>
                    <a:lstStyle/>
                    <a:p>
                      <a:r>
                        <a:rPr lang="en-US" dirty="0" smtClean="0"/>
                        <a:t>Naïve Bayes</a:t>
                      </a:r>
                      <a:endParaRPr lang="en-IN" dirty="0"/>
                    </a:p>
                  </a:txBody>
                  <a:tcPr/>
                </a:tc>
                <a:tc>
                  <a:txBody>
                    <a:bodyPr/>
                    <a:lstStyle/>
                    <a:p>
                      <a:r>
                        <a:rPr lang="en-US" dirty="0" smtClean="0"/>
                        <a:t>95.2%</a:t>
                      </a:r>
                      <a:endParaRPr lang="en-IN" dirty="0"/>
                    </a:p>
                  </a:txBody>
                  <a:tcPr/>
                </a:tc>
                <a:extLst>
                  <a:ext uri="{0D108BD9-81ED-4DB2-BD59-A6C34878D82A}">
                    <a16:rowId xmlns:a16="http://schemas.microsoft.com/office/drawing/2014/main" val="3650144257"/>
                  </a:ext>
                </a:extLst>
              </a:tr>
              <a:tr h="370840">
                <a:tc>
                  <a:txBody>
                    <a:bodyPr/>
                    <a:lstStyle/>
                    <a:p>
                      <a:r>
                        <a:rPr lang="en-US" dirty="0" smtClean="0"/>
                        <a:t>Logistic Regression</a:t>
                      </a:r>
                      <a:endParaRPr lang="en-IN" dirty="0"/>
                    </a:p>
                  </a:txBody>
                  <a:tcPr/>
                </a:tc>
                <a:tc>
                  <a:txBody>
                    <a:bodyPr/>
                    <a:lstStyle/>
                    <a:p>
                      <a:r>
                        <a:rPr lang="en-US" dirty="0" smtClean="0"/>
                        <a:t>98.99%</a:t>
                      </a:r>
                      <a:endParaRPr lang="en-IN" dirty="0"/>
                    </a:p>
                  </a:txBody>
                  <a:tcPr/>
                </a:tc>
                <a:extLst>
                  <a:ext uri="{0D108BD9-81ED-4DB2-BD59-A6C34878D82A}">
                    <a16:rowId xmlns:a16="http://schemas.microsoft.com/office/drawing/2014/main" val="1166245813"/>
                  </a:ext>
                </a:extLst>
              </a:tr>
              <a:tr h="370840">
                <a:tc>
                  <a:txBody>
                    <a:bodyPr/>
                    <a:lstStyle/>
                    <a:p>
                      <a:r>
                        <a:rPr lang="en-US" dirty="0" smtClean="0"/>
                        <a:t>Decision Tree</a:t>
                      </a:r>
                      <a:endParaRPr lang="en-IN" dirty="0"/>
                    </a:p>
                  </a:txBody>
                  <a:tcPr/>
                </a:tc>
                <a:tc>
                  <a:txBody>
                    <a:bodyPr/>
                    <a:lstStyle/>
                    <a:p>
                      <a:r>
                        <a:rPr lang="en-US" dirty="0" smtClean="0"/>
                        <a:t>99.57%</a:t>
                      </a:r>
                      <a:endParaRPr lang="en-IN" dirty="0"/>
                    </a:p>
                  </a:txBody>
                  <a:tcPr/>
                </a:tc>
                <a:extLst>
                  <a:ext uri="{0D108BD9-81ED-4DB2-BD59-A6C34878D82A}">
                    <a16:rowId xmlns:a16="http://schemas.microsoft.com/office/drawing/2014/main" val="1580100321"/>
                  </a:ext>
                </a:extLst>
              </a:tr>
              <a:tr h="370840">
                <a:tc>
                  <a:txBody>
                    <a:bodyPr/>
                    <a:lstStyle/>
                    <a:p>
                      <a:r>
                        <a:rPr lang="en-US" dirty="0" smtClean="0"/>
                        <a:t>Random Forest</a:t>
                      </a:r>
                      <a:endParaRPr lang="en-IN" dirty="0"/>
                    </a:p>
                  </a:txBody>
                  <a:tcPr/>
                </a:tc>
                <a:tc>
                  <a:txBody>
                    <a:bodyPr/>
                    <a:lstStyle/>
                    <a:p>
                      <a:r>
                        <a:rPr lang="en-US" dirty="0" smtClean="0"/>
                        <a:t>99.37%</a:t>
                      </a:r>
                      <a:endParaRPr lang="en-IN" dirty="0"/>
                    </a:p>
                  </a:txBody>
                  <a:tcPr/>
                </a:tc>
                <a:extLst>
                  <a:ext uri="{0D108BD9-81ED-4DB2-BD59-A6C34878D82A}">
                    <a16:rowId xmlns:a16="http://schemas.microsoft.com/office/drawing/2014/main" val="1699572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SVM </a:t>
                      </a:r>
                      <a:r>
                        <a:rPr lang="en-IN" sz="1800" b="0" kern="1200" dirty="0" smtClean="0">
                          <a:solidFill>
                            <a:schemeClr val="dk1"/>
                          </a:solidFill>
                          <a:effectLst/>
                          <a:latin typeface="+mn-lt"/>
                          <a:ea typeface="+mn-ea"/>
                          <a:cs typeface="+mn-cs"/>
                        </a:rPr>
                        <a:t>Classifier</a:t>
                      </a:r>
                    </a:p>
                  </a:txBody>
                  <a:tcPr/>
                </a:tc>
                <a:tc>
                  <a:txBody>
                    <a:bodyPr/>
                    <a:lstStyle/>
                    <a:p>
                      <a:r>
                        <a:rPr lang="en-US" dirty="0" smtClean="0"/>
                        <a:t>99.6%</a:t>
                      </a:r>
                      <a:endParaRPr lang="en-IN" dirty="0"/>
                    </a:p>
                  </a:txBody>
                  <a:tcPr/>
                </a:tc>
                <a:extLst>
                  <a:ext uri="{0D108BD9-81ED-4DB2-BD59-A6C34878D82A}">
                    <a16:rowId xmlns:a16="http://schemas.microsoft.com/office/drawing/2014/main" val="3818759749"/>
                  </a:ext>
                </a:extLst>
              </a:tr>
            </a:tbl>
          </a:graphicData>
        </a:graphic>
      </p:graphicFrame>
    </p:spTree>
    <p:extLst>
      <p:ext uri="{BB962C8B-B14F-4D97-AF65-F5344CB8AC3E}">
        <p14:creationId xmlns:p14="http://schemas.microsoft.com/office/powerpoint/2010/main" val="3619642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Comparing </a:t>
            </a:r>
            <a:r>
              <a:rPr lang="en-IN" dirty="0"/>
              <a:t>Different </a:t>
            </a:r>
            <a:r>
              <a:rPr lang="en-IN" dirty="0" smtClean="0"/>
              <a:t>Models</a:t>
            </a:r>
            <a:endParaRPr lang="en-IN" dirty="0"/>
          </a:p>
        </p:txBody>
      </p:sp>
      <p:pic>
        <p:nvPicPr>
          <p:cNvPr id="4" name="Content Placeholder 3"/>
          <p:cNvPicPr>
            <a:picLocks noGrp="1" noChangeAspect="1"/>
          </p:cNvPicPr>
          <p:nvPr>
            <p:ph idx="1"/>
          </p:nvPr>
        </p:nvPicPr>
        <p:blipFill>
          <a:blip r:embed="rId2"/>
          <a:stretch>
            <a:fillRect/>
          </a:stretch>
        </p:blipFill>
        <p:spPr>
          <a:xfrm>
            <a:off x="1868557" y="2373381"/>
            <a:ext cx="4824580" cy="4119755"/>
          </a:xfrm>
          <a:prstGeom prst="rect">
            <a:avLst/>
          </a:prstGeom>
        </p:spPr>
      </p:pic>
      <p:sp>
        <p:nvSpPr>
          <p:cNvPr id="7" name="Rectangle 6"/>
          <p:cNvSpPr/>
          <p:nvPr/>
        </p:nvSpPr>
        <p:spPr>
          <a:xfrm>
            <a:off x="6912863" y="2517914"/>
            <a:ext cx="4722545" cy="3693319"/>
          </a:xfrm>
          <a:prstGeom prst="rect">
            <a:avLst/>
          </a:prstGeom>
        </p:spPr>
        <p:txBody>
          <a:bodyPr wrap="square">
            <a:spAutoFit/>
          </a:bodyPr>
          <a:lstStyle/>
          <a:p>
            <a:r>
              <a:rPr lang="en-US" b="1" dirty="0"/>
              <a:t>Conclusion:</a:t>
            </a:r>
          </a:p>
          <a:p>
            <a:endParaRPr lang="en-US" dirty="0"/>
          </a:p>
          <a:p>
            <a:pPr marL="285750" indent="-285750" algn="just">
              <a:buFont typeface="Wingdings" panose="05000000000000000000" pitchFamily="2" charset="2"/>
              <a:buChar char="Ø"/>
            </a:pPr>
            <a:r>
              <a:rPr lang="en-US" dirty="0"/>
              <a:t>Through this project I was able to understand the factors that makes the detection of fake and real news easier. </a:t>
            </a:r>
            <a:endParaRPr lang="en-IN"/>
          </a:p>
          <a:p>
            <a:pPr marL="285750" indent="-285750" algn="just">
              <a:buFont typeface="Wingdings" panose="05000000000000000000" pitchFamily="2" charset="2"/>
              <a:buChar char="Ø"/>
            </a:pPr>
            <a:endParaRPr lang="en-US" smtClean="0"/>
          </a:p>
          <a:p>
            <a:pPr marL="285750" indent="-285750" algn="just">
              <a:buFont typeface="Wingdings" panose="05000000000000000000" pitchFamily="2" charset="2"/>
              <a:buChar char="Ø"/>
            </a:pPr>
            <a:r>
              <a:rPr lang="en-US" dirty="0" smtClean="0"/>
              <a:t>We </a:t>
            </a:r>
            <a:r>
              <a:rPr lang="en-US" dirty="0"/>
              <a:t>have tested our data on 5 different models, viz., Naive Bayes, Logistic Regression, Decision Tree, Random Forest and SVM Classifier. We can see that all of them offers an accuracy score more than 95%, however, SVM or Support Vector Classifier offers utmost accuracy which is of 99.6%.</a:t>
            </a:r>
          </a:p>
        </p:txBody>
      </p:sp>
    </p:spTree>
    <p:extLst>
      <p:ext uri="{BB962C8B-B14F-4D97-AF65-F5344CB8AC3E}">
        <p14:creationId xmlns:p14="http://schemas.microsoft.com/office/powerpoint/2010/main" val="380646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066194" y="1712827"/>
            <a:ext cx="8059611" cy="3432345"/>
          </a:xfrm>
          <a:prstGeom prst="rect">
            <a:avLst/>
          </a:prstGeom>
        </p:spPr>
      </p:pic>
    </p:spTree>
    <p:extLst>
      <p:ext uri="{BB962C8B-B14F-4D97-AF65-F5344CB8AC3E}">
        <p14:creationId xmlns:p14="http://schemas.microsoft.com/office/powerpoint/2010/main" val="207866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 </a:t>
            </a:r>
            <a:r>
              <a:rPr lang="en-IN" dirty="0" smtClean="0"/>
              <a:t>Framing</a:t>
            </a:r>
            <a:endParaRPr lang="en-IN" dirty="0"/>
          </a:p>
        </p:txBody>
      </p:sp>
      <p:sp>
        <p:nvSpPr>
          <p:cNvPr id="3" name="Content Placeholder 2"/>
          <p:cNvSpPr>
            <a:spLocks noGrp="1"/>
          </p:cNvSpPr>
          <p:nvPr>
            <p:ph idx="1"/>
          </p:nvPr>
        </p:nvSpPr>
        <p:spPr/>
        <p:txBody>
          <a:bodyPr/>
          <a:lstStyle/>
          <a:p>
            <a:pPr algn="just"/>
            <a:r>
              <a:rPr lang="en-IN" dirty="0"/>
              <a:t>Fake news has become one of the biggest problems of our age. It has serious impact on our online as well as offline discourse. One can even go as far as saying that, to date, fake news poses a clear and present danger to western democracy and stability of the society.</a:t>
            </a:r>
          </a:p>
          <a:p>
            <a:endParaRPr lang="en-IN" dirty="0"/>
          </a:p>
        </p:txBody>
      </p:sp>
    </p:spTree>
    <p:extLst>
      <p:ext uri="{BB962C8B-B14F-4D97-AF65-F5344CB8AC3E}">
        <p14:creationId xmlns:p14="http://schemas.microsoft.com/office/powerpoint/2010/main" val="323628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Conceptual Background of the Domain </a:t>
            </a:r>
            <a:r>
              <a:rPr lang="en-IN" dirty="0" smtClean="0"/>
              <a:t>Problem</a:t>
            </a:r>
            <a:endParaRPr lang="en-IN" dirty="0"/>
          </a:p>
        </p:txBody>
      </p:sp>
      <p:sp>
        <p:nvSpPr>
          <p:cNvPr id="3" name="Content Placeholder 2"/>
          <p:cNvSpPr>
            <a:spLocks noGrp="1"/>
          </p:cNvSpPr>
          <p:nvPr>
            <p:ph idx="1"/>
          </p:nvPr>
        </p:nvSpPr>
        <p:spPr/>
        <p:txBody>
          <a:bodyPr/>
          <a:lstStyle/>
          <a:p>
            <a:pPr algn="just"/>
            <a:r>
              <a:rPr lang="en-IN" dirty="0"/>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pPr algn="just"/>
            <a:r>
              <a:rPr lang="en-IN" dirty="0"/>
              <a:t>For media outlets, the ability to attract viewers to their websites is necessary to generate online advertising revenue. So it is necessary to detect fake news.</a:t>
            </a:r>
          </a:p>
          <a:p>
            <a:endParaRPr lang="en-IN" dirty="0"/>
          </a:p>
        </p:txBody>
      </p:sp>
    </p:spTree>
    <p:extLst>
      <p:ext uri="{BB962C8B-B14F-4D97-AF65-F5344CB8AC3E}">
        <p14:creationId xmlns:p14="http://schemas.microsoft.com/office/powerpoint/2010/main" val="327572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of </a:t>
            </a:r>
            <a:r>
              <a:rPr lang="en-IN" dirty="0" smtClean="0"/>
              <a:t>Literature</a:t>
            </a:r>
            <a:endParaRPr lang="en-IN" dirty="0"/>
          </a:p>
        </p:txBody>
      </p:sp>
      <p:sp>
        <p:nvSpPr>
          <p:cNvPr id="3" name="Content Placeholder 2"/>
          <p:cNvSpPr>
            <a:spLocks noGrp="1"/>
          </p:cNvSpPr>
          <p:nvPr>
            <p:ph idx="1"/>
          </p:nvPr>
        </p:nvSpPr>
        <p:spPr/>
        <p:txBody>
          <a:bodyPr/>
          <a:lstStyle/>
          <a:p>
            <a:pPr algn="just"/>
            <a:r>
              <a:rPr lang="en-IN" dirty="0"/>
              <a:t>Fake news is false or misleading information presented as news. Fake news often has the aim of damaging the reputation of a person or entity, or making money through advertising revenue.  </a:t>
            </a:r>
          </a:p>
          <a:p>
            <a:pPr marL="0" indent="0">
              <a:buNone/>
            </a:pPr>
            <a:endParaRPr lang="en-IN" dirty="0"/>
          </a:p>
        </p:txBody>
      </p:sp>
    </p:spTree>
    <p:extLst>
      <p:ext uri="{BB962C8B-B14F-4D97-AF65-F5344CB8AC3E}">
        <p14:creationId xmlns:p14="http://schemas.microsoft.com/office/powerpoint/2010/main" val="276201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for the Problem Undertaken</a:t>
            </a:r>
          </a:p>
        </p:txBody>
      </p:sp>
      <p:sp>
        <p:nvSpPr>
          <p:cNvPr id="3" name="Content Placeholder 2"/>
          <p:cNvSpPr>
            <a:spLocks noGrp="1"/>
          </p:cNvSpPr>
          <p:nvPr>
            <p:ph idx="1"/>
          </p:nvPr>
        </p:nvSpPr>
        <p:spPr/>
        <p:txBody>
          <a:bodyPr/>
          <a:lstStyle/>
          <a:p>
            <a:pPr algn="just"/>
            <a:r>
              <a:rPr lang="en-IN" dirty="0"/>
              <a:t>Fake news is a term that refers to news outlets that pretend to be real but are actually fake. Fake news includes false stories about all sorts of topics that are crafted in order to appear real and get traffic and social shares on Facebook and Twitter.</a:t>
            </a:r>
          </a:p>
          <a:p>
            <a:pPr algn="just"/>
            <a:r>
              <a:rPr lang="en-IN" dirty="0"/>
              <a:t>Our motive is to detect them and make users aware that they are coming across a fake news. </a:t>
            </a:r>
          </a:p>
        </p:txBody>
      </p:sp>
    </p:spTree>
    <p:extLst>
      <p:ext uri="{BB962C8B-B14F-4D97-AF65-F5344CB8AC3E}">
        <p14:creationId xmlns:p14="http://schemas.microsoft.com/office/powerpoint/2010/main" val="219628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Sources and their </a:t>
            </a:r>
            <a:r>
              <a:rPr lang="en-IN" dirty="0" smtClean="0"/>
              <a:t>formats</a:t>
            </a:r>
            <a:endParaRPr lang="en-IN" dirty="0"/>
          </a:p>
        </p:txBody>
      </p:sp>
      <p:sp>
        <p:nvSpPr>
          <p:cNvPr id="3" name="Content Placeholder 2"/>
          <p:cNvSpPr>
            <a:spLocks noGrp="1"/>
          </p:cNvSpPr>
          <p:nvPr>
            <p:ph idx="1"/>
          </p:nvPr>
        </p:nvSpPr>
        <p:spPr>
          <a:xfrm>
            <a:off x="2060091" y="4623093"/>
            <a:ext cx="7729728" cy="1178582"/>
          </a:xfrm>
        </p:spPr>
        <p:txBody>
          <a:bodyPr/>
          <a:lstStyle/>
          <a:p>
            <a:r>
              <a:rPr lang="en-IN" dirty="0" smtClean="0"/>
              <a:t>The datasets are provided to us by </a:t>
            </a:r>
            <a:r>
              <a:rPr lang="en-IN" dirty="0" err="1" smtClean="0"/>
              <a:t>Fliprobo</a:t>
            </a:r>
            <a:r>
              <a:rPr lang="en-IN" dirty="0" smtClean="0"/>
              <a:t>. There </a:t>
            </a:r>
            <a:r>
              <a:rPr lang="en-IN" dirty="0"/>
              <a:t>are two datasets one for fake news and one for true news. </a:t>
            </a:r>
            <a:r>
              <a:rPr lang="en-IN" dirty="0" smtClean="0"/>
              <a:t>Both the files are in CSV format. In </a:t>
            </a:r>
            <a:r>
              <a:rPr lang="en-IN" dirty="0"/>
              <a:t>true news, there is 21417 news, and in fake news, there is 23481 news. </a:t>
            </a:r>
          </a:p>
        </p:txBody>
      </p:sp>
      <p:pic>
        <p:nvPicPr>
          <p:cNvPr id="4" name="Picture 3"/>
          <p:cNvPicPr>
            <a:picLocks noChangeAspect="1"/>
          </p:cNvPicPr>
          <p:nvPr/>
        </p:nvPicPr>
        <p:blipFill>
          <a:blip r:embed="rId2"/>
          <a:stretch>
            <a:fillRect/>
          </a:stretch>
        </p:blipFill>
        <p:spPr>
          <a:xfrm>
            <a:off x="1733078" y="2340700"/>
            <a:ext cx="8725843" cy="1021109"/>
          </a:xfrm>
          <a:prstGeom prst="rect">
            <a:avLst/>
          </a:prstGeom>
        </p:spPr>
      </p:pic>
      <p:pic>
        <p:nvPicPr>
          <p:cNvPr id="5" name="Picture 4"/>
          <p:cNvPicPr/>
          <p:nvPr/>
        </p:nvPicPr>
        <p:blipFill rotWithShape="1">
          <a:blip r:embed="rId3">
            <a:extLst>
              <a:ext uri="{28A0092B-C50C-407E-A947-70E740481C1C}">
                <a14:useLocalDpi xmlns:a14="http://schemas.microsoft.com/office/drawing/2010/main" val="0"/>
              </a:ext>
            </a:extLst>
          </a:blip>
          <a:srcRect b="52745"/>
          <a:stretch/>
        </p:blipFill>
        <p:spPr bwMode="auto">
          <a:xfrm>
            <a:off x="3902143" y="3549097"/>
            <a:ext cx="1419225" cy="886708"/>
          </a:xfrm>
          <a:prstGeom prst="rect">
            <a:avLst/>
          </a:prstGeom>
          <a:noFill/>
        </p:spPr>
      </p:pic>
      <p:pic>
        <p:nvPicPr>
          <p:cNvPr id="6" name="Picture 5"/>
          <p:cNvPicPr/>
          <p:nvPr/>
        </p:nvPicPr>
        <p:blipFill rotWithShape="1">
          <a:blip r:embed="rId3">
            <a:extLst>
              <a:ext uri="{28A0092B-C50C-407E-A947-70E740481C1C}">
                <a14:useLocalDpi xmlns:a14="http://schemas.microsoft.com/office/drawing/2010/main" val="0"/>
              </a:ext>
            </a:extLst>
          </a:blip>
          <a:srcRect t="51749"/>
          <a:stretch/>
        </p:blipFill>
        <p:spPr bwMode="auto">
          <a:xfrm>
            <a:off x="5658056" y="3521454"/>
            <a:ext cx="1419225" cy="905391"/>
          </a:xfrm>
          <a:prstGeom prst="rect">
            <a:avLst/>
          </a:prstGeom>
          <a:noFill/>
        </p:spPr>
      </p:pic>
    </p:spTree>
    <p:extLst>
      <p:ext uri="{BB962C8B-B14F-4D97-AF65-F5344CB8AC3E}">
        <p14:creationId xmlns:p14="http://schemas.microsoft.com/office/powerpoint/2010/main" val="84219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Importing the necessary libraries and packages</a:t>
            </a:r>
          </a:p>
        </p:txBody>
      </p:sp>
      <p:pic>
        <p:nvPicPr>
          <p:cNvPr id="5" name="Picture 4"/>
          <p:cNvPicPr>
            <a:picLocks noChangeAspect="1"/>
          </p:cNvPicPr>
          <p:nvPr/>
        </p:nvPicPr>
        <p:blipFill rotWithShape="1">
          <a:blip r:embed="rId2"/>
          <a:srcRect t="3713"/>
          <a:stretch/>
        </p:blipFill>
        <p:spPr>
          <a:xfrm>
            <a:off x="2231136" y="2703443"/>
            <a:ext cx="7729728" cy="3086302"/>
          </a:xfrm>
          <a:prstGeom prst="rect">
            <a:avLst/>
          </a:prstGeom>
        </p:spPr>
      </p:pic>
    </p:spTree>
    <p:extLst>
      <p:ext uri="{BB962C8B-B14F-4D97-AF65-F5344CB8AC3E}">
        <p14:creationId xmlns:p14="http://schemas.microsoft.com/office/powerpoint/2010/main" val="342266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r>
              <a:rPr lang="en-IN" dirty="0"/>
              <a:t> </a:t>
            </a:r>
            <a:r>
              <a:rPr lang="en-IN" dirty="0" smtClean="0"/>
              <a:t>Done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We added a separate column ‘target’ as flag to identify true and fake news</a:t>
            </a:r>
            <a:r>
              <a:rPr lang="en-IN" dirty="0" smtClean="0"/>
              <a:t>.</a:t>
            </a:r>
          </a:p>
          <a:p>
            <a:pPr>
              <a:buFont typeface="Wingdings" panose="05000000000000000000" pitchFamily="2" charset="2"/>
              <a:buChar char="Ø"/>
            </a:pPr>
            <a:r>
              <a:rPr lang="en-IN" dirty="0"/>
              <a:t>We have then concatenated both the fake and true news </a:t>
            </a:r>
            <a:r>
              <a:rPr lang="en-IN" dirty="0" err="1"/>
              <a:t>dataframes</a:t>
            </a:r>
            <a:r>
              <a:rPr lang="en-IN" dirty="0"/>
              <a:t> into one and then shuffled the data.</a:t>
            </a:r>
          </a:p>
          <a:p>
            <a:pPr>
              <a:buFont typeface="Wingdings" panose="05000000000000000000" pitchFamily="2" charset="2"/>
              <a:buChar char="Ø"/>
            </a:pPr>
            <a:r>
              <a:rPr lang="en-IN" dirty="0"/>
              <a:t>We have dropped that date and title columns as they were not necessary for out detection. </a:t>
            </a:r>
          </a:p>
          <a:p>
            <a:pPr>
              <a:buFont typeface="Wingdings" panose="05000000000000000000" pitchFamily="2" charset="2"/>
              <a:buChar char="Ø"/>
            </a:pPr>
            <a:r>
              <a:rPr lang="en-US" dirty="0"/>
              <a:t>Next, we have converted the data into lower case</a:t>
            </a:r>
            <a:r>
              <a:rPr lang="en-US" dirty="0" smtClean="0"/>
              <a:t>.</a:t>
            </a:r>
          </a:p>
          <a:p>
            <a:pPr>
              <a:buFont typeface="Wingdings" panose="05000000000000000000" pitchFamily="2" charset="2"/>
              <a:buChar char="Ø"/>
            </a:pPr>
            <a:r>
              <a:rPr lang="en-IN" dirty="0"/>
              <a:t>We have also removed any punctuation marks from the dataset. </a:t>
            </a:r>
          </a:p>
          <a:p>
            <a:pPr>
              <a:buFont typeface="Wingdings" panose="05000000000000000000" pitchFamily="2" charset="2"/>
              <a:buChar char="Ø"/>
            </a:pPr>
            <a:r>
              <a:rPr lang="en-IN" dirty="0"/>
              <a:t>Next, we proceed to remove the </a:t>
            </a:r>
            <a:r>
              <a:rPr lang="en-IN" dirty="0" err="1"/>
              <a:t>stopwords</a:t>
            </a:r>
            <a:r>
              <a:rPr lang="en-IN" dirty="0"/>
              <a:t> from our dataset. </a:t>
            </a:r>
          </a:p>
          <a:p>
            <a:endParaRPr lang="en-IN" dirty="0"/>
          </a:p>
          <a:p>
            <a:endParaRPr lang="en-IN" dirty="0"/>
          </a:p>
        </p:txBody>
      </p:sp>
    </p:spTree>
    <p:extLst>
      <p:ext uri="{BB962C8B-B14F-4D97-AF65-F5344CB8AC3E}">
        <p14:creationId xmlns:p14="http://schemas.microsoft.com/office/powerpoint/2010/main" val="208558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visualization</a:t>
            </a:r>
          </a:p>
        </p:txBody>
      </p:sp>
      <p:pic>
        <p:nvPicPr>
          <p:cNvPr id="4" name="Content Placeholder 3"/>
          <p:cNvPicPr>
            <a:picLocks noGrp="1" noChangeAspect="1"/>
          </p:cNvPicPr>
          <p:nvPr>
            <p:ph idx="1"/>
          </p:nvPr>
        </p:nvPicPr>
        <p:blipFill>
          <a:blip r:embed="rId2"/>
          <a:stretch>
            <a:fillRect/>
          </a:stretch>
        </p:blipFill>
        <p:spPr>
          <a:xfrm>
            <a:off x="1400963" y="2280616"/>
            <a:ext cx="3479606" cy="3101975"/>
          </a:xfrm>
          <a:prstGeom prst="rect">
            <a:avLst/>
          </a:prstGeom>
        </p:spPr>
      </p:pic>
      <p:sp>
        <p:nvSpPr>
          <p:cNvPr id="5" name="TextBox 4"/>
          <p:cNvSpPr txBox="1"/>
          <p:nvPr/>
        </p:nvSpPr>
        <p:spPr>
          <a:xfrm>
            <a:off x="1113183" y="5777948"/>
            <a:ext cx="4651513" cy="646331"/>
          </a:xfrm>
          <a:prstGeom prst="rect">
            <a:avLst/>
          </a:prstGeom>
          <a:noFill/>
        </p:spPr>
        <p:txBody>
          <a:bodyPr wrap="square" rtlCol="0">
            <a:spAutoFit/>
          </a:bodyPr>
          <a:lstStyle/>
          <a:p>
            <a:r>
              <a:rPr lang="en-US" dirty="0" smtClean="0"/>
              <a:t>News count on the basis of subject. There are more political news than any other news. </a:t>
            </a:r>
            <a:endParaRPr lang="en-IN" dirty="0"/>
          </a:p>
        </p:txBody>
      </p:sp>
      <p:pic>
        <p:nvPicPr>
          <p:cNvPr id="6" name="Picture 5"/>
          <p:cNvPicPr>
            <a:picLocks noChangeAspect="1"/>
          </p:cNvPicPr>
          <p:nvPr/>
        </p:nvPicPr>
        <p:blipFill>
          <a:blip r:embed="rId3"/>
          <a:stretch>
            <a:fillRect/>
          </a:stretch>
        </p:blipFill>
        <p:spPr>
          <a:xfrm>
            <a:off x="6831280" y="2280616"/>
            <a:ext cx="3686175" cy="2466975"/>
          </a:xfrm>
          <a:prstGeom prst="rect">
            <a:avLst/>
          </a:prstGeom>
        </p:spPr>
      </p:pic>
      <p:sp>
        <p:nvSpPr>
          <p:cNvPr id="7" name="TextBox 6"/>
          <p:cNvSpPr txBox="1"/>
          <p:nvPr/>
        </p:nvSpPr>
        <p:spPr>
          <a:xfrm>
            <a:off x="6831280" y="4874795"/>
            <a:ext cx="4028661" cy="646331"/>
          </a:xfrm>
          <a:prstGeom prst="rect">
            <a:avLst/>
          </a:prstGeom>
          <a:noFill/>
        </p:spPr>
        <p:txBody>
          <a:bodyPr wrap="square" rtlCol="0">
            <a:spAutoFit/>
          </a:bodyPr>
          <a:lstStyle/>
          <a:p>
            <a:r>
              <a:rPr lang="en-US" dirty="0" smtClean="0"/>
              <a:t>“1” </a:t>
            </a:r>
            <a:r>
              <a:rPr lang="en-US" dirty="0" smtClean="0"/>
              <a:t>denotes fake and </a:t>
            </a:r>
            <a:r>
              <a:rPr lang="en-US" dirty="0" smtClean="0"/>
              <a:t>“0” </a:t>
            </a:r>
            <a:r>
              <a:rPr lang="en-US" dirty="0" smtClean="0"/>
              <a:t>denotes true. We can see there are more fake news.</a:t>
            </a:r>
            <a:endParaRPr lang="en-IN" dirty="0"/>
          </a:p>
        </p:txBody>
      </p:sp>
    </p:spTree>
    <p:extLst>
      <p:ext uri="{BB962C8B-B14F-4D97-AF65-F5344CB8AC3E}">
        <p14:creationId xmlns:p14="http://schemas.microsoft.com/office/powerpoint/2010/main" val="14741704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449</TotalTime>
  <Words>635</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Wingdings</vt:lpstr>
      <vt:lpstr>Parcel</vt:lpstr>
      <vt:lpstr>FAKE NEWS DETECTION PROJECT</vt:lpstr>
      <vt:lpstr>Business Problem Framing</vt:lpstr>
      <vt:lpstr>Conceptual Background of the Domain Problem</vt:lpstr>
      <vt:lpstr>Review of Literature</vt:lpstr>
      <vt:lpstr>Motivation for the Problem Undertaken</vt:lpstr>
      <vt:lpstr>Data Sources and their formats</vt:lpstr>
      <vt:lpstr>Importing the necessary libraries and packages</vt:lpstr>
      <vt:lpstr>Data Preprocessing Done</vt:lpstr>
      <vt:lpstr>Data visualization</vt:lpstr>
      <vt:lpstr>Data visualization</vt:lpstr>
      <vt:lpstr>Data visualization</vt:lpstr>
      <vt:lpstr>Identification of possible problem-solving approaches (methods)</vt:lpstr>
      <vt:lpstr>Interpretation of results</vt:lpstr>
      <vt:lpstr>Comparing Different Models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PROJECT</dc:title>
  <dc:creator>HP</dc:creator>
  <cp:lastModifiedBy>HP</cp:lastModifiedBy>
  <cp:revision>18</cp:revision>
  <dcterms:created xsi:type="dcterms:W3CDTF">2022-12-04T06:36:29Z</dcterms:created>
  <dcterms:modified xsi:type="dcterms:W3CDTF">2022-12-08T08:08:31Z</dcterms:modified>
</cp:coreProperties>
</file>