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dirty="0" smtClean="0">
                <a:solidFill>
                  <a:schemeClr val="accent2">
                    <a:lumMod val="40000"/>
                    <a:lumOff val="60000"/>
                  </a:schemeClr>
                </a:solidFill>
              </a:rPr>
              <a:t>IMAGE SCRAPING AND CLASSIFICATION PROJECT</a:t>
            </a:r>
            <a:endParaRPr lang="en-IN" sz="3600" b="1" dirty="0">
              <a:solidFill>
                <a:schemeClr val="accent2">
                  <a:lumMod val="40000"/>
                  <a:lumOff val="60000"/>
                </a:schemeClr>
              </a:solidFill>
            </a:endParaRPr>
          </a:p>
        </p:txBody>
      </p:sp>
      <p:sp>
        <p:nvSpPr>
          <p:cNvPr id="3" name="Subtitle 2"/>
          <p:cNvSpPr>
            <a:spLocks noGrp="1"/>
          </p:cNvSpPr>
          <p:nvPr>
            <p:ph type="subTitle" idx="1"/>
          </p:nvPr>
        </p:nvSpPr>
        <p:spPr/>
        <p:txBody>
          <a:bodyPr/>
          <a:lstStyle/>
          <a:p>
            <a:r>
              <a:rPr lang="en-US" dirty="0" smtClean="0"/>
              <a:t>By </a:t>
            </a:r>
            <a:r>
              <a:rPr lang="en-US" dirty="0" err="1" smtClean="0"/>
              <a:t>Debanti</a:t>
            </a:r>
            <a:r>
              <a:rPr lang="en-US" dirty="0" smtClean="0"/>
              <a:t> </a:t>
            </a:r>
            <a:r>
              <a:rPr lang="en-US" dirty="0" err="1" smtClean="0"/>
              <a:t>roy</a:t>
            </a:r>
            <a:endParaRPr lang="en-IN" dirty="0"/>
          </a:p>
        </p:txBody>
      </p:sp>
    </p:spTree>
    <p:extLst>
      <p:ext uri="{BB962C8B-B14F-4D97-AF65-F5344CB8AC3E}">
        <p14:creationId xmlns:p14="http://schemas.microsoft.com/office/powerpoint/2010/main" val="256236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Testing of Identified Approaches (Algorithms)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We have applied </a:t>
            </a:r>
            <a:r>
              <a:rPr lang="en-IN" dirty="0" smtClean="0"/>
              <a:t>the following for testing:</a:t>
            </a:r>
          </a:p>
          <a:p>
            <a:pPr>
              <a:buFont typeface="Wingdings" panose="05000000000000000000" pitchFamily="2" charset="2"/>
              <a:buChar char="§"/>
            </a:pPr>
            <a:r>
              <a:rPr lang="en-IN" dirty="0" smtClean="0"/>
              <a:t>	Conv2D</a:t>
            </a:r>
            <a:r>
              <a:rPr lang="en-IN" dirty="0"/>
              <a:t>, </a:t>
            </a:r>
            <a:endParaRPr lang="en-IN" dirty="0" smtClean="0"/>
          </a:p>
          <a:p>
            <a:pPr>
              <a:buFont typeface="Wingdings" panose="05000000000000000000" pitchFamily="2" charset="2"/>
              <a:buChar char="§"/>
            </a:pPr>
            <a:r>
              <a:rPr lang="en-IN" dirty="0" smtClean="0"/>
              <a:t>MaxPooling2D</a:t>
            </a:r>
          </a:p>
          <a:p>
            <a:pPr>
              <a:buFont typeface="Wingdings" panose="05000000000000000000" pitchFamily="2" charset="2"/>
              <a:buChar char="§"/>
            </a:pPr>
            <a:r>
              <a:rPr lang="en-IN" dirty="0" smtClean="0"/>
              <a:t>Dense</a:t>
            </a:r>
          </a:p>
          <a:p>
            <a:pPr marL="0" indent="0">
              <a:buNone/>
            </a:pPr>
            <a:r>
              <a:rPr lang="en-IN" dirty="0" smtClean="0"/>
              <a:t> </a:t>
            </a:r>
            <a:r>
              <a:rPr lang="en-IN" dirty="0"/>
              <a:t>Our model performance was _____________at the end.</a:t>
            </a:r>
          </a:p>
          <a:p>
            <a:r>
              <a:rPr lang="en-IN" dirty="0"/>
              <a:t>Therefore, to improve the performance we applied </a:t>
            </a:r>
            <a:r>
              <a:rPr lang="en-IN" dirty="0" err="1"/>
              <a:t>BatchNormalization</a:t>
            </a:r>
            <a:r>
              <a:rPr lang="en-IN" dirty="0"/>
              <a:t> and Dropout. </a:t>
            </a:r>
            <a:endParaRPr lang="en-IN" dirty="0" smtClean="0"/>
          </a:p>
          <a:p>
            <a:r>
              <a:rPr lang="en-IN" dirty="0" smtClean="0"/>
              <a:t>The </a:t>
            </a:r>
            <a:r>
              <a:rPr lang="en-IN" dirty="0"/>
              <a:t>performance improved to __________. </a:t>
            </a:r>
          </a:p>
          <a:p>
            <a:endParaRPr lang="en-IN" dirty="0"/>
          </a:p>
        </p:txBody>
      </p:sp>
    </p:spTree>
    <p:extLst>
      <p:ext uri="{BB962C8B-B14F-4D97-AF65-F5344CB8AC3E}">
        <p14:creationId xmlns:p14="http://schemas.microsoft.com/office/powerpoint/2010/main" val="238524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Interpretation of the Results</a:t>
            </a:r>
            <a:r>
              <a:rPr lang="en-IN" b="1" dirty="0">
                <a:solidFill>
                  <a:schemeClr val="tx2">
                    <a:lumMod val="10000"/>
                  </a:schemeClr>
                </a:solidFill>
              </a:rPr>
              <a:t/>
            </a:r>
            <a:br>
              <a:rPr lang="en-IN" b="1" dirty="0">
                <a:solidFill>
                  <a:schemeClr val="tx2">
                    <a:lumMod val="10000"/>
                  </a:schemeClr>
                </a:solidFill>
              </a:rPr>
            </a:br>
            <a:endParaRPr lang="en-IN" b="1" dirty="0">
              <a:solidFill>
                <a:schemeClr val="tx2">
                  <a:lumMod val="1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12202031"/>
              </p:ext>
            </p:extLst>
          </p:nvPr>
        </p:nvGraphicFramePr>
        <p:xfrm>
          <a:off x="1789042" y="1974573"/>
          <a:ext cx="8261792" cy="2798401"/>
        </p:xfrm>
        <a:graphic>
          <a:graphicData uri="http://schemas.openxmlformats.org/drawingml/2006/table">
            <a:tbl>
              <a:tblPr firstRow="1" firstCol="1" bandRow="1">
                <a:tableStyleId>{5C22544A-7EE6-4342-B048-85BDC9FD1C3A}</a:tableStyleId>
              </a:tblPr>
              <a:tblGrid>
                <a:gridCol w="4161184">
                  <a:extLst>
                    <a:ext uri="{9D8B030D-6E8A-4147-A177-3AD203B41FA5}">
                      <a16:colId xmlns:a16="http://schemas.microsoft.com/office/drawing/2014/main" val="1926980533"/>
                    </a:ext>
                  </a:extLst>
                </a:gridCol>
                <a:gridCol w="4100608">
                  <a:extLst>
                    <a:ext uri="{9D8B030D-6E8A-4147-A177-3AD203B41FA5}">
                      <a16:colId xmlns:a16="http://schemas.microsoft.com/office/drawing/2014/main" val="4139641952"/>
                    </a:ext>
                  </a:extLst>
                </a:gridCol>
              </a:tblGrid>
              <a:tr h="360001">
                <a:tc gridSpan="2">
                  <a:txBody>
                    <a:bodyPr/>
                    <a:lstStyle/>
                    <a:p>
                      <a:pPr algn="ctr">
                        <a:lnSpc>
                          <a:spcPct val="107000"/>
                        </a:lnSpc>
                        <a:spcAft>
                          <a:spcPts val="0"/>
                        </a:spcAft>
                      </a:pPr>
                      <a:r>
                        <a:rPr lang="en-IN" sz="1500" dirty="0">
                          <a:effectLst/>
                        </a:rPr>
                        <a:t>CNN Model Performance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60000"/>
                        <a:lumOff val="40000"/>
                      </a:schemeClr>
                    </a:solidFill>
                  </a:tcPr>
                </a:tc>
                <a:tc hMerge="1">
                  <a:txBody>
                    <a:bodyPr/>
                    <a:lstStyle/>
                    <a:p>
                      <a:endParaRPr lang="en-IN"/>
                    </a:p>
                  </a:txBody>
                  <a:tcPr/>
                </a:tc>
                <a:extLst>
                  <a:ext uri="{0D108BD9-81ED-4DB2-BD59-A6C34878D82A}">
                    <a16:rowId xmlns:a16="http://schemas.microsoft.com/office/drawing/2014/main" val="1046539558"/>
                  </a:ext>
                </a:extLst>
              </a:tr>
              <a:tr h="925461">
                <a:tc>
                  <a:txBody>
                    <a:bodyPr/>
                    <a:lstStyle/>
                    <a:p>
                      <a:pPr>
                        <a:lnSpc>
                          <a:spcPct val="250000"/>
                        </a:lnSpc>
                        <a:spcAft>
                          <a:spcPts val="0"/>
                        </a:spcAft>
                      </a:pPr>
                      <a:r>
                        <a:rPr lang="en-IN" sz="1600" dirty="0">
                          <a:solidFill>
                            <a:schemeClr val="tx2">
                              <a:lumMod val="10000"/>
                            </a:schemeClr>
                          </a:solidFill>
                          <a:effectLst/>
                        </a:rPr>
                        <a:t>Before applying </a:t>
                      </a:r>
                      <a:r>
                        <a:rPr lang="en-IN" sz="1600" dirty="0" err="1">
                          <a:solidFill>
                            <a:schemeClr val="tx2">
                              <a:lumMod val="10000"/>
                            </a:schemeClr>
                          </a:solidFill>
                          <a:effectLst/>
                        </a:rPr>
                        <a:t>BatchNormalization</a:t>
                      </a:r>
                      <a:r>
                        <a:rPr lang="en-IN" sz="1600" dirty="0">
                          <a:solidFill>
                            <a:schemeClr val="tx2">
                              <a:lumMod val="10000"/>
                            </a:schemeClr>
                          </a:solidFill>
                          <a:effectLst/>
                        </a:rPr>
                        <a:t> &amp; Dropout</a:t>
                      </a:r>
                      <a:endParaRPr lang="en-IN" sz="16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nSpc>
                          <a:spcPct val="250000"/>
                        </a:lnSpc>
                        <a:spcAft>
                          <a:spcPts val="0"/>
                        </a:spcAft>
                      </a:pPr>
                      <a:r>
                        <a:rPr lang="en-IN" sz="15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451279152"/>
                  </a:ext>
                </a:extLst>
              </a:tr>
              <a:tr h="1119433">
                <a:tc>
                  <a:txBody>
                    <a:bodyPr/>
                    <a:lstStyle/>
                    <a:p>
                      <a:pPr>
                        <a:lnSpc>
                          <a:spcPct val="250000"/>
                        </a:lnSpc>
                        <a:spcAft>
                          <a:spcPts val="0"/>
                        </a:spcAft>
                      </a:pPr>
                      <a:r>
                        <a:rPr lang="en-IN" sz="1600" dirty="0">
                          <a:solidFill>
                            <a:schemeClr val="tx2">
                              <a:lumMod val="10000"/>
                            </a:schemeClr>
                          </a:solidFill>
                          <a:effectLst/>
                        </a:rPr>
                        <a:t>After applying </a:t>
                      </a:r>
                      <a:r>
                        <a:rPr lang="en-IN" sz="1600" dirty="0" err="1">
                          <a:solidFill>
                            <a:schemeClr val="tx2">
                              <a:lumMod val="10000"/>
                            </a:schemeClr>
                          </a:solidFill>
                          <a:effectLst/>
                        </a:rPr>
                        <a:t>BatchNormalization</a:t>
                      </a:r>
                      <a:r>
                        <a:rPr lang="en-IN" sz="1600" dirty="0">
                          <a:solidFill>
                            <a:schemeClr val="tx2">
                              <a:lumMod val="10000"/>
                            </a:schemeClr>
                          </a:solidFill>
                          <a:effectLst/>
                        </a:rPr>
                        <a:t> &amp; Dropout</a:t>
                      </a:r>
                      <a:endParaRPr lang="en-IN" sz="1600" dirty="0">
                        <a:solidFill>
                          <a:schemeClr val="tx2">
                            <a:lumMod val="1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85000"/>
                      </a:schemeClr>
                    </a:solidFill>
                  </a:tcPr>
                </a:tc>
                <a:tc>
                  <a:txBody>
                    <a:bodyPr/>
                    <a:lstStyle/>
                    <a:p>
                      <a:pPr>
                        <a:lnSpc>
                          <a:spcPct val="250000"/>
                        </a:lnSpc>
                        <a:spcAft>
                          <a:spcPts val="0"/>
                        </a:spcAft>
                      </a:pPr>
                      <a:r>
                        <a:rPr lang="en-IN" sz="15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20000"/>
                        <a:lumOff val="80000"/>
                      </a:schemeClr>
                    </a:solidFill>
                  </a:tcPr>
                </a:tc>
                <a:extLst>
                  <a:ext uri="{0D108BD9-81ED-4DB2-BD59-A6C34878D82A}">
                    <a16:rowId xmlns:a16="http://schemas.microsoft.com/office/drawing/2014/main" val="1185437257"/>
                  </a:ext>
                </a:extLst>
              </a:tr>
            </a:tbl>
          </a:graphicData>
        </a:graphic>
      </p:graphicFrame>
    </p:spTree>
    <p:extLst>
      <p:ext uri="{BB962C8B-B14F-4D97-AF65-F5344CB8AC3E}">
        <p14:creationId xmlns:p14="http://schemas.microsoft.com/office/powerpoint/2010/main" val="15487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Learning Outcomes of the Study in respect of Data Science</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sz="2400" dirty="0"/>
              <a:t>This project helps us understand that CNN has a greater scope in Machine Learning and can offer more accurate results with more and more data. We can see the performance of our model has increased from ______________ to ____________, which is a good improvement. </a:t>
            </a:r>
          </a:p>
          <a:p>
            <a:endParaRPr lang="en-IN" dirty="0"/>
          </a:p>
        </p:txBody>
      </p:sp>
    </p:spTree>
    <p:extLst>
      <p:ext uri="{BB962C8B-B14F-4D97-AF65-F5344CB8AC3E}">
        <p14:creationId xmlns:p14="http://schemas.microsoft.com/office/powerpoint/2010/main" val="344873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76" y="651500"/>
            <a:ext cx="9401477" cy="1400530"/>
          </a:xfrm>
        </p:spPr>
        <p:txBody>
          <a:bodyPr/>
          <a:lstStyle/>
          <a:p>
            <a:r>
              <a:rPr lang="en-IN" b="1" dirty="0">
                <a:solidFill>
                  <a:schemeClr val="tx2">
                    <a:lumMod val="90000"/>
                  </a:schemeClr>
                </a:solidFill>
              </a:rPr>
              <a:t>Limitations of this work and Scope for Future Work</a:t>
            </a:r>
            <a:r>
              <a:rPr lang="en-IN" dirty="0"/>
              <a:t/>
            </a:r>
            <a:br>
              <a:rPr lang="en-IN" dirty="0"/>
            </a:br>
            <a:endParaRPr lang="en-IN" dirty="0"/>
          </a:p>
        </p:txBody>
      </p:sp>
      <p:sp>
        <p:nvSpPr>
          <p:cNvPr id="3" name="Content Placeholder 2"/>
          <p:cNvSpPr>
            <a:spLocks noGrp="1"/>
          </p:cNvSpPr>
          <p:nvPr>
            <p:ph idx="1"/>
          </p:nvPr>
        </p:nvSpPr>
        <p:spPr>
          <a:xfrm>
            <a:off x="1103312" y="2994991"/>
            <a:ext cx="8946541" cy="3253408"/>
          </a:xfrm>
        </p:spPr>
        <p:txBody>
          <a:bodyPr/>
          <a:lstStyle/>
          <a:p>
            <a:pPr marL="0" indent="0">
              <a:buNone/>
            </a:pPr>
            <a:r>
              <a:rPr lang="en-IN" sz="2400" dirty="0"/>
              <a:t>As we are working with a small dataset results might not be much accurate. However, CNN models are more effective with larger datasets. </a:t>
            </a:r>
          </a:p>
          <a:p>
            <a:endParaRPr lang="en-IN" dirty="0"/>
          </a:p>
        </p:txBody>
      </p:sp>
    </p:spTree>
    <p:extLst>
      <p:ext uri="{BB962C8B-B14F-4D97-AF65-F5344CB8AC3E}">
        <p14:creationId xmlns:p14="http://schemas.microsoft.com/office/powerpoint/2010/main" val="263137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729133" y="812810"/>
            <a:ext cx="6668086" cy="5151423"/>
          </a:xfrm>
          <a:prstGeom prst="rect">
            <a:avLst/>
          </a:prstGeom>
          <a:effectLst>
            <a:softEdge rad="444500"/>
          </a:effectLst>
        </p:spPr>
      </p:pic>
    </p:spTree>
    <p:extLst>
      <p:ext uri="{BB962C8B-B14F-4D97-AF65-F5344CB8AC3E}">
        <p14:creationId xmlns:p14="http://schemas.microsoft.com/office/powerpoint/2010/main" val="1616437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Business Problem </a:t>
            </a:r>
            <a:r>
              <a:rPr lang="en-IN" b="1" dirty="0" smtClean="0">
                <a:solidFill>
                  <a:schemeClr val="tx2">
                    <a:lumMod val="90000"/>
                  </a:schemeClr>
                </a:solidFill>
              </a:rPr>
              <a:t>Framing</a:t>
            </a:r>
            <a:endParaRPr lang="en-IN" b="1" dirty="0">
              <a:solidFill>
                <a:schemeClr val="tx2">
                  <a:lumMod val="90000"/>
                </a:schemeClr>
              </a:solidFill>
            </a:endParaRPr>
          </a:p>
        </p:txBody>
      </p:sp>
      <p:sp>
        <p:nvSpPr>
          <p:cNvPr id="3" name="Content Placeholder 2"/>
          <p:cNvSpPr>
            <a:spLocks noGrp="1"/>
          </p:cNvSpPr>
          <p:nvPr>
            <p:ph idx="1"/>
          </p:nvPr>
        </p:nvSpPr>
        <p:spPr/>
        <p:txBody>
          <a:bodyPr/>
          <a:lstStyle/>
          <a:p>
            <a:pPr marL="0" indent="0">
              <a:buNone/>
            </a:pPr>
            <a:r>
              <a:rPr lang="en-IN" sz="2800" dirty="0"/>
              <a:t>The idea behind this project is to build a deep learning-based Image Classification model on images that will be scraped from e-commerce portal. This is done to make the model more and more robust. </a:t>
            </a:r>
          </a:p>
          <a:p>
            <a:endParaRPr lang="en-IN" dirty="0"/>
          </a:p>
        </p:txBody>
      </p:sp>
    </p:spTree>
    <p:extLst>
      <p:ext uri="{BB962C8B-B14F-4D97-AF65-F5344CB8AC3E}">
        <p14:creationId xmlns:p14="http://schemas.microsoft.com/office/powerpoint/2010/main" val="219374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Conceptual Background of the Domain Problem</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sz="2800" dirty="0"/>
              <a:t>Images are one of the major sources of data in the field of data science and AI. This field is making appropriate use of information that can be gathered through images by examining its features and details. We are trying to understand how an end to end project is developed in this field. </a:t>
            </a:r>
          </a:p>
          <a:p>
            <a:pPr marL="0" indent="0">
              <a:buNone/>
            </a:pPr>
            <a:endParaRPr lang="en-IN" dirty="0"/>
          </a:p>
        </p:txBody>
      </p:sp>
    </p:spTree>
    <p:extLst>
      <p:ext uri="{BB962C8B-B14F-4D97-AF65-F5344CB8AC3E}">
        <p14:creationId xmlns:p14="http://schemas.microsoft.com/office/powerpoint/2010/main" val="257043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Motivation for the Problem Undertaken</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sz="2800" dirty="0"/>
              <a:t>The objective of image classification is to identify and portray, as a unique </a:t>
            </a:r>
            <a:r>
              <a:rPr lang="en-IN" sz="2800" dirty="0" err="1"/>
              <a:t>gray</a:t>
            </a:r>
            <a:r>
              <a:rPr lang="en-IN" sz="2800" dirty="0"/>
              <a:t> level (or </a:t>
            </a:r>
            <a:r>
              <a:rPr lang="en-IN" sz="2800" dirty="0" err="1"/>
              <a:t>color</a:t>
            </a:r>
            <a:r>
              <a:rPr lang="en-IN" sz="2800" dirty="0"/>
              <a:t>), the features occurring in an image in terms of the object or type of land cover these features actually represent on the ground. Image classification is perhaps the most important part of digital image analysis.</a:t>
            </a:r>
          </a:p>
          <a:p>
            <a:pPr marL="0" indent="0">
              <a:buNone/>
            </a:pPr>
            <a:endParaRPr lang="en-IN" dirty="0"/>
          </a:p>
        </p:txBody>
      </p:sp>
    </p:spTree>
    <p:extLst>
      <p:ext uri="{BB962C8B-B14F-4D97-AF65-F5344CB8AC3E}">
        <p14:creationId xmlns:p14="http://schemas.microsoft.com/office/powerpoint/2010/main" val="396587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2">
                    <a:lumMod val="90000"/>
                  </a:schemeClr>
                </a:solidFill>
              </a:rPr>
              <a:t>Data Sources and their formats</a:t>
            </a:r>
            <a:r>
              <a:rPr lang="en-IN" dirty="0"/>
              <a:t/>
            </a:r>
            <a:br>
              <a:rPr lang="en-IN" dirty="0"/>
            </a:br>
            <a:endParaRPr lang="en-IN" dirty="0"/>
          </a:p>
        </p:txBody>
      </p:sp>
      <p:sp>
        <p:nvSpPr>
          <p:cNvPr id="3" name="Content Placeholder 2"/>
          <p:cNvSpPr>
            <a:spLocks noGrp="1"/>
          </p:cNvSpPr>
          <p:nvPr>
            <p:ph idx="1"/>
          </p:nvPr>
        </p:nvSpPr>
        <p:spPr>
          <a:xfrm>
            <a:off x="394653" y="2002716"/>
            <a:ext cx="5823268" cy="4195481"/>
          </a:xfrm>
        </p:spPr>
        <p:txBody>
          <a:bodyPr/>
          <a:lstStyle/>
          <a:p>
            <a:pPr algn="just"/>
            <a:r>
              <a:rPr lang="en-IN" dirty="0"/>
              <a:t>We have scraped images of sarees (women), jeans (men) and trousers (men) from an ecommerce site (Amazon) for training the data. For each category we have collected 250 images and have saved them as images and the record was stored in csv format.</a:t>
            </a:r>
          </a:p>
          <a:p>
            <a:pPr algn="just"/>
            <a:r>
              <a:rPr lang="en-IN" dirty="0"/>
              <a:t>We have also collected images separately for testing from websites like Flipkart and Amazon and saved them as images. The records are saved in csv format. Here each category consists of </a:t>
            </a:r>
            <a:r>
              <a:rPr lang="en-IN" dirty="0" smtClean="0"/>
              <a:t>250 </a:t>
            </a:r>
            <a:r>
              <a:rPr lang="en-IN" dirty="0"/>
              <a:t>images.  </a:t>
            </a:r>
          </a:p>
          <a:p>
            <a:endParaRPr lang="en-IN" dirty="0"/>
          </a:p>
        </p:txBody>
      </p:sp>
      <p:pic>
        <p:nvPicPr>
          <p:cNvPr id="6" name="Picture 5"/>
          <p:cNvPicPr>
            <a:picLocks noChangeAspect="1"/>
          </p:cNvPicPr>
          <p:nvPr/>
        </p:nvPicPr>
        <p:blipFill>
          <a:blip r:embed="rId2"/>
          <a:stretch>
            <a:fillRect/>
          </a:stretch>
        </p:blipFill>
        <p:spPr>
          <a:xfrm>
            <a:off x="6559062" y="2292402"/>
            <a:ext cx="5010849" cy="3200847"/>
          </a:xfrm>
          <a:prstGeom prst="rect">
            <a:avLst/>
          </a:prstGeom>
        </p:spPr>
      </p:pic>
    </p:spTree>
    <p:extLst>
      <p:ext uri="{BB962C8B-B14F-4D97-AF65-F5344CB8AC3E}">
        <p14:creationId xmlns:p14="http://schemas.microsoft.com/office/powerpoint/2010/main" val="228138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92277"/>
            <a:ext cx="9404723" cy="1400530"/>
          </a:xfrm>
        </p:spPr>
        <p:txBody>
          <a:bodyPr/>
          <a:lstStyle/>
          <a:p>
            <a:r>
              <a:rPr lang="en-US" b="1" dirty="0" smtClean="0">
                <a:solidFill>
                  <a:schemeClr val="tx1">
                    <a:lumMod val="85000"/>
                  </a:schemeClr>
                </a:solidFill>
              </a:rPr>
              <a:t>Importing Necessary libraries and Packages</a:t>
            </a:r>
            <a:endParaRPr lang="en-IN" b="1" dirty="0">
              <a:solidFill>
                <a:schemeClr val="tx1">
                  <a:lumMod val="85000"/>
                </a:schemeClr>
              </a:solidFill>
            </a:endParaRPr>
          </a:p>
        </p:txBody>
      </p:sp>
      <p:pic>
        <p:nvPicPr>
          <p:cNvPr id="4" name="Content Placeholder 3"/>
          <p:cNvPicPr>
            <a:picLocks noGrp="1" noChangeAspect="1"/>
          </p:cNvPicPr>
          <p:nvPr>
            <p:ph idx="1"/>
          </p:nvPr>
        </p:nvPicPr>
        <p:blipFill>
          <a:blip r:embed="rId2"/>
          <a:stretch>
            <a:fillRect/>
          </a:stretch>
        </p:blipFill>
        <p:spPr>
          <a:xfrm>
            <a:off x="1306558" y="5335227"/>
            <a:ext cx="8726118" cy="1162212"/>
          </a:xfrm>
          <a:prstGeom prst="rect">
            <a:avLst/>
          </a:prstGeom>
        </p:spPr>
      </p:pic>
      <p:pic>
        <p:nvPicPr>
          <p:cNvPr id="5" name="Picture 4"/>
          <p:cNvPicPr>
            <a:picLocks noChangeAspect="1"/>
          </p:cNvPicPr>
          <p:nvPr/>
        </p:nvPicPr>
        <p:blipFill>
          <a:blip r:embed="rId3"/>
          <a:stretch>
            <a:fillRect/>
          </a:stretch>
        </p:blipFill>
        <p:spPr>
          <a:xfrm>
            <a:off x="1324716" y="1889975"/>
            <a:ext cx="8726118" cy="2908313"/>
          </a:xfrm>
          <a:prstGeom prst="rect">
            <a:avLst/>
          </a:prstGeom>
        </p:spPr>
      </p:pic>
      <p:sp>
        <p:nvSpPr>
          <p:cNvPr id="6" name="TextBox 5"/>
          <p:cNvSpPr txBox="1"/>
          <p:nvPr/>
        </p:nvSpPr>
        <p:spPr>
          <a:xfrm>
            <a:off x="646111" y="1520643"/>
            <a:ext cx="9220840" cy="369332"/>
          </a:xfrm>
          <a:prstGeom prst="rect">
            <a:avLst/>
          </a:prstGeom>
          <a:noFill/>
        </p:spPr>
        <p:txBody>
          <a:bodyPr wrap="square" rtlCol="0">
            <a:spAutoFit/>
          </a:bodyPr>
          <a:lstStyle/>
          <a:p>
            <a:r>
              <a:rPr lang="en-US" dirty="0" smtClean="0"/>
              <a:t>For scraping data:</a:t>
            </a:r>
            <a:endParaRPr lang="en-IN" dirty="0"/>
          </a:p>
        </p:txBody>
      </p:sp>
      <p:sp>
        <p:nvSpPr>
          <p:cNvPr id="7" name="TextBox 6"/>
          <p:cNvSpPr txBox="1"/>
          <p:nvPr/>
        </p:nvSpPr>
        <p:spPr>
          <a:xfrm>
            <a:off x="985413" y="4965895"/>
            <a:ext cx="9368409" cy="369332"/>
          </a:xfrm>
          <a:prstGeom prst="rect">
            <a:avLst/>
          </a:prstGeom>
          <a:noFill/>
        </p:spPr>
        <p:txBody>
          <a:bodyPr wrap="square" rtlCol="0">
            <a:spAutoFit/>
          </a:bodyPr>
          <a:lstStyle/>
          <a:p>
            <a:r>
              <a:rPr lang="en-US" dirty="0" smtClean="0"/>
              <a:t>For training and testing data:</a:t>
            </a:r>
            <a:endParaRPr lang="en-IN" dirty="0"/>
          </a:p>
        </p:txBody>
      </p:sp>
    </p:spTree>
    <p:extLst>
      <p:ext uri="{BB962C8B-B14F-4D97-AF65-F5344CB8AC3E}">
        <p14:creationId xmlns:p14="http://schemas.microsoft.com/office/powerpoint/2010/main" val="262932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90000"/>
                  </a:schemeClr>
                </a:solidFill>
              </a:rPr>
              <a:t>Normalization</a:t>
            </a:r>
            <a:endParaRPr lang="en-IN" b="1" dirty="0">
              <a:solidFill>
                <a:schemeClr val="tx2">
                  <a:lumMod val="90000"/>
                </a:schemeClr>
              </a:solidFill>
            </a:endParaRPr>
          </a:p>
        </p:txBody>
      </p:sp>
      <p:sp>
        <p:nvSpPr>
          <p:cNvPr id="3" name="Content Placeholder 2"/>
          <p:cNvSpPr>
            <a:spLocks noGrp="1"/>
          </p:cNvSpPr>
          <p:nvPr>
            <p:ph idx="1"/>
          </p:nvPr>
        </p:nvSpPr>
        <p:spPr>
          <a:xfrm>
            <a:off x="1103313" y="1853248"/>
            <a:ext cx="6241129" cy="4395151"/>
          </a:xfrm>
        </p:spPr>
        <p:txBody>
          <a:bodyPr>
            <a:normAutofit/>
          </a:bodyPr>
          <a:lstStyle/>
          <a:p>
            <a:r>
              <a:rPr lang="en-US" b="1" dirty="0"/>
              <a:t>Image Normalization </a:t>
            </a:r>
            <a:r>
              <a:rPr lang="en-US" dirty="0"/>
              <a:t>is a process in which we change the range of pixel intensity values to make the image more familiar or normal to the senses, hence the term normalization. Often image normalization is used to </a:t>
            </a:r>
            <a:r>
              <a:rPr lang="en-US" b="1" dirty="0"/>
              <a:t>increase contrast</a:t>
            </a:r>
            <a:r>
              <a:rPr lang="en-US" dirty="0"/>
              <a:t> which aids in improved feature extraction or image segmentation</a:t>
            </a:r>
            <a:r>
              <a:rPr lang="en-US" dirty="0" smtClean="0"/>
              <a:t>.</a:t>
            </a:r>
          </a:p>
          <a:p>
            <a:r>
              <a:rPr lang="en-IN" dirty="0"/>
              <a:t>We applied normalization to change the range of pixel intensity values to make the image more familiar.</a:t>
            </a:r>
          </a:p>
        </p:txBody>
      </p:sp>
      <p:pic>
        <p:nvPicPr>
          <p:cNvPr id="4" name="Picture 3"/>
          <p:cNvPicPr>
            <a:picLocks noChangeAspect="1"/>
          </p:cNvPicPr>
          <p:nvPr/>
        </p:nvPicPr>
        <p:blipFill>
          <a:blip r:embed="rId2"/>
          <a:stretch>
            <a:fillRect/>
          </a:stretch>
        </p:blipFill>
        <p:spPr>
          <a:xfrm>
            <a:off x="7801644" y="2669505"/>
            <a:ext cx="4086795" cy="1381318"/>
          </a:xfrm>
          <a:prstGeom prst="rect">
            <a:avLst/>
          </a:prstGeom>
        </p:spPr>
      </p:pic>
    </p:spTree>
    <p:extLst>
      <p:ext uri="{BB962C8B-B14F-4D97-AF65-F5344CB8AC3E}">
        <p14:creationId xmlns:p14="http://schemas.microsoft.com/office/powerpoint/2010/main" val="3131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7599"/>
          </a:xfrm>
        </p:spPr>
        <p:txBody>
          <a:bodyPr/>
          <a:lstStyle/>
          <a:p>
            <a:r>
              <a:rPr lang="en-IN" b="1" dirty="0">
                <a:solidFill>
                  <a:schemeClr val="tx2">
                    <a:lumMod val="90000"/>
                  </a:schemeClr>
                </a:solidFill>
              </a:rPr>
              <a:t>Run and </a:t>
            </a:r>
            <a:r>
              <a:rPr lang="en-IN" b="1" dirty="0" smtClean="0">
                <a:solidFill>
                  <a:schemeClr val="tx2">
                    <a:lumMod val="90000"/>
                  </a:schemeClr>
                </a:solidFill>
              </a:rPr>
              <a:t>Evaluate </a:t>
            </a:r>
            <a:r>
              <a:rPr lang="en-IN" b="1" dirty="0">
                <a:solidFill>
                  <a:schemeClr val="tx2">
                    <a:lumMod val="90000"/>
                  </a:schemeClr>
                </a:solidFill>
              </a:rPr>
              <a:t>selected </a:t>
            </a:r>
            <a:r>
              <a:rPr lang="en-IN" b="1" dirty="0" smtClean="0">
                <a:solidFill>
                  <a:schemeClr val="tx2">
                    <a:lumMod val="90000"/>
                  </a:schemeClr>
                </a:solidFill>
              </a:rPr>
              <a:t>models</a:t>
            </a:r>
            <a:endParaRPr lang="en-IN" b="1" dirty="0">
              <a:solidFill>
                <a:schemeClr val="tx2">
                  <a:lumMod val="90000"/>
                </a:schemeClr>
              </a:solidFill>
            </a:endParaRPr>
          </a:p>
        </p:txBody>
      </p:sp>
      <p:sp>
        <p:nvSpPr>
          <p:cNvPr id="3" name="Content Placeholder 2"/>
          <p:cNvSpPr>
            <a:spLocks noGrp="1"/>
          </p:cNvSpPr>
          <p:nvPr>
            <p:ph idx="1"/>
          </p:nvPr>
        </p:nvSpPr>
        <p:spPr>
          <a:xfrm>
            <a:off x="307452" y="2227403"/>
            <a:ext cx="4473270" cy="1255819"/>
          </a:xfrm>
        </p:spPr>
        <p:txBody>
          <a:bodyPr/>
          <a:lstStyle/>
          <a:p>
            <a:r>
              <a:rPr lang="en-IN" dirty="0"/>
              <a:t>We have built a CNN model to train and then evaluate the performance model. </a:t>
            </a:r>
          </a:p>
          <a:p>
            <a:endParaRPr lang="en-IN" dirty="0"/>
          </a:p>
        </p:txBody>
      </p:sp>
      <p:pic>
        <p:nvPicPr>
          <p:cNvPr id="4" name="Picture 3"/>
          <p:cNvPicPr/>
          <p:nvPr/>
        </p:nvPicPr>
        <p:blipFill>
          <a:blip r:embed="rId2"/>
          <a:stretch>
            <a:fillRect/>
          </a:stretch>
        </p:blipFill>
        <p:spPr>
          <a:xfrm>
            <a:off x="121921" y="3857377"/>
            <a:ext cx="5731510" cy="2369185"/>
          </a:xfrm>
          <a:prstGeom prst="rect">
            <a:avLst/>
          </a:prstGeom>
        </p:spPr>
      </p:pic>
      <p:pic>
        <p:nvPicPr>
          <p:cNvPr id="5" name="Picture 4"/>
          <p:cNvPicPr/>
          <p:nvPr/>
        </p:nvPicPr>
        <p:blipFill rotWithShape="1">
          <a:blip r:embed="rId3"/>
          <a:srcRect r="14798"/>
          <a:stretch/>
        </p:blipFill>
        <p:spPr>
          <a:xfrm>
            <a:off x="6295170" y="2553513"/>
            <a:ext cx="4717388" cy="4125915"/>
          </a:xfrm>
          <a:prstGeom prst="rect">
            <a:avLst/>
          </a:prstGeom>
        </p:spPr>
      </p:pic>
      <p:sp>
        <p:nvSpPr>
          <p:cNvPr id="6" name="TextBox 5"/>
          <p:cNvSpPr txBox="1"/>
          <p:nvPr/>
        </p:nvSpPr>
        <p:spPr>
          <a:xfrm>
            <a:off x="6059254" y="1470317"/>
            <a:ext cx="5189220"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We checked the model structure with the help of model summary. </a:t>
            </a:r>
          </a:p>
          <a:p>
            <a:endParaRPr lang="en-IN" dirty="0"/>
          </a:p>
        </p:txBody>
      </p:sp>
    </p:spTree>
    <p:extLst>
      <p:ext uri="{BB962C8B-B14F-4D97-AF65-F5344CB8AC3E}">
        <p14:creationId xmlns:p14="http://schemas.microsoft.com/office/powerpoint/2010/main" val="420928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2">
                    <a:lumMod val="90000"/>
                  </a:schemeClr>
                </a:solidFill>
              </a:rPr>
              <a:t>Visualizations</a:t>
            </a:r>
            <a:endParaRPr lang="en-IN" b="1" dirty="0">
              <a:solidFill>
                <a:schemeClr val="tx2">
                  <a:lumMod val="90000"/>
                </a:schemeClr>
              </a:solidFill>
            </a:endParaRP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17074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TotalTime>
  <Words>388</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vt:lpstr>
      <vt:lpstr>IMAGE SCRAPING AND CLASSIFICATION PROJECT</vt:lpstr>
      <vt:lpstr>Business Problem Framing</vt:lpstr>
      <vt:lpstr>Conceptual Background of the Domain Problem </vt:lpstr>
      <vt:lpstr>Motivation for the Problem Undertaken </vt:lpstr>
      <vt:lpstr>Data Sources and their formats </vt:lpstr>
      <vt:lpstr>Importing Necessary libraries and Packages</vt:lpstr>
      <vt:lpstr>Normalization</vt:lpstr>
      <vt:lpstr>Run and Evaluate selected models</vt:lpstr>
      <vt:lpstr>Visualizations</vt:lpstr>
      <vt:lpstr>Testing of Identified Approaches (Algorithms) </vt:lpstr>
      <vt:lpstr>Interpretation of the Results </vt:lpstr>
      <vt:lpstr>Learning Outcomes of the Study in respect of Data Science </vt:lpstr>
      <vt:lpstr>Limitations of this work and Scope for Future Work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SCRAPING AND CLASSIFICATION PROJECT</dc:title>
  <dc:creator>HP</dc:creator>
  <cp:lastModifiedBy>HP</cp:lastModifiedBy>
  <cp:revision>9</cp:revision>
  <dcterms:created xsi:type="dcterms:W3CDTF">2022-11-12T09:31:41Z</dcterms:created>
  <dcterms:modified xsi:type="dcterms:W3CDTF">2022-11-12T11:41:11Z</dcterms:modified>
</cp:coreProperties>
</file>