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63"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847D-35FD-4D17-8EC9-3E2890EF09B3}" type="datetimeFigureOut">
              <a:rPr lang="en-IN" smtClean="0"/>
              <a:t>07-09-2022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12780-E21C-463A-884E-CB334B9F44C6}" type="slidenum">
              <a:rPr lang="en-IN" smtClean="0"/>
              <a:t>‹#›</a:t>
            </a:fld>
            <a:endParaRPr lang="en-IN"/>
          </a:p>
        </p:txBody>
      </p:sp>
    </p:spTree>
    <p:extLst>
      <p:ext uri="{BB962C8B-B14F-4D97-AF65-F5344CB8AC3E}">
        <p14:creationId xmlns:p14="http://schemas.microsoft.com/office/powerpoint/2010/main" val="268435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Micro Credit Defaulter </a:t>
            </a:r>
            <a:br>
              <a:rPr lang="en-IN" dirty="0"/>
            </a:br>
            <a:r>
              <a:rPr lang="en-IN" dirty="0"/>
              <a:t>Project</a:t>
            </a:r>
            <a:br>
              <a:rPr lang="en-IN" dirty="0"/>
            </a:br>
            <a:endParaRPr lang="en-IN" dirty="0"/>
          </a:p>
        </p:txBody>
      </p:sp>
      <p:sp>
        <p:nvSpPr>
          <p:cNvPr id="3" name="Subtitle 2"/>
          <p:cNvSpPr>
            <a:spLocks noGrp="1"/>
          </p:cNvSpPr>
          <p:nvPr>
            <p:ph type="subTitle" idx="1"/>
          </p:nvPr>
        </p:nvSpPr>
        <p:spPr/>
        <p:txBody>
          <a:bodyPr/>
          <a:lstStyle/>
          <a:p>
            <a:r>
              <a:rPr lang="en-IN" dirty="0"/>
              <a:t>A comprehensive review </a:t>
            </a:r>
          </a:p>
        </p:txBody>
      </p:sp>
    </p:spTree>
    <p:extLst>
      <p:ext uri="{BB962C8B-B14F-4D97-AF65-F5344CB8AC3E}">
        <p14:creationId xmlns:p14="http://schemas.microsoft.com/office/powerpoint/2010/main" val="291012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Downloads\a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169" y="619471"/>
            <a:ext cx="4676435" cy="3541712"/>
          </a:xfrm>
          <a:prstGeom prst="rect">
            <a:avLst/>
          </a:prstGeom>
          <a:noFill/>
          <a:ln>
            <a:noFill/>
          </a:ln>
        </p:spPr>
      </p:pic>
      <p:sp>
        <p:nvSpPr>
          <p:cNvPr id="10" name="TextBox 9"/>
          <p:cNvSpPr txBox="1"/>
          <p:nvPr/>
        </p:nvSpPr>
        <p:spPr>
          <a:xfrm>
            <a:off x="1802296" y="4572000"/>
            <a:ext cx="8733182" cy="646331"/>
          </a:xfrm>
          <a:prstGeom prst="rect">
            <a:avLst/>
          </a:prstGeom>
          <a:noFill/>
        </p:spPr>
        <p:txBody>
          <a:bodyPr wrap="square" rtlCol="0">
            <a:spAutoFit/>
          </a:bodyPr>
          <a:lstStyle/>
          <a:p>
            <a:r>
              <a:rPr lang="en-IN" dirty="0"/>
              <a:t>This gives us a details of success and failure. We can see the data is imbalanced. </a:t>
            </a:r>
          </a:p>
          <a:p>
            <a:endParaRPr lang="en-IN" dirty="0"/>
          </a:p>
        </p:txBody>
      </p:sp>
    </p:spTree>
    <p:extLst>
      <p:ext uri="{BB962C8B-B14F-4D97-AF65-F5344CB8AC3E}">
        <p14:creationId xmlns:p14="http://schemas.microsoft.com/office/powerpoint/2010/main" val="73303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301636" y="760598"/>
            <a:ext cx="4689424" cy="3055360"/>
          </a:xfrm>
          <a:prstGeom prst="rect">
            <a:avLst/>
          </a:prstGeom>
        </p:spPr>
      </p:pic>
      <p:sp>
        <p:nvSpPr>
          <p:cNvPr id="6" name="TextBox 5"/>
          <p:cNvSpPr txBox="1"/>
          <p:nvPr/>
        </p:nvSpPr>
        <p:spPr>
          <a:xfrm>
            <a:off x="2398643" y="4346713"/>
            <a:ext cx="7474227" cy="923330"/>
          </a:xfrm>
          <a:prstGeom prst="rect">
            <a:avLst/>
          </a:prstGeom>
          <a:noFill/>
        </p:spPr>
        <p:txBody>
          <a:bodyPr wrap="square" rtlCol="0">
            <a:spAutoFit/>
          </a:bodyPr>
          <a:lstStyle/>
          <a:p>
            <a:r>
              <a:rPr lang="en-IN" dirty="0"/>
              <a:t>Here is a comparison between ‘</a:t>
            </a:r>
            <a:r>
              <a:rPr lang="en-IN" dirty="0" err="1"/>
              <a:t>aon</a:t>
            </a:r>
            <a:r>
              <a:rPr lang="en-IN" dirty="0"/>
              <a:t>’ and month. We find there are no defaulter in 8th month i.e. August month of 2016 year. </a:t>
            </a:r>
          </a:p>
          <a:p>
            <a:endParaRPr lang="en-IN" dirty="0"/>
          </a:p>
        </p:txBody>
      </p:sp>
    </p:spTree>
    <p:extLst>
      <p:ext uri="{BB962C8B-B14F-4D97-AF65-F5344CB8AC3E}">
        <p14:creationId xmlns:p14="http://schemas.microsoft.com/office/powerpoint/2010/main" val="130782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61356" y="781879"/>
            <a:ext cx="4702114" cy="3131882"/>
          </a:xfrm>
          <a:prstGeom prst="rect">
            <a:avLst/>
          </a:prstGeom>
        </p:spPr>
      </p:pic>
      <p:sp>
        <p:nvSpPr>
          <p:cNvPr id="5" name="TextBox 4"/>
          <p:cNvSpPr txBox="1"/>
          <p:nvPr/>
        </p:nvSpPr>
        <p:spPr>
          <a:xfrm>
            <a:off x="1974574" y="4717774"/>
            <a:ext cx="8309113" cy="1200329"/>
          </a:xfrm>
          <a:prstGeom prst="rect">
            <a:avLst/>
          </a:prstGeom>
          <a:noFill/>
        </p:spPr>
        <p:txBody>
          <a:bodyPr wrap="square" rtlCol="0">
            <a:spAutoFit/>
          </a:bodyPr>
          <a:lstStyle/>
          <a:p>
            <a:r>
              <a:rPr lang="en-US"/>
              <a:t>Here we are comparing frequency of data account recharged in last 90 days with the months June, July and August. We can see the frequency is more in month July and least in June. In July month we see that there a huge number of defaulter accounts that had recharged.</a:t>
            </a:r>
            <a:endParaRPr lang="en-IN" dirty="0"/>
          </a:p>
        </p:txBody>
      </p:sp>
    </p:spTree>
    <p:extLst>
      <p:ext uri="{BB962C8B-B14F-4D97-AF65-F5344CB8AC3E}">
        <p14:creationId xmlns:p14="http://schemas.microsoft.com/office/powerpoint/2010/main" val="370549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1703" y="490330"/>
            <a:ext cx="9512458" cy="3459209"/>
          </a:xfrm>
          <a:prstGeom prst="rect">
            <a:avLst/>
          </a:prstGeom>
        </p:spPr>
      </p:pic>
      <p:sp>
        <p:nvSpPr>
          <p:cNvPr id="5" name="TextBox 4"/>
          <p:cNvSpPr txBox="1"/>
          <p:nvPr/>
        </p:nvSpPr>
        <p:spPr>
          <a:xfrm>
            <a:off x="2239617" y="4611757"/>
            <a:ext cx="8057322" cy="923330"/>
          </a:xfrm>
          <a:prstGeom prst="rect">
            <a:avLst/>
          </a:prstGeom>
          <a:noFill/>
        </p:spPr>
        <p:txBody>
          <a:bodyPr wrap="square" rtlCol="0">
            <a:spAutoFit/>
          </a:bodyPr>
          <a:lstStyle/>
          <a:p>
            <a:r>
              <a:rPr lang="en-US"/>
              <a:t>From the above it is very much clear that most of the users had taken loan in the month of July and demand decreased in August. The max count of loan is 1 and 2, however, the highest is 3.</a:t>
            </a:r>
            <a:endParaRPr lang="en-IN" dirty="0"/>
          </a:p>
        </p:txBody>
      </p:sp>
    </p:spTree>
    <p:extLst>
      <p:ext uri="{BB962C8B-B14F-4D97-AF65-F5344CB8AC3E}">
        <p14:creationId xmlns:p14="http://schemas.microsoft.com/office/powerpoint/2010/main" val="25432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4317" y="462145"/>
            <a:ext cx="5170058" cy="3380985"/>
          </a:xfrm>
          <a:prstGeom prst="rect">
            <a:avLst/>
          </a:prstGeom>
        </p:spPr>
      </p:pic>
      <p:sp>
        <p:nvSpPr>
          <p:cNvPr id="5" name="TextBox 4"/>
          <p:cNvSpPr txBox="1"/>
          <p:nvPr/>
        </p:nvSpPr>
        <p:spPr>
          <a:xfrm>
            <a:off x="1895061" y="4465983"/>
            <a:ext cx="8203096" cy="923330"/>
          </a:xfrm>
          <a:prstGeom prst="rect">
            <a:avLst/>
          </a:prstGeom>
          <a:noFill/>
        </p:spPr>
        <p:txBody>
          <a:bodyPr wrap="square" rtlCol="0">
            <a:spAutoFit/>
          </a:bodyPr>
          <a:lstStyle/>
          <a:p>
            <a:r>
              <a:rPr lang="en-IN"/>
              <a:t>We can see that maximum customers had taken loan for once. This was followed by customers who tool loans twice and thrice respectively. These covers almost 90% of the total data given to us.</a:t>
            </a:r>
          </a:p>
        </p:txBody>
      </p:sp>
    </p:spTree>
    <p:extLst>
      <p:ext uri="{BB962C8B-B14F-4D97-AF65-F5344CB8AC3E}">
        <p14:creationId xmlns:p14="http://schemas.microsoft.com/office/powerpoint/2010/main" val="313584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74923" y="645531"/>
            <a:ext cx="5365494" cy="3553519"/>
          </a:xfrm>
          <a:prstGeom prst="rect">
            <a:avLst/>
          </a:prstGeom>
        </p:spPr>
      </p:pic>
      <p:sp>
        <p:nvSpPr>
          <p:cNvPr id="5" name="TextBox 4"/>
          <p:cNvSpPr txBox="1"/>
          <p:nvPr/>
        </p:nvSpPr>
        <p:spPr>
          <a:xfrm>
            <a:off x="2545235" y="4731026"/>
            <a:ext cx="6824870" cy="646331"/>
          </a:xfrm>
          <a:prstGeom prst="rect">
            <a:avLst/>
          </a:prstGeom>
          <a:noFill/>
        </p:spPr>
        <p:txBody>
          <a:bodyPr wrap="square" rtlCol="0">
            <a:spAutoFit/>
          </a:bodyPr>
          <a:lstStyle/>
          <a:p>
            <a:r>
              <a:rPr lang="en-IN"/>
              <a:t>The highest total loan amount that user had taken in the last 30 days is 6, followed by 12,15 and 24. </a:t>
            </a:r>
          </a:p>
        </p:txBody>
      </p:sp>
    </p:spTree>
    <p:extLst>
      <p:ext uri="{BB962C8B-B14F-4D97-AF65-F5344CB8AC3E}">
        <p14:creationId xmlns:p14="http://schemas.microsoft.com/office/powerpoint/2010/main" val="220977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76105" y="424070"/>
            <a:ext cx="8114767" cy="4022852"/>
          </a:xfrm>
          <a:prstGeom prst="rect">
            <a:avLst/>
          </a:prstGeom>
        </p:spPr>
      </p:pic>
      <p:sp>
        <p:nvSpPr>
          <p:cNvPr id="5" name="TextBox 4"/>
          <p:cNvSpPr txBox="1"/>
          <p:nvPr/>
        </p:nvSpPr>
        <p:spPr>
          <a:xfrm>
            <a:off x="2292626" y="5049078"/>
            <a:ext cx="8044070" cy="923330"/>
          </a:xfrm>
          <a:prstGeom prst="rect">
            <a:avLst/>
          </a:prstGeom>
          <a:noFill/>
        </p:spPr>
        <p:txBody>
          <a:bodyPr wrap="square" rtlCol="0">
            <a:spAutoFit/>
          </a:bodyPr>
          <a:lstStyle/>
          <a:p>
            <a:r>
              <a:rPr lang="en-IN" dirty="0"/>
              <a:t>In the above we can see that there are much outliers present in the data which </a:t>
            </a:r>
            <a:r>
              <a:rPr lang="en-IN" dirty="0" smtClean="0"/>
              <a:t>we removed </a:t>
            </a:r>
            <a:r>
              <a:rPr lang="en-IN" dirty="0"/>
              <a:t>using ‘</a:t>
            </a:r>
            <a:r>
              <a:rPr lang="en-IN" dirty="0" err="1"/>
              <a:t>zscore</a:t>
            </a:r>
            <a:r>
              <a:rPr lang="en-IN" dirty="0"/>
              <a:t>’ method. </a:t>
            </a:r>
          </a:p>
          <a:p>
            <a:endParaRPr lang="en-IN" dirty="0"/>
          </a:p>
        </p:txBody>
      </p:sp>
    </p:spTree>
    <p:extLst>
      <p:ext uri="{BB962C8B-B14F-4D97-AF65-F5344CB8AC3E}">
        <p14:creationId xmlns:p14="http://schemas.microsoft.com/office/powerpoint/2010/main" val="166159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of the Data </a:t>
            </a:r>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r>
              <a:rPr lang="en-IN" dirty="0"/>
              <a:t>The results that were interpreted from the visualization are as follows: </a:t>
            </a:r>
          </a:p>
          <a:p>
            <a:pPr lvl="0"/>
            <a:r>
              <a:rPr lang="en-IN" dirty="0"/>
              <a:t>The data reveals that that there were no defaulters in the month of August. </a:t>
            </a:r>
          </a:p>
          <a:p>
            <a:pPr lvl="0"/>
            <a:r>
              <a:rPr lang="en-IN" dirty="0"/>
              <a:t>The frequency of data account recharged in last 90 days is more in month July and least in June.</a:t>
            </a:r>
          </a:p>
          <a:p>
            <a:pPr lvl="0"/>
            <a:r>
              <a:rPr lang="en-IN" dirty="0"/>
              <a:t>Most of the users had taken loan in the month of July and demand decreased in August.</a:t>
            </a:r>
          </a:p>
          <a:p>
            <a:pPr lvl="0"/>
            <a:r>
              <a:rPr lang="en-IN" dirty="0"/>
              <a:t>Maximum customers had taken loan for once with the amount 6 as highest.</a:t>
            </a:r>
          </a:p>
          <a:p>
            <a:endParaRPr lang="en-IN" dirty="0"/>
          </a:p>
          <a:p>
            <a:endParaRPr lang="en-IN" dirty="0"/>
          </a:p>
        </p:txBody>
      </p:sp>
    </p:spTree>
    <p:extLst>
      <p:ext uri="{BB962C8B-B14F-4D97-AF65-F5344CB8AC3E}">
        <p14:creationId xmlns:p14="http://schemas.microsoft.com/office/powerpoint/2010/main" val="8850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83778"/>
          </a:xfrm>
        </p:spPr>
        <p:txBody>
          <a:bodyPr/>
          <a:lstStyle/>
          <a:p>
            <a:r>
              <a:rPr lang="en-IN" dirty="0" smtClean="0"/>
              <a:t>Model accuracy</a:t>
            </a:r>
            <a:endParaRPr lang="en-IN" dirty="0"/>
          </a:p>
        </p:txBody>
      </p:sp>
      <p:pic>
        <p:nvPicPr>
          <p:cNvPr id="4" name="Content Placeholder 3"/>
          <p:cNvPicPr>
            <a:picLocks noGrp="1" noChangeAspect="1"/>
          </p:cNvPicPr>
          <p:nvPr>
            <p:ph idx="1"/>
          </p:nvPr>
        </p:nvPicPr>
        <p:blipFill>
          <a:blip r:embed="rId2"/>
          <a:stretch>
            <a:fillRect/>
          </a:stretch>
        </p:blipFill>
        <p:spPr>
          <a:xfrm>
            <a:off x="1547085" y="1931602"/>
            <a:ext cx="8895037" cy="1779007"/>
          </a:xfrm>
          <a:prstGeom prst="rect">
            <a:avLst/>
          </a:prstGeom>
        </p:spPr>
      </p:pic>
      <p:sp>
        <p:nvSpPr>
          <p:cNvPr id="5" name="TextBox 4"/>
          <p:cNvSpPr txBox="1"/>
          <p:nvPr/>
        </p:nvSpPr>
        <p:spPr>
          <a:xfrm>
            <a:off x="1245704" y="4081670"/>
            <a:ext cx="9488557" cy="923330"/>
          </a:xfrm>
          <a:prstGeom prst="rect">
            <a:avLst/>
          </a:prstGeom>
          <a:noFill/>
        </p:spPr>
        <p:txBody>
          <a:bodyPr wrap="square" rtlCol="0">
            <a:spAutoFit/>
          </a:bodyPr>
          <a:lstStyle/>
          <a:p>
            <a:r>
              <a:rPr lang="en-IN" dirty="0" smtClean="0"/>
              <a:t>Here we can see that Decision tree classifier has the highest accuracy. However, if check the other models we can see the results accuracy is almost similar with very little difference, which indicates our chosen model is a best fit. </a:t>
            </a:r>
            <a:endParaRPr lang="en-IN" dirty="0"/>
          </a:p>
        </p:txBody>
      </p:sp>
    </p:spTree>
    <p:extLst>
      <p:ext uri="{BB962C8B-B14F-4D97-AF65-F5344CB8AC3E}">
        <p14:creationId xmlns:p14="http://schemas.microsoft.com/office/powerpoint/2010/main" val="272047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p:txBody>
          <a:bodyPr>
            <a:normAutofit fontScale="62500" lnSpcReduction="20000"/>
          </a:bodyPr>
          <a:lstStyle/>
          <a:p>
            <a:r>
              <a:rPr lang="en-US" dirty="0"/>
              <a:t>Through this project I was able to understand the factors that makes </a:t>
            </a:r>
            <a:r>
              <a:rPr lang="en-US" dirty="0" smtClean="0"/>
              <a:t>micro finance investment decisions better.</a:t>
            </a:r>
            <a:endParaRPr lang="en-US" dirty="0"/>
          </a:p>
          <a:p>
            <a:r>
              <a:rPr lang="en-US" dirty="0"/>
              <a:t>The data revealed that customers </a:t>
            </a:r>
            <a:r>
              <a:rPr lang="en-US" dirty="0" smtClean="0"/>
              <a:t> are prefer short term loans and the loan count increases in the month of July. The loan had been repaid by huge numbers in the month of August, even for the defaulters. The consequent months there was a dip in the loan. </a:t>
            </a:r>
            <a:endParaRPr lang="en-US" dirty="0"/>
          </a:p>
          <a:p>
            <a:r>
              <a:rPr lang="en-US" dirty="0" smtClean="0"/>
              <a:t>We can see the highest accuracy provided by . </a:t>
            </a:r>
            <a:endParaRPr lang="en-US" dirty="0"/>
          </a:p>
          <a:p>
            <a:pPr lvl="0"/>
            <a:r>
              <a:rPr lang="en-US" dirty="0"/>
              <a:t>Therefore, we may conclude that </a:t>
            </a:r>
            <a:r>
              <a:rPr lang="en-US" dirty="0" smtClean="0"/>
              <a:t>good short term offers attracts consumers more than </a:t>
            </a:r>
            <a:r>
              <a:rPr lang="en-US" dirty="0"/>
              <a:t>We can see the highest accuracy provided by Decision Tree. </a:t>
            </a:r>
            <a:endParaRPr lang="en-IN" dirty="0"/>
          </a:p>
          <a:p>
            <a:pPr lvl="0"/>
            <a:r>
              <a:rPr lang="en-US" dirty="0"/>
              <a:t>Therefore, we may conclude that good short term offers attracts consumers more than any other. Consumers also opt more for loan amount 6 than any other. </a:t>
            </a:r>
            <a:endParaRPr lang="en-IN" dirty="0"/>
          </a:p>
          <a:p>
            <a:pPr lvl="0"/>
            <a:r>
              <a:rPr lang="en-IN" dirty="0"/>
              <a:t>We also found that most of the consumers are non-defaulters and opting for short term loans like 30, 60 or 90 days. Hence, this market seems to be a profitable one for investment.</a:t>
            </a:r>
          </a:p>
          <a:p>
            <a:endParaRPr lang="en-IN" dirty="0"/>
          </a:p>
        </p:txBody>
      </p:sp>
    </p:spTree>
    <p:extLst>
      <p:ext uri="{BB962C8B-B14F-4D97-AF65-F5344CB8AC3E}">
        <p14:creationId xmlns:p14="http://schemas.microsoft.com/office/powerpoint/2010/main" val="339185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822325"/>
            <a:ext cx="9906000" cy="4968875"/>
          </a:xfrm>
        </p:spPr>
        <p:txBody>
          <a:bodyPr>
            <a:normAutofit lnSpcReduction="10000"/>
          </a:bodyPr>
          <a:lstStyle/>
          <a:p>
            <a:pPr marL="457200" indent="-457200"/>
            <a:r>
              <a:rPr lang="en-US" dirty="0">
                <a:latin typeface="Bahnschrift SemiBold" panose="020B0502040204020203" pitchFamily="34" charset="0"/>
              </a:rPr>
              <a:t>Overview</a:t>
            </a:r>
          </a:p>
          <a:p>
            <a:pPr marL="457200" indent="-457200"/>
            <a:r>
              <a:rPr lang="en-US" dirty="0">
                <a:latin typeface="Bahnschrift SemiBold" panose="020B0502040204020203" pitchFamily="34" charset="0"/>
              </a:rPr>
              <a:t>Introduction</a:t>
            </a:r>
          </a:p>
          <a:p>
            <a:pPr marL="457200" indent="-457200"/>
            <a:r>
              <a:rPr lang="en-US" dirty="0">
                <a:latin typeface="Bahnschrift SemiBold" panose="020B0502040204020203" pitchFamily="34" charset="0"/>
              </a:rPr>
              <a:t>Problem Statement</a:t>
            </a:r>
          </a:p>
          <a:p>
            <a:pPr marL="457200" indent="-457200"/>
            <a:r>
              <a:rPr lang="en-US" dirty="0">
                <a:latin typeface="Bahnschrift SemiBold" panose="020B0502040204020203" pitchFamily="34" charset="0"/>
              </a:rPr>
              <a:t>Problem </a:t>
            </a:r>
            <a:r>
              <a:rPr lang="en-US" dirty="0" smtClean="0">
                <a:latin typeface="Bahnschrift SemiBold" panose="020B0502040204020203" pitchFamily="34" charset="0"/>
              </a:rPr>
              <a:t>Analysis</a:t>
            </a:r>
          </a:p>
          <a:p>
            <a:pPr marL="457200" indent="-457200"/>
            <a:r>
              <a:rPr lang="en-US" dirty="0" smtClean="0">
                <a:latin typeface="Bahnschrift SemiBold" panose="020B0502040204020203" pitchFamily="34" charset="0"/>
              </a:rPr>
              <a:t>Review of Literature</a:t>
            </a:r>
            <a:endParaRPr lang="en-US" dirty="0">
              <a:latin typeface="Bahnschrift SemiBold" panose="020B0502040204020203" pitchFamily="34" charset="0"/>
            </a:endParaRPr>
          </a:p>
          <a:p>
            <a:pPr marL="457200" indent="-457200"/>
            <a:r>
              <a:rPr lang="en-US" dirty="0" smtClean="0">
                <a:latin typeface="Bahnschrift SemiBold" panose="020B0502040204020203" pitchFamily="34" charset="0"/>
              </a:rPr>
              <a:t>Data </a:t>
            </a:r>
            <a:r>
              <a:rPr lang="en-US" dirty="0">
                <a:latin typeface="Bahnschrift SemiBold" panose="020B0502040204020203" pitchFamily="34" charset="0"/>
              </a:rPr>
              <a:t>Analysis of the </a:t>
            </a:r>
            <a:r>
              <a:rPr lang="en-US" dirty="0" err="1">
                <a:latin typeface="Bahnschrift SemiBold" panose="020B0502040204020203" pitchFamily="34" charset="0"/>
              </a:rPr>
              <a:t>DataSet</a:t>
            </a:r>
            <a:endParaRPr lang="en-US" dirty="0">
              <a:latin typeface="Bahnschrift SemiBold" panose="020B0502040204020203" pitchFamily="34" charset="0"/>
            </a:endParaRPr>
          </a:p>
          <a:p>
            <a:pPr marL="457200" indent="-457200"/>
            <a:r>
              <a:rPr lang="en-US" dirty="0">
                <a:latin typeface="Bahnschrift SemiBold" panose="020B0502040204020203" pitchFamily="34" charset="0"/>
              </a:rPr>
              <a:t>Understanding through </a:t>
            </a:r>
            <a:r>
              <a:rPr lang="en-US" dirty="0" smtClean="0">
                <a:latin typeface="Bahnschrift SemiBold" panose="020B0502040204020203" pitchFamily="34" charset="0"/>
              </a:rPr>
              <a:t>Visualization</a:t>
            </a:r>
          </a:p>
          <a:p>
            <a:pPr marL="457200" indent="-457200"/>
            <a:r>
              <a:rPr lang="en-US" dirty="0" smtClean="0">
                <a:latin typeface="Bahnschrift SemiBold" panose="020B0502040204020203" pitchFamily="34" charset="0"/>
              </a:rPr>
              <a:t>Model Accuracy</a:t>
            </a:r>
            <a:endParaRPr lang="en-US" dirty="0">
              <a:latin typeface="Bahnschrift SemiBold" panose="020B0502040204020203" pitchFamily="34" charset="0"/>
            </a:endParaRPr>
          </a:p>
          <a:p>
            <a:pPr marL="457200" indent="-457200"/>
            <a:r>
              <a:rPr lang="en-US" dirty="0" smtClean="0">
                <a:latin typeface="Bahnschrift SemiBold" panose="020B0502040204020203" pitchFamily="34" charset="0"/>
              </a:rPr>
              <a:t>Concluding </a:t>
            </a:r>
            <a:r>
              <a:rPr lang="en-US" dirty="0">
                <a:latin typeface="Bahnschrift SemiBold" panose="020B0502040204020203" pitchFamily="34" charset="0"/>
              </a:rPr>
              <a:t>Statement</a:t>
            </a:r>
          </a:p>
          <a:p>
            <a:endParaRPr lang="en-IN" dirty="0"/>
          </a:p>
        </p:txBody>
      </p:sp>
    </p:spTree>
    <p:extLst>
      <p:ext uri="{BB962C8B-B14F-4D97-AF65-F5344CB8AC3E}">
        <p14:creationId xmlns:p14="http://schemas.microsoft.com/office/powerpoint/2010/main" val="68852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634" y="1401348"/>
            <a:ext cx="5312568" cy="3541712"/>
          </a:xfrm>
        </p:spPr>
      </p:pic>
    </p:spTree>
    <p:extLst>
      <p:ext uri="{BB962C8B-B14F-4D97-AF65-F5344CB8AC3E}">
        <p14:creationId xmlns:p14="http://schemas.microsoft.com/office/powerpoint/2010/main" val="367822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Our client is </a:t>
            </a:r>
            <a:r>
              <a:rPr lang="en-IN" dirty="0"/>
              <a:t>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a:t>
            </a:r>
          </a:p>
          <a:p>
            <a:r>
              <a:rPr lang="en-IN" dirty="0" smtClean="0"/>
              <a:t>They </a:t>
            </a:r>
            <a:r>
              <a:rPr lang="en-IN" dirty="0"/>
              <a:t>are collaborating with an MFI to provide micro-credit on mobile balances to be paid back in 5 days. </a:t>
            </a:r>
            <a:r>
              <a:rPr lang="en-IN" dirty="0" smtClean="0"/>
              <a:t>They need to understand what are the areas that are relevant for investment and which customers are more likely to be defaulters. </a:t>
            </a:r>
            <a:endParaRPr lang="en-IN" dirty="0"/>
          </a:p>
        </p:txBody>
      </p:sp>
    </p:spTree>
    <p:extLst>
      <p:ext uri="{BB962C8B-B14F-4D97-AF65-F5344CB8AC3E}">
        <p14:creationId xmlns:p14="http://schemas.microsoft.com/office/powerpoint/2010/main" val="420885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 global microfinance market is growing at a significant CAGR of around 14.8% during the forecast period (2020-2026). Microfinance industry serves the low-income and more overlooked sections of the society. In the recent years, the microfinance industry has reached out a number of small borrowers with significant assistance from the government. Therefore, a modest growth in the global microfinance industry is seen in the last decade. The growth is supported by the continuous establishment of microfinance institutions across the globe. The World Bank estimated that over 7,000 microfinance institutions are operating across the globe, serving nearly 16 million low-income people in emerging economies, such as India and Bangladesh. </a:t>
            </a:r>
          </a:p>
        </p:txBody>
      </p:sp>
    </p:spTree>
    <p:extLst>
      <p:ext uri="{BB962C8B-B14F-4D97-AF65-F5344CB8AC3E}">
        <p14:creationId xmlns:p14="http://schemas.microsoft.com/office/powerpoint/2010/main" val="378216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Here we are to understand how a Micro finance company can improve the selection of customers for lending the credit. This can help a Microfinance Institute make predictions that could help them in further investment and improvement in selection of customers. </a:t>
            </a:r>
          </a:p>
        </p:txBody>
      </p:sp>
    </p:spTree>
    <p:extLst>
      <p:ext uri="{BB962C8B-B14F-4D97-AF65-F5344CB8AC3E}">
        <p14:creationId xmlns:p14="http://schemas.microsoft.com/office/powerpoint/2010/main" val="26251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of Literature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In order to invest in any field market analysis is essential to understand the dynamics of the market. Here our client being from a Telecom industry has collaborated with a micro finance institution to make the payment process easier for customers belonging to the weaker section of the society. Predicting the defaulter and non-defaulters what the customers prefer gives them a fair idea where to invest and when. The literature attempts to derive useful knowledge from historical data of same market. Machine learning techniques are applied to </a:t>
            </a:r>
            <a:r>
              <a:rPr lang="en-IN" dirty="0" err="1"/>
              <a:t>analyze</a:t>
            </a:r>
            <a:r>
              <a:rPr lang="en-IN" dirty="0"/>
              <a:t> historical transactions to discover useful models for loan applicants. Moreover, experiments demonstrate that the </a:t>
            </a:r>
            <a:r>
              <a:rPr lang="en-IN" dirty="0"/>
              <a:t>Decision Tree offers us a </a:t>
            </a:r>
            <a:r>
              <a:rPr lang="en-IN" dirty="0" smtClean="0"/>
              <a:t>competitive </a:t>
            </a:r>
            <a:r>
              <a:rPr lang="en-IN" dirty="0"/>
              <a:t>approach.</a:t>
            </a:r>
          </a:p>
          <a:p>
            <a:endParaRPr lang="en-IN" dirty="0"/>
          </a:p>
        </p:txBody>
      </p:sp>
    </p:spTree>
    <p:extLst>
      <p:ext uri="{BB962C8B-B14F-4D97-AF65-F5344CB8AC3E}">
        <p14:creationId xmlns:p14="http://schemas.microsoft.com/office/powerpoint/2010/main" val="177537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pPr marL="285750" indent="-285750"/>
            <a:r>
              <a:rPr lang="en-US" dirty="0"/>
              <a:t>I have imported the dataset which was in excel format.</a:t>
            </a:r>
          </a:p>
          <a:p>
            <a:r>
              <a:rPr lang="en-IN" dirty="0" smtClean="0"/>
              <a:t>Printed </a:t>
            </a:r>
            <a:r>
              <a:rPr lang="en-IN" dirty="0"/>
              <a:t>the head, tail and sample dataset to get a general understanding of the data values. </a:t>
            </a:r>
            <a:endParaRPr lang="en-IN" dirty="0" smtClean="0"/>
          </a:p>
          <a:p>
            <a:pPr marL="285750" indent="-285750"/>
            <a:r>
              <a:rPr lang="en-US" dirty="0"/>
              <a:t>Performed some of the statistical analysis like dimension of the dataset, data types, info, number of unique values, value counts etc</a:t>
            </a:r>
            <a:r>
              <a:rPr lang="en-US" dirty="0" smtClean="0"/>
              <a:t>.</a:t>
            </a:r>
          </a:p>
          <a:p>
            <a:pPr marL="285750" indent="-285750"/>
            <a:r>
              <a:rPr lang="en-US" dirty="0" smtClean="0"/>
              <a:t>Dropped unnecessary columns. </a:t>
            </a:r>
          </a:p>
          <a:p>
            <a:pPr marL="285750" indent="-285750"/>
            <a:r>
              <a:rPr lang="en-US" dirty="0" smtClean="0"/>
              <a:t>Used </a:t>
            </a:r>
            <a:r>
              <a:rPr lang="en-US" dirty="0" err="1" smtClean="0"/>
              <a:t>LabelEncoder</a:t>
            </a:r>
            <a:r>
              <a:rPr lang="en-US" dirty="0" smtClean="0"/>
              <a:t> to encode the columns.</a:t>
            </a:r>
            <a:endParaRPr lang="en-IN" dirty="0"/>
          </a:p>
        </p:txBody>
      </p:sp>
    </p:spTree>
    <p:extLst>
      <p:ext uri="{BB962C8B-B14F-4D97-AF65-F5344CB8AC3E}">
        <p14:creationId xmlns:p14="http://schemas.microsoft.com/office/powerpoint/2010/main" val="150721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7760"/>
          </a:xfrm>
        </p:spPr>
        <p:txBody>
          <a:bodyPr/>
          <a:lstStyle/>
          <a:p>
            <a:r>
              <a:rPr lang="en-US" dirty="0"/>
              <a:t>Data Pre-processing</a:t>
            </a:r>
            <a:endParaRPr lang="en-IN" dirty="0"/>
          </a:p>
        </p:txBody>
      </p:sp>
      <p:sp>
        <p:nvSpPr>
          <p:cNvPr id="3" name="Content Placeholder 2"/>
          <p:cNvSpPr>
            <a:spLocks noGrp="1"/>
          </p:cNvSpPr>
          <p:nvPr>
            <p:ph idx="1"/>
          </p:nvPr>
        </p:nvSpPr>
        <p:spPr>
          <a:xfrm>
            <a:off x="1141412" y="1696278"/>
            <a:ext cx="9905999" cy="4532244"/>
          </a:xfrm>
        </p:spPr>
        <p:txBody>
          <a:bodyPr>
            <a:normAutofit fontScale="25000" lnSpcReduction="20000"/>
          </a:bodyPr>
          <a:lstStyle/>
          <a:p>
            <a:r>
              <a:rPr lang="en-US" sz="6400" dirty="0" smtClean="0">
                <a:latin typeface="Calibri" panose="020F0502020204030204" pitchFamily="34" charset="0"/>
                <a:cs typeface="Calibri" panose="020F0502020204030204" pitchFamily="34" charset="0"/>
              </a:rPr>
              <a:t>Firstly</a:t>
            </a:r>
            <a:r>
              <a:rPr lang="en-US" sz="6400" dirty="0">
                <a:latin typeface="Calibri" panose="020F0502020204030204" pitchFamily="34" charset="0"/>
                <a:cs typeface="Calibri" panose="020F0502020204030204" pitchFamily="34" charset="0"/>
              </a:rPr>
              <a:t>, I have imported the necessary libraries and dataset. </a:t>
            </a:r>
          </a:p>
          <a:p>
            <a:pPr marL="285750" indent="-285750"/>
            <a:r>
              <a:rPr lang="en-US" sz="6400" dirty="0">
                <a:latin typeface="Calibri" panose="020F0502020204030204" pitchFamily="34" charset="0"/>
                <a:cs typeface="Calibri" panose="020F0502020204030204" pitchFamily="34" charset="0"/>
              </a:rPr>
              <a:t>Checked the dimension of the dataset, data types of the features. </a:t>
            </a:r>
          </a:p>
          <a:p>
            <a:pPr marL="285750" indent="-285750"/>
            <a:r>
              <a:rPr lang="en-US" sz="6400" dirty="0">
                <a:latin typeface="Calibri" panose="020F0502020204030204" pitchFamily="34" charset="0"/>
                <a:cs typeface="Calibri" panose="020F0502020204030204" pitchFamily="34" charset="0"/>
              </a:rPr>
              <a:t>Checked the information of the data frame using info() and checked the number of unique values present in the dataset. </a:t>
            </a:r>
          </a:p>
          <a:p>
            <a:pPr marL="285750" indent="-285750"/>
            <a:r>
              <a:rPr lang="en-US" sz="6400" dirty="0">
                <a:latin typeface="Calibri" panose="020F0502020204030204" pitchFamily="34" charset="0"/>
                <a:cs typeface="Calibri" panose="020F0502020204030204" pitchFamily="34" charset="0"/>
              </a:rPr>
              <a:t>I have checked the null values </a:t>
            </a:r>
            <a:r>
              <a:rPr lang="en-US" sz="6400" dirty="0" smtClean="0">
                <a:latin typeface="Calibri" panose="020F0502020204030204" pitchFamily="34" charset="0"/>
                <a:cs typeface="Calibri" panose="020F0502020204030204" pitchFamily="34" charset="0"/>
              </a:rPr>
              <a:t>and duplicates but  </a:t>
            </a:r>
            <a:r>
              <a:rPr lang="en-US" sz="6400" dirty="0">
                <a:latin typeface="Calibri" panose="020F0502020204030204" pitchFamily="34" charset="0"/>
                <a:cs typeface="Calibri" panose="020F0502020204030204" pitchFamily="34" charset="0"/>
              </a:rPr>
              <a:t>found </a:t>
            </a:r>
            <a:r>
              <a:rPr lang="en-US" sz="6400" dirty="0" smtClean="0">
                <a:latin typeface="Calibri" panose="020F0502020204030204" pitchFamily="34" charset="0"/>
                <a:cs typeface="Calibri" panose="020F0502020204030204" pitchFamily="34" charset="0"/>
              </a:rPr>
              <a:t>none in the dataset</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Checked the value count of each column</a:t>
            </a:r>
            <a:r>
              <a:rPr lang="en-US" sz="6400" dirty="0" smtClean="0">
                <a:latin typeface="Calibri" panose="020F0502020204030204" pitchFamily="34" charset="0"/>
                <a:cs typeface="Calibri" panose="020F0502020204030204" pitchFamily="34" charset="0"/>
              </a:rPr>
              <a:t>.</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Visualized each feature using </a:t>
            </a:r>
            <a:r>
              <a:rPr lang="en-US" sz="6400" dirty="0" err="1">
                <a:latin typeface="Calibri" panose="020F0502020204030204" pitchFamily="34" charset="0"/>
                <a:cs typeface="Calibri" panose="020F0502020204030204" pitchFamily="34" charset="0"/>
              </a:rPr>
              <a:t>seaborn</a:t>
            </a:r>
            <a:r>
              <a:rPr lang="en-US" sz="6400" dirty="0">
                <a:latin typeface="Calibri" panose="020F0502020204030204" pitchFamily="34" charset="0"/>
                <a:cs typeface="Calibri" panose="020F0502020204030204" pitchFamily="34" charset="0"/>
              </a:rPr>
              <a:t> and </a:t>
            </a:r>
            <a:r>
              <a:rPr lang="en-US" sz="6400" dirty="0" err="1">
                <a:latin typeface="Calibri" panose="020F0502020204030204" pitchFamily="34" charset="0"/>
                <a:cs typeface="Calibri" panose="020F0502020204030204" pitchFamily="34" charset="0"/>
              </a:rPr>
              <a:t>matplotlib</a:t>
            </a:r>
            <a:r>
              <a:rPr lang="en-US" sz="6400" dirty="0">
                <a:latin typeface="Calibri" panose="020F0502020204030204" pitchFamily="34" charset="0"/>
                <a:cs typeface="Calibri" panose="020F0502020204030204" pitchFamily="34" charset="0"/>
              </a:rPr>
              <a:t> libraries by plotting count plot, pie plot, distribution plot, box plot and factor plot. </a:t>
            </a:r>
          </a:p>
          <a:p>
            <a:pPr marL="285750" indent="-285750"/>
            <a:r>
              <a:rPr lang="en-US" sz="6400" dirty="0">
                <a:latin typeface="Calibri" panose="020F0502020204030204" pitchFamily="34" charset="0"/>
                <a:cs typeface="Calibri" panose="020F0502020204030204" pitchFamily="34" charset="0"/>
              </a:rPr>
              <a:t>Performed </a:t>
            </a:r>
            <a:r>
              <a:rPr lang="en-US" sz="6400" dirty="0" smtClean="0">
                <a:latin typeface="Calibri" panose="020F0502020204030204" pitchFamily="34" charset="0"/>
                <a:cs typeface="Calibri" panose="020F0502020204030204" pitchFamily="34" charset="0"/>
              </a:rPr>
              <a:t>label encoding</a:t>
            </a:r>
            <a:r>
              <a:rPr lang="en-US" sz="6400" dirty="0">
                <a:latin typeface="Calibri" panose="020F0502020204030204" pitchFamily="34" charset="0"/>
                <a:cs typeface="Calibri" panose="020F0502020204030204" pitchFamily="34" charset="0"/>
              </a:rPr>
              <a:t>.</a:t>
            </a:r>
          </a:p>
          <a:p>
            <a:pPr marL="285750" indent="-285750"/>
            <a:r>
              <a:rPr lang="en-US" sz="6400" dirty="0" smtClean="0">
                <a:latin typeface="Calibri" panose="020F0502020204030204" pitchFamily="34" charset="0"/>
                <a:cs typeface="Calibri" panose="020F0502020204030204" pitchFamily="34" charset="0"/>
              </a:rPr>
              <a:t>Checked and removed  </a:t>
            </a:r>
            <a:r>
              <a:rPr lang="en-US" sz="6400" dirty="0">
                <a:latin typeface="Calibri" panose="020F0502020204030204" pitchFamily="34" charset="0"/>
                <a:cs typeface="Calibri" panose="020F0502020204030204" pitchFamily="34" charset="0"/>
              </a:rPr>
              <a:t>skewness and </a:t>
            </a:r>
            <a:r>
              <a:rPr lang="en-US" sz="6400" dirty="0" smtClean="0">
                <a:latin typeface="Calibri" panose="020F0502020204030204" pitchFamily="34" charset="0"/>
                <a:cs typeface="Calibri" panose="020F0502020204030204" pitchFamily="34" charset="0"/>
              </a:rPr>
              <a:t>outliers. </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Checked the correlation between the features and </a:t>
            </a:r>
            <a:r>
              <a:rPr lang="en-US" sz="6400" dirty="0" err="1">
                <a:latin typeface="Calibri" panose="020F0502020204030204" pitchFamily="34" charset="0"/>
                <a:cs typeface="Calibri" panose="020F0502020204030204" pitchFamily="34" charset="0"/>
              </a:rPr>
              <a:t>visualised</a:t>
            </a:r>
            <a:r>
              <a:rPr lang="en-US" sz="6400" dirty="0">
                <a:latin typeface="Calibri" panose="020F0502020204030204" pitchFamily="34" charset="0"/>
                <a:cs typeface="Calibri" panose="020F0502020204030204" pitchFamily="34" charset="0"/>
              </a:rPr>
              <a:t> it using </a:t>
            </a:r>
            <a:r>
              <a:rPr lang="en-US" sz="6400" dirty="0" err="1" smtClean="0">
                <a:latin typeface="Calibri" panose="020F0502020204030204" pitchFamily="34" charset="0"/>
                <a:cs typeface="Calibri" panose="020F0502020204030204" pitchFamily="34" charset="0"/>
              </a:rPr>
              <a:t>heatmap</a:t>
            </a:r>
            <a:r>
              <a:rPr lang="en-US" sz="6400" dirty="0">
                <a:latin typeface="Calibri" panose="020F0502020204030204" pitchFamily="34" charset="0"/>
                <a:cs typeface="Calibri" panose="020F0502020204030204" pitchFamily="34" charset="0"/>
              </a:rPr>
              <a:t>. </a:t>
            </a:r>
          </a:p>
          <a:p>
            <a:pPr marL="285750" indent="-285750"/>
            <a:r>
              <a:rPr lang="en-US" sz="6400" dirty="0">
                <a:latin typeface="Calibri" panose="020F0502020204030204" pitchFamily="34" charset="0"/>
                <a:cs typeface="Calibri" panose="020F0502020204030204" pitchFamily="34" charset="0"/>
              </a:rPr>
              <a:t>Described the data using describe(). </a:t>
            </a:r>
          </a:p>
          <a:p>
            <a:endParaRPr lang="en-IN" dirty="0"/>
          </a:p>
        </p:txBody>
      </p:sp>
    </p:spTree>
    <p:extLst>
      <p:ext uri="{BB962C8B-B14F-4D97-AF65-F5344CB8AC3E}">
        <p14:creationId xmlns:p14="http://schemas.microsoft.com/office/powerpoint/2010/main" val="272512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Visualizations</a:t>
            </a:r>
            <a:endParaRPr lang="en-IN" dirty="0"/>
          </a:p>
        </p:txBody>
      </p:sp>
      <p:sp>
        <p:nvSpPr>
          <p:cNvPr id="3" name="Content Placeholder 2"/>
          <p:cNvSpPr>
            <a:spLocks noGrp="1"/>
          </p:cNvSpPr>
          <p:nvPr>
            <p:ph idx="1"/>
          </p:nvPr>
        </p:nvSpPr>
        <p:spPr/>
        <p:txBody>
          <a:bodyPr/>
          <a:lstStyle/>
          <a:p>
            <a:r>
              <a:rPr lang="en-IN" dirty="0"/>
              <a:t>To understand any kind of data it is important to perform Exploratory data analysis (EDA). This is a combination of visualizations and statistical analysis (</a:t>
            </a:r>
            <a:r>
              <a:rPr lang="en-IN" dirty="0" err="1"/>
              <a:t>uni</a:t>
            </a:r>
            <a:r>
              <a:rPr lang="en-IN" dirty="0"/>
              <a:t>, bi, and multivariate) that helps us to better understand the data we are working with and to gain insight into their relationships. So, let's explore our target variable and how the other features influence it.</a:t>
            </a:r>
          </a:p>
          <a:p>
            <a:r>
              <a:rPr lang="en-IN" dirty="0"/>
              <a:t>We have used bar </a:t>
            </a:r>
            <a:r>
              <a:rPr lang="en-IN" dirty="0" smtClean="0"/>
              <a:t>plots and count plots </a:t>
            </a:r>
            <a:r>
              <a:rPr lang="en-IN" dirty="0"/>
              <a:t>to visualise the data. ‘</a:t>
            </a:r>
          </a:p>
          <a:p>
            <a:endParaRPr lang="en-IN" dirty="0"/>
          </a:p>
        </p:txBody>
      </p:sp>
    </p:spTree>
    <p:extLst>
      <p:ext uri="{BB962C8B-B14F-4D97-AF65-F5344CB8AC3E}">
        <p14:creationId xmlns:p14="http://schemas.microsoft.com/office/powerpoint/2010/main" val="2107141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130</TotalTime>
  <Words>1261</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SemiBold</vt:lpstr>
      <vt:lpstr>Calibri</vt:lpstr>
      <vt:lpstr>Trebuchet MS</vt:lpstr>
      <vt:lpstr>Tw Cen MT</vt:lpstr>
      <vt:lpstr>Circuit</vt:lpstr>
      <vt:lpstr>Micro Credit Defaulter  Project </vt:lpstr>
      <vt:lpstr>PowerPoint Presentation</vt:lpstr>
      <vt:lpstr>OVERVIEW</vt:lpstr>
      <vt:lpstr>IntroDUCTION</vt:lpstr>
      <vt:lpstr>Problem statement</vt:lpstr>
      <vt:lpstr>Review of Literature</vt:lpstr>
      <vt:lpstr>Exploratory Data Analysis</vt:lpstr>
      <vt:lpstr>Data Pre-processing</vt:lpstr>
      <vt:lpstr>Data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of the Data Analysis</vt:lpstr>
      <vt:lpstr>Model accuracy</vt:lpstr>
      <vt:lpstr>Conclusions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HP</dc:creator>
  <cp:lastModifiedBy>HP</cp:lastModifiedBy>
  <cp:revision>13</cp:revision>
  <dcterms:created xsi:type="dcterms:W3CDTF">2022-09-07T14:12:23Z</dcterms:created>
  <dcterms:modified xsi:type="dcterms:W3CDTF">2022-09-07T16:54:32Z</dcterms:modified>
</cp:coreProperties>
</file>